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55"/>
  </p:notesMasterIdLst>
  <p:handoutMasterIdLst>
    <p:handoutMasterId r:id="rId56"/>
  </p:handoutMasterIdLst>
  <p:sldIdLst>
    <p:sldId id="256" r:id="rId2"/>
    <p:sldId id="343" r:id="rId3"/>
    <p:sldId id="266" r:id="rId4"/>
    <p:sldId id="341" r:id="rId5"/>
    <p:sldId id="345" r:id="rId6"/>
    <p:sldId id="344" r:id="rId7"/>
    <p:sldId id="359" r:id="rId8"/>
    <p:sldId id="348" r:id="rId9"/>
    <p:sldId id="349" r:id="rId10"/>
    <p:sldId id="347" r:id="rId11"/>
    <p:sldId id="350" r:id="rId12"/>
    <p:sldId id="385" r:id="rId13"/>
    <p:sldId id="352" r:id="rId14"/>
    <p:sldId id="353" r:id="rId15"/>
    <p:sldId id="378" r:id="rId16"/>
    <p:sldId id="361" r:id="rId17"/>
    <p:sldId id="379" r:id="rId18"/>
    <p:sldId id="360" r:id="rId19"/>
    <p:sldId id="362" r:id="rId20"/>
    <p:sldId id="363" r:id="rId21"/>
    <p:sldId id="380" r:id="rId22"/>
    <p:sldId id="381" r:id="rId23"/>
    <p:sldId id="364" r:id="rId24"/>
    <p:sldId id="365" r:id="rId25"/>
    <p:sldId id="356" r:id="rId26"/>
    <p:sldId id="357" r:id="rId27"/>
    <p:sldId id="358" r:id="rId28"/>
    <p:sldId id="342" r:id="rId29"/>
    <p:sldId id="387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9" r:id="rId40"/>
    <p:sldId id="400" r:id="rId41"/>
    <p:sldId id="401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1" r:id="rId50"/>
    <p:sldId id="413" r:id="rId51"/>
    <p:sldId id="414" r:id="rId52"/>
    <p:sldId id="415" r:id="rId53"/>
    <p:sldId id="41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0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3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need your</a:t>
            </a:r>
            <a:r>
              <a:rPr lang="en-US" baseline="0" dirty="0" smtClean="0"/>
              <a:t> GitHub usernames; we'll make repos for each of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3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pictures.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7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examples. Identifier that</a:t>
            </a:r>
            <a:r>
              <a:rPr lang="en-US" baseline="0" dirty="0" smtClean="0"/>
              <a:t> names something other than a first-class entity (e.g. type name in C++).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78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few minutes to talk over with</a:t>
            </a:r>
            <a:r>
              <a:rPr lang="en-US" baseline="0" dirty="0" smtClean="0"/>
              <a:t> neighbors. </a:t>
            </a:r>
            <a:r>
              <a:rPr lang="en-US" dirty="0" smtClean="0"/>
              <a:t>Picture </a:t>
            </a:r>
            <a:r>
              <a:rPr lang="en-US" baseline="0" dirty="0" smtClean="0"/>
              <a:t>of what happens when used as LHS or RHS of assignment. LHS of assignment is evaluated. Example of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1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of object. Code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9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2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applicable to languages such as Scheme that explicitly group operands.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examples.</a:t>
            </a:r>
          </a:p>
          <a:p>
            <a:r>
              <a:rPr lang="en-US" dirty="0" smtClean="0"/>
              <a:t>Values and side effects can occur in different order in C++!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PL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25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Scheme does not have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 typing: safer, early detection</a:t>
            </a:r>
            <a:r>
              <a:rPr lang="en-US" baseline="0" dirty="0" smtClean="0"/>
              <a:t> of errors, better performance. </a:t>
            </a:r>
            <a:r>
              <a:rPr lang="en-US" baseline="0" smtClean="0"/>
              <a:t>Dynamic typing: faster to write, less verbose, more flexible.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three concepts are derived from linguistics,</a:t>
            </a:r>
            <a:r>
              <a:rPr lang="en-US" baseline="0" dirty="0" smtClean="0"/>
              <a:t> the last is an artifact of programming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Examples.</a:t>
            </a:r>
          </a:p>
          <a:p>
            <a:r>
              <a:rPr lang="en-US" dirty="0" smtClean="0"/>
              <a:t>C++11 has user-defined literals! See HW1.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err="1" smtClean="0"/>
              <a:t>int</a:t>
            </a:r>
            <a:r>
              <a:rPr lang="en-US" smtClean="0"/>
              <a:t>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a lot in C++.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8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dirty="0" smtClean="0"/>
              <a:t>Introduction and Basic </a:t>
            </a:r>
            <a:r>
              <a:rPr lang="en-US" sz="2700" dirty="0" smtClean="0"/>
              <a:t>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 and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5353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Grades will be curved.</a:t>
            </a:r>
          </a:p>
          <a:p>
            <a:pPr lvl="0">
              <a:buClr>
                <a:srgbClr val="35353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Midterm Exam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Tue. 10/31,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 class</a:t>
            </a:r>
            <a:endParaRPr 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353535"/>
              </a:buClr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Final Exam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Thu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12/21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, 10:30am-12:30pm</a:t>
            </a:r>
          </a:p>
          <a:p>
            <a:pPr lvl="0">
              <a:buClr>
                <a:srgbClr val="35353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for conflicts NOW.</a:t>
            </a:r>
          </a:p>
          <a:p>
            <a:pPr lvl="0">
              <a:buClr>
                <a:srgbClr val="353535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353535"/>
              </a:buClr>
            </a:pP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More?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See Syllabus.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625836"/>
              </p:ext>
            </p:extLst>
          </p:nvPr>
        </p:nvGraphicFramePr>
        <p:xfrm>
          <a:off x="6069152" y="1644355"/>
          <a:ext cx="2468672" cy="3595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5916"/>
                <a:gridCol w="852756"/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Homework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15%</a:t>
                      </a:r>
                      <a:endParaRPr lang="en-US" sz="2000" dirty="0"/>
                    </a:p>
                  </a:txBody>
                  <a:tcPr anchor="ctr"/>
                </a:tc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Projects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40%</a:t>
                      </a:r>
                      <a:endParaRPr lang="en-US" sz="2000" dirty="0"/>
                    </a:p>
                  </a:txBody>
                  <a:tcPr anchor="ctr"/>
                </a:tc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Midterm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20%</a:t>
                      </a:r>
                      <a:endParaRPr lang="en-US" sz="2000" dirty="0"/>
                    </a:p>
                  </a:txBody>
                  <a:tcPr anchor="ctr"/>
                </a:tc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Final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24%</a:t>
                      </a:r>
                      <a:endParaRPr lang="en-US" sz="2000" dirty="0"/>
                    </a:p>
                  </a:txBody>
                  <a:tcPr anchor="ctr"/>
                </a:tc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Participation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1%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4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Five homework assignments</a:t>
            </a:r>
            <a:endParaRPr lang="en-US" sz="2000" dirty="0" smtClean="0"/>
          </a:p>
          <a:p>
            <a:pPr lvl="1"/>
            <a:r>
              <a:rPr lang="en-US" sz="1800" dirty="0" smtClean="0"/>
              <a:t>Smaller programming exercises and written-response questions</a:t>
            </a:r>
            <a:endParaRPr lang="en-US" sz="1800" dirty="0"/>
          </a:p>
          <a:p>
            <a:pPr>
              <a:spcBef>
                <a:spcPts val="2200"/>
              </a:spcBef>
            </a:pPr>
            <a:r>
              <a:rPr lang="en-US" sz="2000" dirty="0" smtClean="0"/>
              <a:t>Five programming </a:t>
            </a:r>
            <a:r>
              <a:rPr lang="en-US" sz="2000" dirty="0" smtClean="0"/>
              <a:t>projects</a:t>
            </a:r>
          </a:p>
          <a:p>
            <a:pPr lvl="1"/>
            <a:r>
              <a:rPr lang="en-US" sz="1800" dirty="0" smtClean="0"/>
              <a:t>Larger programming exercises </a:t>
            </a:r>
            <a:r>
              <a:rPr lang="en-US" sz="1800" dirty="0" smtClean="0"/>
              <a:t>to gain deeper understanding of important PL concepts</a:t>
            </a:r>
            <a:endParaRPr lang="en-US" sz="2000" dirty="0" smtClean="0"/>
          </a:p>
          <a:p>
            <a:pPr>
              <a:spcBef>
                <a:spcPts val="2200"/>
              </a:spcBef>
            </a:pPr>
            <a:r>
              <a:rPr lang="en-US" sz="2000" dirty="0" smtClean="0"/>
              <a:t>Assignments will be submitted </a:t>
            </a:r>
            <a:r>
              <a:rPr lang="en-US" sz="2000" dirty="0" smtClean="0"/>
              <a:t>to the </a:t>
            </a:r>
            <a:r>
              <a:rPr lang="en-US" sz="2000" dirty="0" err="1" smtClean="0"/>
              <a:t>autograder</a:t>
            </a:r>
            <a:r>
              <a:rPr lang="en-US" sz="2000" dirty="0" smtClean="0"/>
              <a:t> and </a:t>
            </a:r>
            <a:r>
              <a:rPr lang="en-US" sz="2000" dirty="0" err="1" smtClean="0"/>
              <a:t>Gradescope</a:t>
            </a:r>
            <a:endParaRPr lang="en-US" sz="2000" dirty="0"/>
          </a:p>
          <a:p>
            <a:pPr>
              <a:spcBef>
                <a:spcPts val="2200"/>
              </a:spcBef>
            </a:pPr>
            <a:r>
              <a:rPr lang="en-US" sz="2000" dirty="0" smtClean="0"/>
              <a:t>See schedule of topics for due </a:t>
            </a:r>
            <a:r>
              <a:rPr lang="en-US" sz="2000" dirty="0" smtClean="0"/>
              <a:t>dates</a:t>
            </a:r>
          </a:p>
          <a:p>
            <a:pPr>
              <a:spcBef>
                <a:spcPts val="2200"/>
              </a:spcBef>
            </a:pPr>
            <a:r>
              <a:rPr lang="en-US" sz="2000" b="1" dirty="0" smtClean="0"/>
              <a:t>All deadlines are at </a:t>
            </a:r>
            <a:r>
              <a:rPr lang="en-US" sz="2000" b="1" u="sng" dirty="0" smtClean="0"/>
              <a:t>8pm</a:t>
            </a:r>
            <a:endParaRPr lang="en-US" sz="2000" b="1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P1: shorter project for practicing Python, reviewing abstract data types (ADTs) and object-oriented programming</a:t>
            </a:r>
          </a:p>
          <a:p>
            <a:r>
              <a:rPr lang="en-US" sz="2000" dirty="0" smtClean="0"/>
              <a:t>P2: Scheme parser,</a:t>
            </a:r>
            <a:br>
              <a:rPr lang="en-US" sz="2000" dirty="0" smtClean="0"/>
            </a:br>
            <a:r>
              <a:rPr lang="en-US" sz="2000" dirty="0" smtClean="0"/>
              <a:t>written in Scheme</a:t>
            </a:r>
          </a:p>
          <a:p>
            <a:r>
              <a:rPr lang="en-US" sz="2000" dirty="0" smtClean="0"/>
              <a:t>P3: Scheme interpreter,</a:t>
            </a:r>
            <a:br>
              <a:rPr lang="en-US" sz="2000" dirty="0" smtClean="0"/>
            </a:br>
            <a:r>
              <a:rPr lang="en-US" sz="2000" dirty="0" smtClean="0"/>
              <a:t>written in Python</a:t>
            </a:r>
          </a:p>
          <a:p>
            <a:r>
              <a:rPr lang="en-US" sz="2000" dirty="0" smtClean="0"/>
              <a:t>P4: </a:t>
            </a:r>
            <a:r>
              <a:rPr lang="en-US" sz="2000" dirty="0" err="1" smtClean="0"/>
              <a:t>uC</a:t>
            </a:r>
            <a:r>
              <a:rPr lang="en-US" sz="2000" dirty="0" smtClean="0"/>
              <a:t> static analyzer,</a:t>
            </a:r>
            <a:br>
              <a:rPr lang="en-US" sz="2000" dirty="0" smtClean="0"/>
            </a:br>
            <a:r>
              <a:rPr lang="en-US" sz="2000" dirty="0" smtClean="0"/>
              <a:t>written in Python</a:t>
            </a:r>
          </a:p>
          <a:p>
            <a:r>
              <a:rPr lang="en-US" sz="2000" dirty="0" smtClean="0"/>
              <a:t>P5: </a:t>
            </a:r>
            <a:r>
              <a:rPr lang="en-US" sz="2000" dirty="0" err="1" smtClean="0"/>
              <a:t>uC</a:t>
            </a:r>
            <a:r>
              <a:rPr lang="en-US" sz="2000" dirty="0" smtClean="0"/>
              <a:t> code generator,</a:t>
            </a:r>
            <a:br>
              <a:rPr lang="en-US" sz="2000" dirty="0" smtClean="0"/>
            </a:br>
            <a:r>
              <a:rPr lang="en-US" sz="2000" dirty="0" smtClean="0"/>
              <a:t>written in Python and</a:t>
            </a:r>
            <a:br>
              <a:rPr lang="en-US" sz="2000" dirty="0" smtClean="0"/>
            </a:br>
            <a:r>
              <a:rPr lang="en-US" sz="2000" dirty="0" smtClean="0"/>
              <a:t>generating C++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634377"/>
              </p:ext>
            </p:extLst>
          </p:nvPr>
        </p:nvGraphicFramePr>
        <p:xfrm>
          <a:off x="5537769" y="2393878"/>
          <a:ext cx="3267180" cy="330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060"/>
                <a:gridCol w="1089060"/>
                <a:gridCol w="1089060"/>
              </a:tblGrid>
              <a:tr h="551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Project</a:t>
                      </a:r>
                      <a:endParaRPr 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Weight</a:t>
                      </a:r>
                      <a:endParaRPr 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Due</a:t>
                      </a:r>
                      <a:endParaRPr 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1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P1</a:t>
                      </a:r>
                      <a:endParaRPr lang="en-US" sz="18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4%</a:t>
                      </a:r>
                      <a:endParaRPr lang="en-US" sz="18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9/20</a:t>
                      </a:r>
                      <a:endParaRPr lang="en-US" sz="18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  <a:tr h="551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P2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10/6</a:t>
                      </a:r>
                      <a:endParaRPr lang="en-US" sz="1800" dirty="0"/>
                    </a:p>
                  </a:txBody>
                  <a:tcPr anchor="ctr"/>
                </a:tc>
              </a:tr>
              <a:tr h="551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P3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10/27</a:t>
                      </a:r>
                      <a:endParaRPr lang="en-US" sz="1800" dirty="0"/>
                    </a:p>
                  </a:txBody>
                  <a:tcPr anchor="ctr"/>
                </a:tc>
              </a:tr>
              <a:tr h="551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P4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11/21</a:t>
                      </a:r>
                      <a:endParaRPr lang="en-US" sz="1800" dirty="0"/>
                    </a:p>
                  </a:txBody>
                  <a:tcPr anchor="ctr"/>
                </a:tc>
              </a:tr>
              <a:tr h="551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P5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9%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12/12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66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Homework</a:t>
            </a:r>
          </a:p>
          <a:p>
            <a:pPr lvl="1"/>
            <a:r>
              <a:rPr lang="en-US" sz="2000" dirty="0" smtClean="0"/>
              <a:t>May discuss approaches to problems with up to 3 other students</a:t>
            </a:r>
          </a:p>
          <a:p>
            <a:pPr lvl="1"/>
            <a:r>
              <a:rPr lang="en-US" sz="2000" dirty="0" smtClean="0"/>
              <a:t>Must write actual solutions on your own</a:t>
            </a:r>
          </a:p>
          <a:p>
            <a:pPr lvl="1"/>
            <a:r>
              <a:rPr lang="en-US" sz="2000" dirty="0" smtClean="0"/>
              <a:t>Acknowledge who you discussed the assignment with when you turn it in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Projects</a:t>
            </a:r>
          </a:p>
          <a:p>
            <a:pPr lvl="1"/>
            <a:r>
              <a:rPr lang="en-US" sz="2000" dirty="0" smtClean="0"/>
              <a:t>Must be done individually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 and Piazza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calendar for office hours</a:t>
            </a:r>
          </a:p>
          <a:p>
            <a:endParaRPr lang="en-US" sz="2400" dirty="0"/>
          </a:p>
          <a:p>
            <a:r>
              <a:rPr lang="en-US" sz="2400" dirty="0" smtClean="0"/>
              <a:t>To ensure fair access, we will not help anyone individually outside of class sessions and office hours</a:t>
            </a:r>
          </a:p>
          <a:p>
            <a:endParaRPr lang="en-US" sz="2400" dirty="0"/>
          </a:p>
          <a:p>
            <a:r>
              <a:rPr lang="en-US" sz="2400" dirty="0" smtClean="0"/>
              <a:t>Outside of office hours, post questions on Piazza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4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Designed for expressing computation at a higher level than machine code</a:t>
            </a:r>
          </a:p>
          <a:p>
            <a:pPr lvl="1"/>
            <a:r>
              <a:rPr lang="en-US" sz="1800" dirty="0" smtClean="0"/>
              <a:t>Provide a view of computation that is </a:t>
            </a:r>
            <a:r>
              <a:rPr lang="en-US" sz="1800" i="1" dirty="0" smtClean="0"/>
              <a:t>abstracted</a:t>
            </a:r>
            <a:r>
              <a:rPr lang="en-US" sz="1800" dirty="0" smtClean="0"/>
              <a:t> from that of the machine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Facilitate writing, reading, and maintaining code</a:t>
            </a:r>
          </a:p>
          <a:p>
            <a:endParaRPr lang="en-US" sz="2000" dirty="0"/>
          </a:p>
          <a:p>
            <a:r>
              <a:rPr lang="en-US" sz="2000" dirty="0" smtClean="0"/>
              <a:t>Provide abstractions for common programming patterns</a:t>
            </a:r>
          </a:p>
          <a:p>
            <a:endParaRPr lang="en-US" sz="2000" dirty="0"/>
          </a:p>
          <a:p>
            <a:r>
              <a:rPr lang="en-US" sz="2000" dirty="0" smtClean="0"/>
              <a:t>A common base for modules written by different programmers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is </a:t>
            </a:r>
            <a:r>
              <a:rPr lang="en-US" i="1" dirty="0" smtClean="0"/>
              <a:t>Turing complete </a:t>
            </a:r>
            <a:r>
              <a:rPr lang="en-US" dirty="0" smtClean="0"/>
              <a:t>if it can compute the same functions as a Turing machine</a:t>
            </a:r>
          </a:p>
          <a:p>
            <a:pPr lvl="1"/>
            <a:r>
              <a:rPr lang="en-US" dirty="0" smtClean="0"/>
              <a:t>Church-Turing thesis: all functions that can be computed by humans can be computed by a Turing machine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general-purpose languages are Turing complete</a:t>
            </a:r>
          </a:p>
          <a:p>
            <a:endParaRPr lang="en-US" dirty="0"/>
          </a:p>
          <a:p>
            <a:r>
              <a:rPr lang="en-US" dirty="0" smtClean="0"/>
              <a:t>However, languages differ in the abstractions they provide, their performance,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Language to Rule Them All?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1539482"/>
            <a:ext cx="6350000" cy="3594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78516" y="5265003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/927/</a:t>
            </a:r>
          </a:p>
        </p:txBody>
      </p:sp>
    </p:spTree>
    <p:extLst>
      <p:ext uri="{BB962C8B-B14F-4D97-AF65-F5344CB8AC3E}">
        <p14:creationId xmlns:p14="http://schemas.microsoft.com/office/powerpoint/2010/main" val="4789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 design goals</a:t>
            </a:r>
          </a:p>
          <a:p>
            <a:pPr lvl="1"/>
            <a:r>
              <a:rPr lang="en-US" dirty="0" smtClean="0"/>
              <a:t>Ease of writing</a:t>
            </a:r>
          </a:p>
          <a:p>
            <a:pPr lvl="1"/>
            <a:r>
              <a:rPr lang="en-US" dirty="0" smtClean="0"/>
              <a:t>Ease of reading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Reliability and safety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/>
          </a:p>
          <a:p>
            <a:r>
              <a:rPr lang="en-US" dirty="0" smtClean="0"/>
              <a:t>These goals are often in conflict with each other</a:t>
            </a:r>
          </a:p>
          <a:p>
            <a:pPr lvl="1"/>
            <a:r>
              <a:rPr lang="en-US" dirty="0" smtClean="0"/>
              <a:t>“There </a:t>
            </a:r>
            <a:r>
              <a:rPr lang="en-US" dirty="0"/>
              <a:t>are no solutions; there are only trade-offs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– Thomas Sowell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667329" cy="457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Languages are often well-suited to a particular problem domain</a:t>
            </a:r>
          </a:p>
          <a:p>
            <a:pPr lvl="1"/>
            <a:r>
              <a:rPr lang="en-US" sz="1800" dirty="0" smtClean="0"/>
              <a:t>Shell scripting: Bash</a:t>
            </a:r>
          </a:p>
          <a:p>
            <a:pPr lvl="1"/>
            <a:r>
              <a:rPr lang="en-US" sz="1800" dirty="0" smtClean="0"/>
              <a:t>High-performance numerical codes: Fortran</a:t>
            </a:r>
          </a:p>
          <a:p>
            <a:pPr lvl="1"/>
            <a:r>
              <a:rPr lang="en-US" sz="1800" dirty="0" smtClean="0"/>
              <a:t>Writing documents: Latex</a:t>
            </a:r>
          </a:p>
          <a:p>
            <a:pPr lvl="1"/>
            <a:r>
              <a:rPr lang="en-US" sz="1800" dirty="0" smtClean="0"/>
              <a:t>Build automation and dependency tracking: Make</a:t>
            </a:r>
          </a:p>
          <a:p>
            <a:pPr lvl="1"/>
            <a:r>
              <a:rPr lang="en-US" sz="1800" dirty="0" smtClean="0"/>
              <a:t>Web programming: </a:t>
            </a:r>
            <a:r>
              <a:rPr lang="en-US" sz="1800" dirty="0" err="1" smtClean="0"/>
              <a:t>Javascript</a:t>
            </a:r>
            <a:endParaRPr lang="en-US" sz="1800" dirty="0" smtClean="0"/>
          </a:p>
          <a:p>
            <a:pPr lvl="1"/>
            <a:r>
              <a:rPr lang="en-US" sz="1800" dirty="0" smtClean="0"/>
              <a:t>Systems programming: C</a:t>
            </a:r>
          </a:p>
          <a:p>
            <a:pPr lvl="1"/>
            <a:r>
              <a:rPr lang="en-US" sz="1800" dirty="0" smtClean="0"/>
              <a:t>Etc.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A programmer should use the right tool for the job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these languages are Turing complete!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Google Drive – </a:t>
            </a:r>
            <a:r>
              <a:rPr lang="en-US" sz="2000" dirty="0" smtClean="0"/>
              <a:t>eecs490.org</a:t>
            </a:r>
            <a:endParaRPr lang="en-US" sz="2000" dirty="0"/>
          </a:p>
          <a:p>
            <a:pPr lvl="1"/>
            <a:r>
              <a:rPr lang="en-US" sz="1800" dirty="0"/>
              <a:t>Syllabus</a:t>
            </a:r>
          </a:p>
          <a:p>
            <a:pPr lvl="1"/>
            <a:r>
              <a:rPr lang="en-US" sz="1800" dirty="0"/>
              <a:t>Schedule of Topics</a:t>
            </a:r>
          </a:p>
          <a:p>
            <a:pPr lvl="1"/>
            <a:r>
              <a:rPr lang="en-US" sz="1800" dirty="0" smtClean="0"/>
              <a:t>All other course materials (slides, assignments, etc.)</a:t>
            </a:r>
            <a:endParaRPr lang="en-US" sz="1800" dirty="0"/>
          </a:p>
          <a:p>
            <a:r>
              <a:rPr lang="en-US" sz="2000" dirty="0" smtClean="0"/>
              <a:t>Canvas</a:t>
            </a:r>
            <a:endParaRPr lang="en-US" sz="2000" dirty="0"/>
          </a:p>
          <a:p>
            <a:r>
              <a:rPr lang="en-US" sz="2000" dirty="0" smtClean="0"/>
              <a:t>Piazza</a:t>
            </a:r>
            <a:r>
              <a:rPr lang="en-US" sz="2000" dirty="0"/>
              <a:t>: </a:t>
            </a:r>
            <a:r>
              <a:rPr lang="en-US" sz="2000" dirty="0" err="1" smtClean="0"/>
              <a:t>piazza.com</a:t>
            </a:r>
            <a:r>
              <a:rPr lang="en-US" sz="2000" dirty="0" smtClean="0"/>
              <a:t>/</a:t>
            </a:r>
            <a:r>
              <a:rPr lang="en-US" sz="2000" dirty="0" err="1" smtClean="0"/>
              <a:t>umich</a:t>
            </a:r>
            <a:r>
              <a:rPr lang="en-US" sz="2000" dirty="0" smtClean="0"/>
              <a:t>/fall2017/eecs490</a:t>
            </a:r>
            <a:endParaRPr lang="en-US" sz="2000" dirty="0"/>
          </a:p>
          <a:p>
            <a:r>
              <a:rPr lang="en-US" sz="2000" dirty="0" smtClean="0"/>
              <a:t>Calendar</a:t>
            </a:r>
            <a:r>
              <a:rPr lang="en-US" sz="2000" dirty="0"/>
              <a:t>: </a:t>
            </a:r>
            <a:r>
              <a:rPr lang="en-US" sz="2000" dirty="0" smtClean="0"/>
              <a:t>calendar.eecs490.org</a:t>
            </a:r>
            <a:endParaRPr lang="en-US" sz="2000" dirty="0"/>
          </a:p>
          <a:p>
            <a:r>
              <a:rPr lang="en-US" sz="2000" dirty="0"/>
              <a:t>To contact course staff: </a:t>
            </a:r>
            <a:r>
              <a:rPr lang="en-US" sz="2000" dirty="0" smtClean="0"/>
              <a:t>eecs490staff@umich.edu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9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Languages can be classified in many ways</a:t>
            </a:r>
          </a:p>
          <a:p>
            <a:endParaRPr lang="en-US" sz="2000" dirty="0" smtClean="0"/>
          </a:p>
          <a:p>
            <a:r>
              <a:rPr lang="en-US" sz="2000" dirty="0" smtClean="0"/>
              <a:t>A fundamental classification is by what programming paradigms they support</a:t>
            </a:r>
          </a:p>
          <a:p>
            <a:pPr lvl="1"/>
            <a:r>
              <a:rPr lang="en-US" sz="1800" dirty="0" smtClean="0"/>
              <a:t>Imperative programming</a:t>
            </a:r>
          </a:p>
          <a:p>
            <a:pPr lvl="1"/>
            <a:r>
              <a:rPr lang="en-US" sz="1800" dirty="0" smtClean="0"/>
              <a:t>Declarative programming</a:t>
            </a:r>
          </a:p>
          <a:p>
            <a:pPr lvl="2"/>
            <a:r>
              <a:rPr lang="en-US" sz="1600" dirty="0" smtClean="0"/>
              <a:t>Functional programming</a:t>
            </a:r>
          </a:p>
          <a:p>
            <a:pPr lvl="2"/>
            <a:r>
              <a:rPr lang="en-US" sz="1600" dirty="0" smtClean="0"/>
              <a:t>Logic programming</a:t>
            </a:r>
          </a:p>
          <a:p>
            <a:pPr lvl="1"/>
            <a:r>
              <a:rPr lang="en-US" sz="1800" dirty="0" smtClean="0"/>
              <a:t>Object-oriented programming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Program decomposed into explicit computational steps in the form of </a:t>
            </a:r>
            <a:r>
              <a:rPr lang="en-US" sz="2000" i="1" dirty="0" smtClean="0"/>
              <a:t>statements</a:t>
            </a:r>
            <a:endParaRPr lang="en-US" sz="2000" dirty="0" smtClean="0"/>
          </a:p>
          <a:p>
            <a:pPr lvl="1"/>
            <a:r>
              <a:rPr lang="en-US" sz="1800" dirty="0" smtClean="0"/>
              <a:t>A statement executes some operation, generally changing the state of the program</a:t>
            </a:r>
          </a:p>
          <a:p>
            <a:pPr lvl="1"/>
            <a:r>
              <a:rPr lang="en-US" sz="1800" dirty="0" smtClean="0"/>
              <a:t>Statements </a:t>
            </a:r>
            <a:r>
              <a:rPr lang="en-US" sz="1800" dirty="0" smtClean="0"/>
              <a:t>(appear to) execute </a:t>
            </a:r>
            <a:r>
              <a:rPr lang="en-US" sz="1800" dirty="0" smtClean="0"/>
              <a:t>in a well-defined sequence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Primary paradigm in most commonly used languages (C, C++, Java, Python, etc.)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Expresses computation in terms of </a:t>
            </a:r>
            <a:r>
              <a:rPr lang="en-US" i="1" dirty="0" smtClean="0"/>
              <a:t>what</a:t>
            </a:r>
            <a:r>
              <a:rPr lang="en-US" dirty="0" smtClean="0"/>
              <a:t> it should compute rather than </a:t>
            </a:r>
            <a:r>
              <a:rPr lang="en-US" i="1" dirty="0" smtClean="0"/>
              <a:t>how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Functional programming</a:t>
            </a:r>
            <a:r>
              <a:rPr lang="en-US" dirty="0" smtClean="0"/>
              <a:t>: models computation after mathematical functions</a:t>
            </a:r>
          </a:p>
          <a:p>
            <a:pPr lvl="1"/>
            <a:r>
              <a:rPr lang="en-US" dirty="0" smtClean="0"/>
              <a:t>Generally avoids mutation</a:t>
            </a:r>
          </a:p>
          <a:p>
            <a:pPr lvl="1"/>
            <a:r>
              <a:rPr lang="en-US" dirty="0" smtClean="0"/>
              <a:t>Primary paradigm in the Lisp family (including Scheme), Haskell, ML</a:t>
            </a:r>
          </a:p>
          <a:p>
            <a:pPr lvl="1"/>
            <a:r>
              <a:rPr lang="en-US" dirty="0" smtClean="0"/>
              <a:t>Some support in C++, Java, Python</a:t>
            </a:r>
          </a:p>
          <a:p>
            <a:pPr lvl="1"/>
            <a:endParaRPr lang="en-US" dirty="0"/>
          </a:p>
          <a:p>
            <a:r>
              <a:rPr lang="en-US" i="1" dirty="0" smtClean="0"/>
              <a:t>Logic programming</a:t>
            </a:r>
            <a:r>
              <a:rPr lang="en-US" dirty="0" smtClean="0"/>
              <a:t>: expresses a program in the form of facts and rules</a:t>
            </a:r>
          </a:p>
          <a:p>
            <a:pPr lvl="1"/>
            <a:r>
              <a:rPr lang="en-US" dirty="0" smtClean="0"/>
              <a:t>Primary paradigm in Prolog, SQL, Make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All data are represented as bits</a:t>
            </a:r>
          </a:p>
          <a:p>
            <a:pPr lvl="1"/>
            <a:endParaRPr lang="en-US" dirty="0"/>
          </a:p>
          <a:p>
            <a:r>
              <a:rPr lang="en-US" sz="2000" dirty="0" smtClean="0"/>
              <a:t>Types determine:</a:t>
            </a:r>
          </a:p>
          <a:p>
            <a:pPr lvl="1"/>
            <a:r>
              <a:rPr lang="en-US" sz="1800" dirty="0" smtClean="0"/>
              <a:t>What data means</a:t>
            </a:r>
          </a:p>
          <a:p>
            <a:pPr lvl="1"/>
            <a:r>
              <a:rPr lang="en-US" sz="1800" dirty="0" smtClean="0"/>
              <a:t>What operations are valid on that data</a:t>
            </a:r>
          </a:p>
          <a:p>
            <a:pPr lvl="1"/>
            <a:r>
              <a:rPr lang="en-US" sz="1800" dirty="0"/>
              <a:t>H</a:t>
            </a:r>
            <a:r>
              <a:rPr lang="en-US" sz="1800" dirty="0" smtClean="0"/>
              <a:t>ow to perform those operations</a:t>
            </a:r>
          </a:p>
          <a:p>
            <a:pPr lvl="1"/>
            <a:endParaRPr lang="en-US" dirty="0"/>
          </a:p>
          <a:p>
            <a:r>
              <a:rPr lang="en-US" sz="2000" i="1" dirty="0" smtClean="0"/>
              <a:t>Static typing </a:t>
            </a:r>
            <a:r>
              <a:rPr lang="en-US" sz="2000" dirty="0" smtClean="0"/>
              <a:t>infers types directly from the source code and checks their use at compile time</a:t>
            </a:r>
          </a:p>
          <a:p>
            <a:pPr lvl="1"/>
            <a:endParaRPr lang="en-US" dirty="0"/>
          </a:p>
          <a:p>
            <a:r>
              <a:rPr lang="en-US" sz="2000" i="1" dirty="0" smtClean="0"/>
              <a:t>Dynamic typing</a:t>
            </a:r>
            <a:r>
              <a:rPr lang="en-US" sz="2000" dirty="0" smtClean="0"/>
              <a:t> tracks and checks types at runtime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Compilation and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Programs can be compiled, interpreted, or some combination of the two</a:t>
            </a:r>
          </a:p>
          <a:p>
            <a:endParaRPr lang="en-US" sz="2000" dirty="0"/>
          </a:p>
          <a:p>
            <a:r>
              <a:rPr lang="en-US" sz="2000" dirty="0" smtClean="0"/>
              <a:t>Compilation: program translated to a form more suitable for execution on a machine</a:t>
            </a:r>
          </a:p>
          <a:p>
            <a:pPr lvl="1"/>
            <a:r>
              <a:rPr lang="en-US" sz="1800" dirty="0" smtClean="0"/>
              <a:t>Target is often, but not necessarily, machine code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Interpretation: program is input to interpreter, which interprets and performs the computation it specifies</a:t>
            </a:r>
          </a:p>
          <a:p>
            <a:pPr lvl="1"/>
            <a:r>
              <a:rPr lang="en-US" sz="1800" dirty="0" smtClean="0"/>
              <a:t>Generally, code is directly interpreted rather than first translated into a different form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 bwMode="gray">
          <a:xfrm>
            <a:off x="-629168" y="787783"/>
            <a:ext cx="63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27866" y="1715768"/>
            <a:ext cx="1778226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Source Code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09010" y="1337157"/>
            <a:ext cx="2326625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Executable</a:t>
            </a:r>
          </a:p>
          <a:p>
            <a:pPr algn="ctr"/>
            <a:r>
              <a:rPr lang="en-US" sz="2800" dirty="0" smtClean="0"/>
              <a:t>Machine Code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3612654" y="1811822"/>
            <a:ext cx="1327497" cy="7620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9011" y="3912658"/>
            <a:ext cx="2326625" cy="20615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2800" dirty="0" smtClean="0"/>
              <a:t>Machine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>
            <a:off x="5780850" y="3071961"/>
            <a:ext cx="1156848" cy="706359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5696169" y="4291369"/>
            <a:ext cx="1375091" cy="9450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Running Program</a:t>
            </a:r>
            <a:endParaRPr lang="en-US" sz="1600" dirty="0"/>
          </a:p>
        </p:txBody>
      </p:sp>
      <p:sp>
        <p:nvSpPr>
          <p:cNvPr id="14" name="Right Arrow 13"/>
          <p:cNvSpPr/>
          <p:nvPr/>
        </p:nvSpPr>
        <p:spPr>
          <a:xfrm>
            <a:off x="3810004" y="4525757"/>
            <a:ext cx="1457443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7481079" y="4492141"/>
            <a:ext cx="1457443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216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1652" y="1433020"/>
            <a:ext cx="219456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Source Code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852133" y="2974601"/>
            <a:ext cx="6978943" cy="18119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2800" dirty="0" smtClean="0"/>
              <a:t>Machine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2070185" y="3180306"/>
            <a:ext cx="6544267" cy="9058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4106" y="3340857"/>
            <a:ext cx="14496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/>
              <a:t>Running Interpreter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6629856" y="3310078"/>
            <a:ext cx="1790700" cy="6463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Running Program</a:t>
            </a:r>
            <a:endParaRPr lang="en-US" sz="1600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6625870" y="4855808"/>
            <a:ext cx="1798672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625870" y="1971121"/>
            <a:ext cx="1798672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3669125" y="3318662"/>
            <a:ext cx="2744107" cy="58954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Interpret (Run)</a:t>
            </a:r>
            <a:endParaRPr lang="en-US" sz="1600" dirty="0"/>
          </a:p>
        </p:txBody>
      </p:sp>
      <p:sp>
        <p:nvSpPr>
          <p:cNvPr id="24" name="Down Arrow 23"/>
          <p:cNvSpPr/>
          <p:nvPr/>
        </p:nvSpPr>
        <p:spPr>
          <a:xfrm>
            <a:off x="2277818" y="2441334"/>
            <a:ext cx="1302225" cy="838620"/>
          </a:xfrm>
          <a:prstGeom prst="downArrow">
            <a:avLst>
              <a:gd name="adj1" fmla="val 6736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Input</a:t>
            </a:r>
          </a:p>
          <a:p>
            <a:pPr algn="ctr"/>
            <a:r>
              <a:rPr lang="en-US" sz="1600" dirty="0" smtClean="0"/>
              <a:t>“Run”</a:t>
            </a:r>
            <a:endParaRPr lang="en-US" sz="1600" dirty="0"/>
          </a:p>
        </p:txBody>
      </p:sp>
      <p:sp>
        <p:nvSpPr>
          <p:cNvPr id="25" name="Up Arrow 24"/>
          <p:cNvSpPr/>
          <p:nvPr/>
        </p:nvSpPr>
        <p:spPr>
          <a:xfrm>
            <a:off x="2313549" y="4503153"/>
            <a:ext cx="1230765" cy="880288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vs. Interpreted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2220178" y="1587695"/>
            <a:ext cx="310527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Compiled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1870018" y="2163958"/>
            <a:ext cx="3377606" cy="335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Faster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No execution engine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Less portable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Must compile for each machine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Less flexible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Program is fixed at compile-time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19" name="Text Placeholder 10"/>
          <p:cNvSpPr txBox="1">
            <a:spLocks/>
          </p:cNvSpPr>
          <p:nvPr/>
        </p:nvSpPr>
        <p:spPr>
          <a:xfrm>
            <a:off x="5718930" y="1584467"/>
            <a:ext cx="31101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Interpreted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20" name="Content Placeholder 11"/>
          <p:cNvSpPr txBox="1">
            <a:spLocks/>
          </p:cNvSpPr>
          <p:nvPr/>
        </p:nvSpPr>
        <p:spPr>
          <a:xfrm>
            <a:off x="5379257" y="2160730"/>
            <a:ext cx="3374325" cy="3354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Slower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Must go through engine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More portable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As long as each machine has an interpreter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More flexible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535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/>
                <a:ea typeface=""/>
                <a:cs typeface=""/>
              </a:rPr>
              <a:t>Program can change at runtime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/>
              <a:ea typeface=""/>
              <a:cs typeface="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6600" y="5409816"/>
            <a:ext cx="656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Hybrids also exist!</a:t>
            </a:r>
          </a:p>
        </p:txBody>
      </p:sp>
    </p:spTree>
    <p:extLst>
      <p:ext uri="{BB962C8B-B14F-4D97-AF65-F5344CB8AC3E}">
        <p14:creationId xmlns:p14="http://schemas.microsoft.com/office/powerpoint/2010/main" val="13099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90759" y="2169763"/>
            <a:ext cx="3495295" cy="34952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000"/>
    </mc:Choice>
    <mc:Fallback xmlns="">
      <p:transition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Abstraction</a:t>
            </a:r>
            <a:r>
              <a:rPr lang="en-US" dirty="0" smtClean="0"/>
              <a:t> is the idea of using something for </a:t>
            </a:r>
            <a:r>
              <a:rPr lang="en-US" b="1" dirty="0" smtClean="0"/>
              <a:t>what</a:t>
            </a:r>
            <a:r>
              <a:rPr lang="en-US" dirty="0" smtClean="0"/>
              <a:t> it does without need to know the details of </a:t>
            </a:r>
            <a:r>
              <a:rPr lang="en-US" b="1" dirty="0" smtClean="0"/>
              <a:t>how</a:t>
            </a:r>
            <a:r>
              <a:rPr lang="en-US" dirty="0" smtClean="0"/>
              <a:t> it does it</a:t>
            </a:r>
          </a:p>
          <a:p>
            <a:endParaRPr lang="en-US" dirty="0" smtClean="0"/>
          </a:p>
          <a:p>
            <a:r>
              <a:rPr lang="en-US" dirty="0" smtClean="0"/>
              <a:t>Primary tool for managing complexity</a:t>
            </a:r>
          </a:p>
          <a:p>
            <a:pPr lvl="1"/>
            <a:r>
              <a:rPr lang="en-US" dirty="0" smtClean="0"/>
              <a:t>Facilitates separation of concerns</a:t>
            </a:r>
          </a:p>
          <a:p>
            <a:pPr lvl="1"/>
            <a:r>
              <a:rPr lang="en-US" dirty="0" smtClean="0"/>
              <a:t>Results in better modularity, maintainability</a:t>
            </a:r>
          </a:p>
          <a:p>
            <a:endParaRPr lang="en-US" dirty="0"/>
          </a:p>
          <a:p>
            <a:r>
              <a:rPr lang="en-US" dirty="0" smtClean="0"/>
              <a:t>However, there can be performance tradeoffs</a:t>
            </a:r>
          </a:p>
          <a:p>
            <a:pPr lvl="1"/>
            <a:r>
              <a:rPr lang="en-US" dirty="0" smtClean="0"/>
              <a:t>Higher-level abstractions generally do not provide control over how they are implemented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Entry survey due </a:t>
            </a:r>
            <a:r>
              <a:rPr lang="en-US" sz="2800" dirty="0" smtClean="0"/>
              <a:t>Thursday </a:t>
            </a:r>
            <a:r>
              <a:rPr lang="en-US" sz="2800" dirty="0" smtClean="0"/>
              <a:t>at 8pm</a:t>
            </a:r>
          </a:p>
          <a:p>
            <a:pPr lvl="1"/>
            <a:r>
              <a:rPr lang="en-US" sz="2600" dirty="0" smtClean="0"/>
              <a:t>survey1.eecs490.org</a:t>
            </a:r>
            <a:endParaRPr lang="en-US" sz="2600" dirty="0" smtClean="0"/>
          </a:p>
          <a:p>
            <a:endParaRPr lang="en-US" sz="2800" dirty="0" smtClean="0"/>
          </a:p>
          <a:p>
            <a:r>
              <a:rPr lang="en-US" sz="2800" dirty="0" smtClean="0"/>
              <a:t>Enrollment </a:t>
            </a:r>
            <a:r>
              <a:rPr lang="en-US" sz="2800" dirty="0" smtClean="0"/>
              <a:t>will be finalized by </a:t>
            </a:r>
            <a:r>
              <a:rPr lang="en-US" sz="2800" dirty="0" smtClean="0"/>
              <a:t>early next week</a:t>
            </a:r>
          </a:p>
          <a:p>
            <a:endParaRPr lang="en-US" sz="2800" dirty="0"/>
          </a:p>
          <a:p>
            <a:r>
              <a:rPr lang="en-US" sz="2800" dirty="0" smtClean="0"/>
              <a:t>Homework 1 will be released shortly, due 9/15</a:t>
            </a:r>
            <a:endParaRPr lang="en-US" sz="2600" dirty="0" smtClean="0"/>
          </a:p>
          <a:p>
            <a:pPr lvl="1"/>
            <a:endParaRPr lang="en-US" sz="26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9/5/17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Grammar</a:t>
            </a:r>
            <a:r>
              <a:rPr lang="en-US" dirty="0" smtClean="0"/>
              <a:t>: what phrases are correct</a:t>
            </a:r>
          </a:p>
          <a:p>
            <a:pPr lvl="1"/>
            <a:r>
              <a:rPr lang="en-US" i="1" dirty="0" smtClean="0"/>
              <a:t>Lexical structure</a:t>
            </a:r>
            <a:r>
              <a:rPr lang="en-US" dirty="0" smtClean="0"/>
              <a:t>: what sequences of symbols represent correct words</a:t>
            </a:r>
          </a:p>
          <a:p>
            <a:pPr lvl="1"/>
            <a:r>
              <a:rPr lang="en-US" i="1" dirty="0" smtClean="0"/>
              <a:t>Syntax</a:t>
            </a:r>
            <a:r>
              <a:rPr lang="en-US" dirty="0" smtClean="0"/>
              <a:t>: what sequences of words represent correct phrases</a:t>
            </a:r>
          </a:p>
          <a:p>
            <a:endParaRPr lang="en-US" dirty="0" smtClean="0"/>
          </a:p>
          <a:p>
            <a:r>
              <a:rPr lang="en-US" i="1" dirty="0" smtClean="0"/>
              <a:t>Semantics</a:t>
            </a:r>
            <a:r>
              <a:rPr lang="en-US" dirty="0" smtClean="0"/>
              <a:t>: what does a correct phrase mean</a:t>
            </a:r>
          </a:p>
          <a:p>
            <a:endParaRPr lang="en-US" dirty="0" smtClean="0"/>
          </a:p>
          <a:p>
            <a:r>
              <a:rPr lang="en-US" i="1" dirty="0" smtClean="0"/>
              <a:t>Pragmatics</a:t>
            </a:r>
            <a:r>
              <a:rPr lang="en-US" dirty="0" smtClean="0"/>
              <a:t>: how do we use a meaningful phrase</a:t>
            </a:r>
          </a:p>
          <a:p>
            <a:endParaRPr lang="en-US" dirty="0" smtClean="0"/>
          </a:p>
          <a:p>
            <a:r>
              <a:rPr lang="en-US" i="1" dirty="0" smtClean="0"/>
              <a:t>Implementation</a:t>
            </a:r>
            <a:r>
              <a:rPr lang="en-US" dirty="0" smtClean="0"/>
              <a:t>: how are the actions specified by a meaningful phrase accomplished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8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character set</a:t>
            </a:r>
            <a:r>
              <a:rPr lang="en-US" dirty="0" smtClean="0"/>
              <a:t> is the alphabet of a language</a:t>
            </a:r>
          </a:p>
          <a:p>
            <a:pPr lvl="1"/>
            <a:r>
              <a:rPr lang="en-US" dirty="0" smtClean="0"/>
              <a:t>e.g. ASCII, Unicode, or subsets thereof</a:t>
            </a:r>
          </a:p>
          <a:p>
            <a:pPr>
              <a:spcBef>
                <a:spcPts val="1600"/>
              </a:spcBef>
            </a:pPr>
            <a:r>
              <a:rPr lang="en-US" i="1" dirty="0" smtClean="0"/>
              <a:t>Tokens</a:t>
            </a:r>
            <a:r>
              <a:rPr lang="en-US" dirty="0" smtClean="0"/>
              <a:t> are the "words" in a programming language</a:t>
            </a:r>
          </a:p>
          <a:p>
            <a:pPr lvl="1"/>
            <a:r>
              <a:rPr lang="en-US" dirty="0" smtClean="0"/>
              <a:t>Smallest element that is meaningful to the compiler or interpreter</a:t>
            </a:r>
          </a:p>
          <a:p>
            <a:pPr lvl="1"/>
            <a:r>
              <a:rPr lang="en-US" dirty="0" smtClean="0"/>
              <a:t>Lexical analysis is often the first step in interpreting or compiling a program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 smtClean="0"/>
              <a:t>A token ends at a character that is invalid for the token, including whitespace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Types of tokens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Literals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Identifiers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Keywords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Operators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2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 particular value directly in source code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1.4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"hello world"</a:t>
            </a:r>
          </a:p>
          <a:p>
            <a:r>
              <a:rPr lang="en-US" dirty="0" smtClean="0"/>
              <a:t>Each primitive type often has its own set of literals</a:t>
            </a:r>
          </a:p>
          <a:p>
            <a:pPr lvl="1"/>
            <a:r>
              <a:rPr lang="en-US" dirty="0" smtClean="0"/>
              <a:t>Multiple sets of literals can be provided for a single type</a:t>
            </a:r>
          </a:p>
          <a:p>
            <a:pPr lvl="2"/>
            <a:r>
              <a:rPr lang="en-US" dirty="0" smtClean="0"/>
              <a:t>e.g. binary, octal, decimal, hexadecimal integers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name an entity in a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language specifies what characters can be used in an identifier</a:t>
            </a:r>
          </a:p>
          <a:p>
            <a:pPr lvl="1"/>
            <a:r>
              <a:rPr lang="en-US" dirty="0" smtClean="0"/>
              <a:t>Often special rules for first character</a:t>
            </a:r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 smtClean="0"/>
              <a:t>First character: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dirty="0" smtClean="0"/>
              <a:t>, lowercase and uppercase letters, some escape sequences representing non-ASCII characters</a:t>
            </a:r>
          </a:p>
          <a:p>
            <a:pPr lvl="2"/>
            <a:r>
              <a:rPr lang="en-US" dirty="0" smtClean="0"/>
              <a:t>Remaining characters: all of the above, plus digits</a:t>
            </a:r>
          </a:p>
          <a:p>
            <a:pPr lvl="1"/>
            <a:r>
              <a:rPr lang="en-US" dirty="0" smtClean="0"/>
              <a:t>Scheme</a:t>
            </a:r>
          </a:p>
          <a:p>
            <a:pPr lvl="2"/>
            <a:r>
              <a:rPr lang="en-US" dirty="0" smtClean="0"/>
              <a:t>Allows </a:t>
            </a:r>
            <a:r>
              <a:rPr lang="cs-CZ" dirty="0">
                <a:latin typeface="Consolas" charset="0"/>
                <a:ea typeface="Consolas" charset="0"/>
                <a:cs typeface="Consolas" charset="0"/>
              </a:rPr>
              <a:t>! $ % &amp; * + - . / : &lt; = &gt; ? @ ^ _ </a:t>
            </a:r>
            <a:r>
              <a:rPr lang="cs-CZ" dirty="0" smtClean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cs-CZ" dirty="0" smtClean="0"/>
              <a:t> in </a:t>
            </a:r>
            <a:r>
              <a:rPr lang="cs-CZ" dirty="0" err="1" smtClean="0"/>
              <a:t>identifier</a:t>
            </a:r>
            <a:r>
              <a:rPr lang="cs-CZ" dirty="0" smtClean="0"/>
              <a:t>!</a:t>
            </a:r>
          </a:p>
          <a:p>
            <a:pPr lvl="2"/>
            <a:r>
              <a:rPr lang="cs-CZ" dirty="0" err="1" smtClean="0"/>
              <a:t>Some</a:t>
            </a:r>
            <a:r>
              <a:rPr lang="cs-CZ" dirty="0" smtClean="0"/>
              <a:t> </a:t>
            </a:r>
            <a:r>
              <a:rPr lang="cs-CZ" dirty="0" err="1" smtClean="0"/>
              <a:t>implementations</a:t>
            </a:r>
            <a:r>
              <a:rPr lang="cs-CZ" dirty="0" smtClean="0"/>
              <a:t> are </a:t>
            </a:r>
            <a:r>
              <a:rPr lang="cs-CZ" dirty="0" err="1" smtClean="0"/>
              <a:t>even</a:t>
            </a:r>
            <a:r>
              <a:rPr lang="cs-CZ" dirty="0" smtClean="0"/>
              <a:t> more </a:t>
            </a:r>
            <a:r>
              <a:rPr lang="cs-CZ" dirty="0" err="1" smtClean="0"/>
              <a:t>permissive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92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 that have special meaning in the language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while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In many languages, keywords are reserved and cannot be used as an identifier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Other languages interpret keywords based on context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Some languages such as Scheme don't really have keywords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8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Tokens that specify a specific operation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-&gt;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Some languages, such as Scheme, do not have operators</a:t>
            </a:r>
          </a:p>
          <a:p>
            <a:endParaRPr lang="en-US" dirty="0"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Operators are often </a:t>
            </a:r>
            <a:r>
              <a:rPr lang="en-US" dirty="0" smtClean="0">
                <a:ea typeface="Consolas" charset="0"/>
                <a:cs typeface="Consolas" charset="0"/>
              </a:rPr>
              <a:t>grouped </a:t>
            </a:r>
            <a:r>
              <a:rPr lang="en-US" dirty="0" smtClean="0">
                <a:ea typeface="Consolas" charset="0"/>
                <a:cs typeface="Consolas" charset="0"/>
              </a:rPr>
              <a:t>with separators, particularly if a token can be either depending on context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Examples: parentheses and commas in C++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9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punctuation of a language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Also called </a:t>
            </a:r>
            <a:r>
              <a:rPr lang="en-US" i="1" dirty="0" smtClean="0"/>
              <a:t>delimiters</a:t>
            </a:r>
            <a:r>
              <a:rPr lang="en-US" dirty="0" smtClean="0"/>
              <a:t> or </a:t>
            </a:r>
            <a:r>
              <a:rPr lang="en-US" i="1" dirty="0" smtClean="0"/>
              <a:t>punctuators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Denote the boundary between different constructs or components of a construct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65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with the </a:t>
            </a:r>
            <a:r>
              <a:rPr lang="en-US" b="1" dirty="0" smtClean="0"/>
              <a:t>structure</a:t>
            </a:r>
            <a:r>
              <a:rPr lang="en-US" dirty="0" smtClean="0"/>
              <a:t> of code fragments</a:t>
            </a:r>
          </a:p>
          <a:p>
            <a:r>
              <a:rPr lang="en-US" dirty="0" smtClean="0"/>
              <a:t>Specifies what sequences of tokens constitute valid program fragments</a:t>
            </a:r>
          </a:p>
          <a:p>
            <a:pPr lvl="1"/>
            <a:r>
              <a:rPr lang="en-US" dirty="0" smtClean="0"/>
              <a:t>Example: an expression must have balanced sets of parentheses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Specified using a formal grammar (future topic!)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0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with the </a:t>
            </a:r>
            <a:r>
              <a:rPr lang="en-US" b="1" dirty="0" smtClean="0"/>
              <a:t>meaning</a:t>
            </a:r>
            <a:r>
              <a:rPr lang="en-US" dirty="0" smtClean="0"/>
              <a:t> of code fragments</a:t>
            </a:r>
          </a:p>
          <a:p>
            <a:pPr lvl="1"/>
            <a:r>
              <a:rPr lang="en-US" dirty="0" smtClean="0"/>
              <a:t>e.g. what a piece of code defines, what value it computes, or what action it takes</a:t>
            </a:r>
          </a:p>
          <a:p>
            <a:r>
              <a:rPr lang="en-US" dirty="0" smtClean="0"/>
              <a:t>Further restrict what is valid code</a:t>
            </a:r>
          </a:p>
          <a:p>
            <a:pPr lvl="1"/>
            <a:r>
              <a:rPr lang="en-US" dirty="0" smtClean="0"/>
              <a:t>Many things are syntactically correct but semantically invalid</a:t>
            </a:r>
          </a:p>
          <a:p>
            <a:r>
              <a:rPr lang="en-US" dirty="0" smtClean="0"/>
              <a:t>There are formal systems for specifying semantics, but natural language is often used instead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0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i="1" dirty="0" smtClean="0"/>
              <a:t>entity</a:t>
            </a:r>
            <a:r>
              <a:rPr lang="en-US" dirty="0" smtClean="0"/>
              <a:t> to denote something that can be named in a program</a:t>
            </a:r>
          </a:p>
          <a:p>
            <a:pPr lvl="1"/>
            <a:r>
              <a:rPr lang="en-US" dirty="0" smtClean="0"/>
              <a:t>Other terms also used: </a:t>
            </a:r>
            <a:r>
              <a:rPr lang="en-US" i="1" dirty="0" smtClean="0"/>
              <a:t>citizen</a:t>
            </a:r>
            <a:r>
              <a:rPr lang="en-US" dirty="0" smtClean="0"/>
              <a:t>, </a:t>
            </a:r>
            <a:r>
              <a:rPr lang="en-US" i="1" dirty="0" smtClean="0"/>
              <a:t>object</a:t>
            </a:r>
            <a:endParaRPr lang="en-US" dirty="0" smtClean="0"/>
          </a:p>
          <a:p>
            <a:pPr lvl="1"/>
            <a:r>
              <a:rPr lang="en-US" dirty="0" smtClean="0"/>
              <a:t>Examples: types, functions, data objects,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first-class entity</a:t>
            </a:r>
            <a:r>
              <a:rPr lang="en-US" dirty="0" smtClean="0"/>
              <a:t> is an entity that supports all operations generally available to other entities</a:t>
            </a:r>
          </a:p>
          <a:p>
            <a:pPr lvl="1"/>
            <a:r>
              <a:rPr lang="en-US" dirty="0" smtClean="0"/>
              <a:t>e.g. can be assigned to a variable, passed to or returned from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/>
          </p:nvPr>
        </p:nvGraphicFramePr>
        <p:xfrm>
          <a:off x="2087075" y="4540194"/>
          <a:ext cx="5842336" cy="145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9188"/>
                <a:gridCol w="1100787"/>
                <a:gridCol w="1100787"/>
                <a:gridCol w="1100787"/>
                <a:gridCol w="1100787"/>
              </a:tblGrid>
              <a:tr h="36391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C++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Java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Python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Scheme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Functions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sort of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3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Types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63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9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EECS 490 Overview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Logistics</a:t>
            </a:r>
          </a:p>
          <a:p>
            <a:pPr lvl="1"/>
            <a:endParaRPr lang="en-US" sz="2600" dirty="0" smtClean="0"/>
          </a:p>
          <a:p>
            <a:r>
              <a:rPr lang="en-US" sz="2800" dirty="0" smtClean="0"/>
              <a:t>Introduction to Programming Languages</a:t>
            </a:r>
          </a:p>
          <a:p>
            <a:endParaRPr lang="en-US" sz="2800" dirty="0" smtClean="0"/>
          </a:p>
          <a:p>
            <a:r>
              <a:rPr lang="en-US" sz="2800" dirty="0" smtClean="0"/>
              <a:t>Basic </a:t>
            </a:r>
            <a:r>
              <a:rPr lang="en-US" sz="2800" dirty="0" smtClean="0"/>
              <a:t>Elements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location in memory that holds a value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variable</a:t>
            </a:r>
            <a:r>
              <a:rPr lang="en-US" dirty="0" smtClean="0"/>
              <a:t> is a name paired with an object</a:t>
            </a:r>
          </a:p>
          <a:p>
            <a:pPr lvl="1"/>
            <a:r>
              <a:rPr lang="en-US" dirty="0" smtClean="0"/>
              <a:t>Two variables that name the same object </a:t>
            </a:r>
            <a:r>
              <a:rPr lang="en-US" i="1" dirty="0" smtClean="0"/>
              <a:t>alias</a:t>
            </a:r>
            <a:r>
              <a:rPr lang="en-US" dirty="0" smtClean="0"/>
              <a:t> the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10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has a </a:t>
            </a:r>
            <a:r>
              <a:rPr lang="en-US" i="1" dirty="0" smtClean="0"/>
              <a:t>lifetime</a:t>
            </a:r>
            <a:r>
              <a:rPr lang="en-US" dirty="0" smtClean="0"/>
              <a:t> during which it is legal to use that object</a:t>
            </a:r>
          </a:p>
          <a:p>
            <a:pPr lvl="1"/>
            <a:r>
              <a:rPr lang="en-US" dirty="0" smtClean="0"/>
              <a:t>Can be managed by the compiler/interpreter/runtime or by the programmer</a:t>
            </a:r>
          </a:p>
          <a:p>
            <a:pPr lvl="1"/>
            <a:endParaRPr lang="en-US" dirty="0"/>
          </a:p>
          <a:p>
            <a:r>
              <a:rPr lang="en-US" dirty="0" smtClean="0"/>
              <a:t>A variable has a </a:t>
            </a:r>
            <a:r>
              <a:rPr lang="en-US" i="1" dirty="0" smtClean="0"/>
              <a:t>scope</a:t>
            </a:r>
            <a:r>
              <a:rPr lang="en-US" dirty="0" smtClean="0"/>
              <a:t> that specifies the region of a program that has access to that variable</a:t>
            </a:r>
          </a:p>
          <a:p>
            <a:endParaRPr lang="en-US" dirty="0"/>
          </a:p>
          <a:p>
            <a:r>
              <a:rPr lang="en-US" dirty="0" smtClean="0"/>
              <a:t>More on these topics in the next few lectures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5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expression</a:t>
            </a:r>
            <a:r>
              <a:rPr lang="en-US" dirty="0" smtClean="0"/>
              <a:t> is a syntactic construct that is </a:t>
            </a:r>
            <a:r>
              <a:rPr lang="en-US" i="1" dirty="0" smtClean="0"/>
              <a:t>evaluated</a:t>
            </a:r>
            <a:r>
              <a:rPr lang="en-US" dirty="0" smtClean="0"/>
              <a:t> to produce a value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 + 4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foo()</a:t>
            </a:r>
          </a:p>
          <a:p>
            <a:endParaRPr lang="en-US" dirty="0" smtClean="0"/>
          </a:p>
          <a:p>
            <a:r>
              <a:rPr lang="en-US" dirty="0" smtClean="0"/>
              <a:t>Literals are one of the simplest kinds of expressions</a:t>
            </a:r>
          </a:p>
          <a:p>
            <a:pPr lvl="1"/>
            <a:r>
              <a:rPr lang="en-US" dirty="0" smtClean="0"/>
              <a:t>Evaluate to the value they represent</a:t>
            </a:r>
          </a:p>
          <a:p>
            <a:pPr lvl="1"/>
            <a:endParaRPr lang="en-US" dirty="0"/>
          </a:p>
          <a:p>
            <a:r>
              <a:rPr lang="en-US" dirty="0" smtClean="0"/>
              <a:t>An identifier can syntactically be an expression</a:t>
            </a:r>
          </a:p>
          <a:p>
            <a:pPr lvl="1"/>
            <a:r>
              <a:rPr lang="en-US" dirty="0" smtClean="0"/>
              <a:t>But only semantically valid if it names a first-class entity</a:t>
            </a:r>
          </a:p>
          <a:p>
            <a:pPr lvl="1"/>
            <a:r>
              <a:rPr lang="en-US" dirty="0" smtClean="0"/>
              <a:t>Evaluates to the entity it names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73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code. What does the identifier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/>
              <a:t> evaluate to when used as an expression?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... x ...; // x used as an expression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35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L-Values and R-Values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can have two values associated with it</a:t>
            </a:r>
          </a:p>
          <a:p>
            <a:pPr lvl="1"/>
            <a:r>
              <a:rPr lang="en-US" dirty="0" smtClean="0"/>
              <a:t>Its location in memory, called its </a:t>
            </a:r>
            <a:r>
              <a:rPr lang="en-US" i="1" dirty="0" smtClean="0"/>
              <a:t>l-value</a:t>
            </a:r>
            <a:endParaRPr lang="en-US" dirty="0" smtClean="0"/>
          </a:p>
          <a:p>
            <a:pPr lvl="1"/>
            <a:r>
              <a:rPr lang="en-US" dirty="0" smtClean="0"/>
              <a:t>The value that it contains, called its </a:t>
            </a:r>
            <a:r>
              <a:rPr lang="en-US" i="1" dirty="0" err="1" smtClean="0"/>
              <a:t>r-value</a:t>
            </a:r>
            <a:endParaRPr lang="en-US" i="1" dirty="0"/>
          </a:p>
          <a:p>
            <a:pPr>
              <a:spcBef>
                <a:spcPts val="1600"/>
              </a:spcBef>
            </a:pPr>
            <a:r>
              <a:rPr lang="en-US" dirty="0" smtClean="0"/>
              <a:t>Some objects, like temporaries, only have </a:t>
            </a:r>
            <a:r>
              <a:rPr lang="en-US" dirty="0" err="1" smtClean="0"/>
              <a:t>r-values</a:t>
            </a:r>
            <a:endParaRPr lang="en-US" dirty="0" smtClean="0"/>
          </a:p>
          <a:p>
            <a:pPr lvl="1"/>
            <a:r>
              <a:rPr lang="en-US" dirty="0" smtClean="0"/>
              <a:t>They may not actually exist in memory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When an expression results in an object that has an l-value, it evaluates to the l-value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The l-value is implicitly converted to an </a:t>
            </a:r>
            <a:r>
              <a:rPr lang="en-US" dirty="0" err="1" smtClean="0"/>
              <a:t>r-value</a:t>
            </a:r>
            <a:r>
              <a:rPr lang="en-US" dirty="0" smtClean="0"/>
              <a:t> if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37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multiple subexpressions combined according to the rules of the language</a:t>
            </a:r>
          </a:p>
          <a:p>
            <a:endParaRPr lang="en-US" dirty="0"/>
          </a:p>
          <a:p>
            <a:r>
              <a:rPr lang="en-US" dirty="0" smtClean="0"/>
              <a:t>Example: operators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 + 4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y &amp; 0x3</a:t>
            </a:r>
          </a:p>
          <a:p>
            <a:endParaRPr lang="en-US" dirty="0"/>
          </a:p>
          <a:p>
            <a:r>
              <a:rPr lang="en-US" dirty="0" smtClean="0"/>
              <a:t>Example: function calls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print("Hello", "world")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74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call evaluates to the return value produced when running the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add1(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x) 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return x + 1;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x = add1(3) - 2;</a:t>
            </a:r>
          </a:p>
          <a:p>
            <a:endParaRPr lang="en-US" dirty="0" smtClean="0"/>
          </a:p>
          <a:p>
            <a:r>
              <a:rPr lang="en-US" dirty="0" smtClean="0"/>
              <a:t>What about the following function call?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foo();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foo()   // is it an expression?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18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Rules determine how subexpressions are grouped when multiple operators are involved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3 + 4 * 5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C++ order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Scope resolution operator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Postfix increment/decrement, function calls, </a:t>
            </a:r>
            <a:r>
              <a:rPr lang="en-US" dirty="0" smtClean="0"/>
              <a:t>subscript, member </a:t>
            </a:r>
            <a:r>
              <a:rPr lang="en-US" dirty="0" smtClean="0"/>
              <a:t>access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-&gt;)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Unary prefix operators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dirty="0" smtClean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dirty="0" smtClean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&amp;</a:t>
            </a:r>
            <a:r>
              <a:rPr lang="en-US" dirty="0" smtClean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dirty="0" smtClean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Pointer-to-member operators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.*</a:t>
            </a:r>
            <a:r>
              <a:rPr lang="en-US" dirty="0" smtClean="0"/>
              <a:t>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-&gt;*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Multiplication, division, remainder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Addition, Subtraction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Shift operators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33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determine how subexpressions are grouped when multiple operators </a:t>
            </a:r>
            <a:r>
              <a:rPr lang="en-US" b="1" dirty="0" smtClean="0"/>
              <a:t>with the same precedence</a:t>
            </a:r>
            <a:r>
              <a:rPr lang="en-US" dirty="0" smtClean="0"/>
              <a:t> are involved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8 / 2 / 2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= b = c</a:t>
            </a:r>
          </a:p>
          <a:p>
            <a:endParaRPr lang="en-US" dirty="0" smtClean="0"/>
          </a:p>
          <a:p>
            <a:r>
              <a:rPr lang="en-US" dirty="0" smtClean="0"/>
              <a:t>C++ rules</a:t>
            </a:r>
          </a:p>
          <a:p>
            <a:pPr lvl="1"/>
            <a:r>
              <a:rPr lang="en-US" dirty="0" smtClean="0"/>
              <a:t>Unary prefix operators are right-to-left</a:t>
            </a:r>
          </a:p>
          <a:p>
            <a:pPr lvl="1"/>
            <a:r>
              <a:rPr lang="en-US" dirty="0" smtClean="0"/>
              <a:t>Assignment operators and ternary conditional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a?b:c</a:t>
            </a:r>
            <a:r>
              <a:rPr lang="en-US" dirty="0" smtClean="0"/>
              <a:t>) are right-to-left</a:t>
            </a:r>
          </a:p>
          <a:p>
            <a:pPr lvl="1"/>
            <a:r>
              <a:rPr lang="en-US" dirty="0" smtClean="0"/>
              <a:t>Everything else is left-to-right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1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 and associativity determine how subexpressions are grouped, but not in what order they are evaluated</a:t>
            </a:r>
            <a:endParaRPr lang="en-US" dirty="0"/>
          </a:p>
          <a:p>
            <a:pPr>
              <a:spcBef>
                <a:spcPts val="1600"/>
              </a:spcBef>
            </a:pPr>
            <a:r>
              <a:rPr lang="en-US" dirty="0" smtClean="0"/>
              <a:t>Python, Java, Scheme: subexpressions evaluated in order from left to right</a:t>
            </a:r>
          </a:p>
          <a:p>
            <a:pPr lvl="1"/>
            <a:r>
              <a:rPr lang="en-US" dirty="0" smtClean="0"/>
              <a:t>Exception: assignment in Python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C, C++: Order largely undefined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</a:t>
            </a:r>
            <a:r>
              <a:rPr lang="en-US" b="1" u="sng" dirty="0" smtClean="0"/>
              <a:t>not</a:t>
            </a:r>
            <a:r>
              <a:rPr lang="en-US" dirty="0" smtClean="0"/>
              <a:t> to teach you: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bunch of different languages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esoteric details of a particular language</a:t>
            </a:r>
          </a:p>
          <a:p>
            <a:endParaRPr lang="en-US" dirty="0"/>
          </a:p>
          <a:p>
            <a:r>
              <a:rPr lang="en-US" dirty="0" smtClean="0"/>
              <a:t>Instead, it covers general concepts in programming languages that are applicable to many languages</a:t>
            </a:r>
          </a:p>
          <a:p>
            <a:pPr lvl="1"/>
            <a:r>
              <a:rPr lang="en-US" dirty="0" smtClean="0"/>
              <a:t>Analogous to </a:t>
            </a:r>
            <a:r>
              <a:rPr lang="en-US" i="1" dirty="0" smtClean="0"/>
              <a:t>linguistics</a:t>
            </a:r>
            <a:r>
              <a:rPr lang="en-US" dirty="0" smtClean="0"/>
              <a:t> rather than specific languages</a:t>
            </a:r>
          </a:p>
          <a:p>
            <a:pPr lvl="1"/>
            <a:endParaRPr lang="en-US" dirty="0"/>
          </a:p>
          <a:p>
            <a:r>
              <a:rPr lang="en-US" dirty="0" smtClean="0"/>
              <a:t>End goals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/>
              <a:t>able to quickly learn a new language</a:t>
            </a:r>
          </a:p>
          <a:p>
            <a:pPr lvl="1"/>
            <a:r>
              <a:rPr lang="en-US" dirty="0" smtClean="0"/>
              <a:t>Make better use of the programming constructs and paradigms provided by a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languages have </a:t>
            </a:r>
            <a:r>
              <a:rPr lang="en-US" i="1" dirty="0" smtClean="0"/>
              <a:t>statements</a:t>
            </a:r>
            <a:r>
              <a:rPr lang="en-US" dirty="0" smtClean="0"/>
              <a:t>, which are </a:t>
            </a:r>
            <a:r>
              <a:rPr lang="en-US" i="1" dirty="0" smtClean="0"/>
              <a:t>executed</a:t>
            </a:r>
            <a:r>
              <a:rPr lang="en-US" dirty="0" smtClean="0"/>
              <a:t> to carry out some action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Generally have </a:t>
            </a:r>
            <a:r>
              <a:rPr lang="en-US" i="1" dirty="0" smtClean="0"/>
              <a:t>side effects</a:t>
            </a:r>
            <a:r>
              <a:rPr lang="en-US" dirty="0" smtClean="0"/>
              <a:t>, which change the state of the machine</a:t>
            </a:r>
          </a:p>
          <a:p>
            <a:endParaRPr lang="en-US" dirty="0"/>
          </a:p>
          <a:p>
            <a:r>
              <a:rPr lang="en-US" dirty="0" smtClean="0"/>
              <a:t>Language syntax determines what constitutes a statement and how it is terminated</a:t>
            </a:r>
          </a:p>
          <a:p>
            <a:pPr lvl="1"/>
            <a:r>
              <a:rPr lang="en-US" dirty="0" smtClean="0"/>
              <a:t>C family: simple statements terminated by semicolon</a:t>
            </a:r>
          </a:p>
          <a:p>
            <a:pPr lvl="1"/>
            <a:r>
              <a:rPr lang="en-US" dirty="0" smtClean="0"/>
              <a:t>Python: newline (usually) or semicolon (rare)</a:t>
            </a:r>
          </a:p>
          <a:p>
            <a:pPr lvl="1"/>
            <a:r>
              <a:rPr lang="en-US" dirty="0" smtClean="0"/>
              <a:t>Scheme?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1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statements consist of just an expression</a:t>
            </a:r>
          </a:p>
          <a:p>
            <a:pPr lvl="1"/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+ 1;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= 3;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foo(1, 2, 3);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a[3] = 4;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simple statements</a:t>
            </a:r>
          </a:p>
          <a:p>
            <a:pPr lvl="1"/>
            <a:r>
              <a:rPr lang="en-US" dirty="0" smtClean="0"/>
              <a:t>return</a:t>
            </a:r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err="1" smtClean="0"/>
              <a:t>goto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90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Composed of multiple subexpressions or statements</a:t>
            </a:r>
          </a:p>
          <a:p>
            <a:pPr lvl="1"/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Try/catch</a:t>
            </a:r>
          </a:p>
          <a:p>
            <a:pPr lvl="1"/>
            <a:r>
              <a:rPr lang="en-US" dirty="0" smtClean="0"/>
              <a:t>Function and class definitions </a:t>
            </a:r>
            <a:r>
              <a:rPr lang="en-US" dirty="0" smtClean="0"/>
              <a:t>in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declaration</a:t>
            </a:r>
            <a:r>
              <a:rPr lang="en-US" dirty="0" smtClean="0"/>
              <a:t> introduces a name into a program, along with properties about what it names</a:t>
            </a:r>
          </a:p>
          <a:p>
            <a:pPr lvl="1"/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extern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void foo(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SomeClass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 smtClean="0"/>
              <a:t>A </a:t>
            </a:r>
            <a:r>
              <a:rPr lang="en-US" i="1" dirty="0" smtClean="0"/>
              <a:t>definition</a:t>
            </a:r>
            <a:r>
              <a:rPr lang="en-US" dirty="0" smtClean="0"/>
              <a:t> additionally specifies the actual data or code that the name refers to</a:t>
            </a:r>
          </a:p>
          <a:p>
            <a:pPr lvl="1"/>
            <a:r>
              <a:rPr lang="en-US" dirty="0" smtClean="0"/>
              <a:t>C, C++: definitions are declarations, but a declaration need not be a definition</a:t>
            </a:r>
          </a:p>
          <a:p>
            <a:pPr lvl="1"/>
            <a:r>
              <a:rPr lang="en-US" dirty="0" smtClean="0"/>
              <a:t>Java: no distinction between definitions and declarations</a:t>
            </a:r>
          </a:p>
          <a:p>
            <a:pPr lvl="1"/>
            <a:r>
              <a:rPr lang="en-US" dirty="0" smtClean="0"/>
              <a:t>Python: no declarations, definitions are statements that are executed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Official course description: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“Fundamental </a:t>
            </a:r>
            <a:r>
              <a:rPr lang="en-US" dirty="0"/>
              <a:t>concepts in programming languages. Course covers  different programming languages including functional, imperative</a:t>
            </a:r>
            <a:r>
              <a:rPr lang="en-US" dirty="0" smtClean="0"/>
              <a:t>, </a:t>
            </a:r>
            <a:r>
              <a:rPr lang="en-US" dirty="0"/>
              <a:t>object-oriented, and logic programming languages; different  programming language features for naming, control flow, memory  management, concurrency, and modularity; as well as methodologies, </a:t>
            </a:r>
            <a:r>
              <a:rPr lang="en-US" dirty="0" smtClean="0"/>
              <a:t>techniques</a:t>
            </a:r>
            <a:r>
              <a:rPr lang="en-US" dirty="0"/>
              <a:t>, and tools for writing correct and maintainable programs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Other topics:</a:t>
            </a:r>
          </a:p>
          <a:p>
            <a:pPr lvl="1"/>
            <a:r>
              <a:rPr lang="en-US" dirty="0" smtClean="0"/>
              <a:t>Basic language theory (e.g. grammars, type systems)</a:t>
            </a:r>
          </a:p>
          <a:p>
            <a:pPr lvl="1"/>
            <a:r>
              <a:rPr lang="en-US" dirty="0" smtClean="0"/>
              <a:t>Advanced programming techniques (e.g. </a:t>
            </a:r>
            <a:r>
              <a:rPr lang="en-US" dirty="0" smtClean="0"/>
              <a:t>metaprogramming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9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EECS 490 is </a:t>
            </a:r>
            <a:r>
              <a:rPr lang="en-US" dirty="0" smtClean="0"/>
              <a:t>in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only the second offering in the last 10 years</a:t>
            </a:r>
            <a:endParaRPr lang="en-US" dirty="0"/>
          </a:p>
          <a:p>
            <a:r>
              <a:rPr lang="en-US" dirty="0" smtClean="0"/>
              <a:t>We're still working on improving things</a:t>
            </a:r>
          </a:p>
          <a:p>
            <a:pPr lvl="1"/>
            <a:r>
              <a:rPr lang="en-US" dirty="0" smtClean="0"/>
              <a:t>Two new projects</a:t>
            </a:r>
          </a:p>
          <a:p>
            <a:pPr lvl="1"/>
            <a:r>
              <a:rPr lang="en-US" dirty="0" smtClean="0"/>
              <a:t>Updates to existing projects</a:t>
            </a:r>
          </a:p>
          <a:p>
            <a:pPr lvl="1"/>
            <a:r>
              <a:rPr lang="en-US" dirty="0" err="1" smtClean="0"/>
              <a:t>Autograder</a:t>
            </a:r>
            <a:endParaRPr lang="en-US" dirty="0" smtClean="0"/>
          </a:p>
          <a:p>
            <a:pPr lvl="1"/>
            <a:r>
              <a:rPr lang="en-US" dirty="0" smtClean="0"/>
              <a:t>2x the enrollment</a:t>
            </a:r>
          </a:p>
          <a:p>
            <a:r>
              <a:rPr lang="en-US" dirty="0" smtClean="0"/>
              <a:t>Things will be better than last year, but not perfect</a:t>
            </a:r>
            <a:endParaRPr lang="en-US" dirty="0"/>
          </a:p>
          <a:p>
            <a:r>
              <a:rPr lang="en-US" dirty="0" smtClean="0"/>
              <a:t>There will (hopefully) be compensations</a:t>
            </a:r>
          </a:p>
          <a:p>
            <a:pPr lvl="1"/>
            <a:r>
              <a:rPr lang="en-US" dirty="0" smtClean="0"/>
              <a:t>You get to learn a lot of cool things about languages</a:t>
            </a:r>
          </a:p>
          <a:p>
            <a:pPr lvl="1"/>
            <a:r>
              <a:rPr lang="en-US" dirty="0" smtClean="0"/>
              <a:t>Your experience and feedback will shape the course for the future</a:t>
            </a:r>
          </a:p>
          <a:p>
            <a:pPr lvl="1"/>
            <a:r>
              <a:rPr lang="en-US" dirty="0" smtClean="0"/>
              <a:t>The grading curve will be somewhat higher than other courses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Instructor: Amir </a:t>
            </a:r>
            <a:r>
              <a:rPr lang="en-US" sz="2400" dirty="0" err="1" smtClean="0"/>
              <a:t>Kamil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TAs: </a:t>
            </a:r>
            <a:r>
              <a:rPr lang="en-US" sz="2400" dirty="0" smtClean="0"/>
              <a:t>Holly </a:t>
            </a:r>
            <a:r>
              <a:rPr lang="en-US" sz="2400" dirty="0" err="1" smtClean="0"/>
              <a:t>Borla</a:t>
            </a:r>
            <a:r>
              <a:rPr lang="en-US" sz="2400" dirty="0" smtClean="0"/>
              <a:t> and Madeline </a:t>
            </a:r>
            <a:r>
              <a:rPr lang="en-US" sz="2400" dirty="0" err="1" smtClean="0"/>
              <a:t>Endres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400" dirty="0" smtClean="0"/>
              <a:t>See the Staff Profiles doc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Notes and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Course notes on the Google Drive covering all the material</a:t>
            </a:r>
            <a:endParaRPr lang="en-US" sz="2400" dirty="0"/>
          </a:p>
          <a:p>
            <a:pPr lvl="1"/>
            <a:r>
              <a:rPr lang="en-US" sz="2000" b="1" u="sng" dirty="0" smtClean="0"/>
              <a:t>Required reading</a:t>
            </a:r>
            <a:r>
              <a:rPr lang="en-US" sz="2000" dirty="0" smtClean="0"/>
              <a:t> (unless a section is explicitly marked optional)</a:t>
            </a:r>
            <a:endParaRPr lang="en-US" sz="2000" dirty="0"/>
          </a:p>
          <a:p>
            <a:pPr lvl="1"/>
            <a:r>
              <a:rPr lang="en-US" sz="2000" dirty="0"/>
              <a:t>Will be updated </a:t>
            </a:r>
            <a:r>
              <a:rPr lang="en-US" sz="2000" dirty="0" smtClean="0"/>
              <a:t>throughout the term; </a:t>
            </a:r>
            <a:r>
              <a:rPr lang="en-US" sz="2000" dirty="0"/>
              <a:t>check timestamp</a:t>
            </a:r>
          </a:p>
          <a:p>
            <a:pPr>
              <a:spcBef>
                <a:spcPts val="2200"/>
              </a:spcBef>
            </a:pPr>
            <a:r>
              <a:rPr lang="en-US" sz="2400" dirty="0" smtClean="0"/>
              <a:t>Recommended </a:t>
            </a:r>
            <a:r>
              <a:rPr lang="en-US" sz="2400" dirty="0" smtClean="0"/>
              <a:t>text: </a:t>
            </a:r>
            <a:r>
              <a:rPr lang="en-US" sz="2400" i="1" dirty="0"/>
              <a:t>Programming Languages: Principles and Paradigms</a:t>
            </a:r>
            <a:r>
              <a:rPr lang="en-US" sz="2400" dirty="0"/>
              <a:t>, by </a:t>
            </a:r>
            <a:r>
              <a:rPr lang="en-US" sz="2400" dirty="0" err="1"/>
              <a:t>Gabbrielli</a:t>
            </a:r>
            <a:r>
              <a:rPr lang="en-US" sz="2400" dirty="0"/>
              <a:t> and </a:t>
            </a:r>
            <a:r>
              <a:rPr lang="en-US" sz="2400" dirty="0" smtClean="0"/>
              <a:t>Martini</a:t>
            </a:r>
          </a:p>
          <a:p>
            <a:pPr lvl="1"/>
            <a:r>
              <a:rPr lang="en-US" sz="2000" dirty="0" smtClean="0"/>
              <a:t>Available in both print and electronic form</a:t>
            </a:r>
          </a:p>
          <a:p>
            <a:pPr lvl="1"/>
            <a:r>
              <a:rPr lang="en-US" sz="2000" dirty="0" smtClean="0"/>
              <a:t>Reading assignments on schedule of topics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9/5/17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9706</TotalTime>
  <Words>2528</Words>
  <Application>Microsoft Macintosh PowerPoint</Application>
  <PresentationFormat>On-screen Show (4:3)</PresentationFormat>
  <Paragraphs>616</Paragraphs>
  <Slides>53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Century Gothic</vt:lpstr>
      <vt:lpstr>Consolas</vt:lpstr>
      <vt:lpstr>Wingdings 3</vt:lpstr>
      <vt:lpstr>Arial</vt:lpstr>
      <vt:lpstr>Wisp</vt:lpstr>
      <vt:lpstr>EECS 490 – Lecture 1 Introduction and Basic Elements</vt:lpstr>
      <vt:lpstr>Essentials</vt:lpstr>
      <vt:lpstr>Announcements</vt:lpstr>
      <vt:lpstr>Agenda</vt:lpstr>
      <vt:lpstr>Course Purpose</vt:lpstr>
      <vt:lpstr>Course Description</vt:lpstr>
      <vt:lpstr>EECS 490 is in Beta</vt:lpstr>
      <vt:lpstr>Course Staff</vt:lpstr>
      <vt:lpstr>Course Notes and Textbook</vt:lpstr>
      <vt:lpstr>Exams and Grades</vt:lpstr>
      <vt:lpstr>Assignments</vt:lpstr>
      <vt:lpstr>Projects</vt:lpstr>
      <vt:lpstr>Collaboration</vt:lpstr>
      <vt:lpstr>Office Hours and Piazza</vt:lpstr>
      <vt:lpstr>Programming Languages</vt:lpstr>
      <vt:lpstr>Turing Completeness</vt:lpstr>
      <vt:lpstr>One Language to Rule Them All?</vt:lpstr>
      <vt:lpstr>Language Design Goals</vt:lpstr>
      <vt:lpstr>Problem Domains</vt:lpstr>
      <vt:lpstr>Programming Paradigms</vt:lpstr>
      <vt:lpstr>Imperative Programming</vt:lpstr>
      <vt:lpstr>Declarative Programming</vt:lpstr>
      <vt:lpstr>Type Systems</vt:lpstr>
      <vt:lpstr>Compilation and Interpretation</vt:lpstr>
      <vt:lpstr>Compilation</vt:lpstr>
      <vt:lpstr>Interpretation</vt:lpstr>
      <vt:lpstr>Compiled vs. Interpreted</vt:lpstr>
      <vt:lpstr>PowerPoint Presentation</vt:lpstr>
      <vt:lpstr>Review: Abstraction</vt:lpstr>
      <vt:lpstr>Levels of Description</vt:lpstr>
      <vt:lpstr>Lexical Structure</vt:lpstr>
      <vt:lpstr>Literals</vt:lpstr>
      <vt:lpstr>Identifiers</vt:lpstr>
      <vt:lpstr>Keywords</vt:lpstr>
      <vt:lpstr>Operators</vt:lpstr>
      <vt:lpstr>Separators</vt:lpstr>
      <vt:lpstr>Syntax</vt:lpstr>
      <vt:lpstr>Semantics</vt:lpstr>
      <vt:lpstr>First-Class Entities</vt:lpstr>
      <vt:lpstr>Objects and Variables</vt:lpstr>
      <vt:lpstr>Lifetime and Scope</vt:lpstr>
      <vt:lpstr>Expressions</vt:lpstr>
      <vt:lpstr>Data Objects</vt:lpstr>
      <vt:lpstr>L-Values and R-Values</vt:lpstr>
      <vt:lpstr>Compound Expressions</vt:lpstr>
      <vt:lpstr>Function Calls</vt:lpstr>
      <vt:lpstr>Precedence</vt:lpstr>
      <vt:lpstr>Associativity</vt:lpstr>
      <vt:lpstr>Order of Evaluation</vt:lpstr>
      <vt:lpstr>Statements and Side Effects</vt:lpstr>
      <vt:lpstr>Simple Statements</vt:lpstr>
      <vt:lpstr>Compound Statements</vt:lpstr>
      <vt:lpstr>Declarations and Definitions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269</cp:revision>
  <dcterms:created xsi:type="dcterms:W3CDTF">2014-09-12T02:12:56Z</dcterms:created>
  <dcterms:modified xsi:type="dcterms:W3CDTF">2017-09-05T18:42:02Z</dcterms:modified>
</cp:coreProperties>
</file>