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370" r:id="rId4"/>
    <p:sldId id="374" r:id="rId5"/>
    <p:sldId id="375" r:id="rId6"/>
    <p:sldId id="376" r:id="rId7"/>
    <p:sldId id="379" r:id="rId8"/>
    <p:sldId id="380" r:id="rId9"/>
    <p:sldId id="377" r:id="rId10"/>
    <p:sldId id="394" r:id="rId11"/>
    <p:sldId id="378" r:id="rId12"/>
    <p:sldId id="381" r:id="rId13"/>
    <p:sldId id="342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lookup starts with local environment, then searches</a:t>
            </a:r>
            <a:r>
              <a:rPr lang="en-US" baseline="0" dirty="0" smtClean="0"/>
              <a:t> non-local environment, then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languages use static scope</a:t>
            </a:r>
            <a:r>
              <a:rPr lang="en-US" dirty="0" smtClean="0"/>
              <a:t>. Draw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nested functions next </a:t>
            </a:r>
            <a:r>
              <a:rPr lang="en-US" dirty="0" smtClean="0"/>
              <a:t>week. Draw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scope can</a:t>
            </a:r>
            <a:r>
              <a:rPr lang="en-US" baseline="0" dirty="0" smtClean="0"/>
              <a:t> be easier to implement but is harder to read. </a:t>
            </a:r>
            <a:r>
              <a:rPr lang="en-US" dirty="0" smtClean="0"/>
              <a:t>Exceptions are dynamically scoped</a:t>
            </a:r>
            <a:r>
              <a:rPr lang="en-US" dirty="0" smtClean="0"/>
              <a:t>. Draw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C/C++, scope of inner x actually starts at the =. See</a:t>
            </a:r>
            <a:r>
              <a:rPr lang="en-US" baseline="0" dirty="0" smtClean="0"/>
              <a:t> HW1.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allows classes to be used before their declaration, so it does not have incomplete</a:t>
            </a:r>
            <a:r>
              <a:rPr lang="en-US" baseline="0" dirty="0" smtClean="0"/>
              <a:t> declarations.</a:t>
            </a:r>
            <a:br>
              <a:rPr lang="en-US" baseline="0" dirty="0" smtClean="0"/>
            </a:br>
            <a:r>
              <a:rPr lang="en-US" baseline="0" dirty="0" smtClean="0"/>
              <a:t>The scope of class members includes the function bodies of all member functions in C++, so members do not generally have to be declared before use. (Exception: nested class used in the signature of a member function, since the signature is not part of the body.)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same name in different contexts (scopes),</a:t>
            </a:r>
            <a:r>
              <a:rPr lang="en-US" baseline="0" dirty="0" smtClean="0"/>
              <a:t> same name referring to different objects at different times (e.g. function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&lt;-&gt; compile time, </a:t>
            </a:r>
            <a:r>
              <a:rPr lang="en-US" smtClean="0"/>
              <a:t>frame &lt;-&gt; </a:t>
            </a:r>
            <a:r>
              <a:rPr lang="en-US" dirty="0" smtClean="0"/>
              <a:t>runtime.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of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are usually considered to be at the same scope</a:t>
            </a:r>
            <a:r>
              <a:rPr lang="en-US" baseline="0" dirty="0" smtClean="0"/>
              <a:t> as the function body</a:t>
            </a:r>
            <a:r>
              <a:rPr lang="en-US" baseline="0" dirty="0" smtClean="0"/>
              <a:t>. Draw scope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frames, possible ways they can be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</a:t>
            </a:r>
            <a:r>
              <a:rPr lang="en-US" dirty="0" smtClean="0"/>
              <a:t>2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Names and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have inline blocks</a:t>
            </a:r>
          </a:p>
          <a:p>
            <a:endParaRPr lang="en-US" dirty="0" smtClean="0"/>
          </a:p>
          <a:p>
            <a:r>
              <a:rPr lang="en-US" dirty="0" smtClean="0"/>
              <a:t>Compound statements can be composed of a </a:t>
            </a:r>
            <a:r>
              <a:rPr lang="en-US" i="1" dirty="0" smtClean="0"/>
              <a:t>header</a:t>
            </a:r>
            <a:r>
              <a:rPr lang="en-US" dirty="0" smtClean="0"/>
              <a:t> followed by a </a:t>
            </a:r>
            <a:r>
              <a:rPr lang="en-US" i="1" dirty="0" smtClean="0"/>
              <a:t>suite</a:t>
            </a:r>
            <a:r>
              <a:rPr lang="en-US" dirty="0" smtClean="0"/>
              <a:t> of statements</a:t>
            </a:r>
          </a:p>
          <a:p>
            <a:endParaRPr lang="en-US" dirty="0" smtClean="0"/>
          </a:p>
          <a:p>
            <a:r>
              <a:rPr lang="en-US" dirty="0" smtClean="0"/>
              <a:t>In general, a suite does not have its own frame</a:t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x &lt; 0: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negative =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else: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negative = 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print(negative)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let</a:t>
            </a:r>
            <a:r>
              <a:rPr lang="en-US" dirty="0" smtClean="0"/>
              <a:t> forms in Scheme introduce a new frame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(let ((x 3) (y 4))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(display (+ x y))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(display (- x y)))</a:t>
            </a:r>
          </a:p>
          <a:p>
            <a:endParaRPr lang="en-US" dirty="0" smtClean="0"/>
          </a:p>
          <a:p>
            <a:r>
              <a:rPr lang="en-US" dirty="0" smtClean="0"/>
              <a:t>This is commonly implemented by translating into a function definition and call: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((lambda (x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(display (+ x y))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(display (- x y)))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3 4)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758" y="3637076"/>
            <a:ext cx="225064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Anonymous function; more on this in </a:t>
            </a:r>
            <a:r>
              <a:rPr lang="en-US" smtClean="0">
                <a:solidFill>
                  <a:schemeClr val="bg1"/>
                </a:solidFill>
              </a:rPr>
              <a:t>a few </a:t>
            </a:r>
            <a:r>
              <a:rPr lang="en-US" dirty="0" smtClean="0">
                <a:solidFill>
                  <a:schemeClr val="bg1"/>
                </a:solidFill>
              </a:rPr>
              <a:t>weeks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93060" y="3822358"/>
            <a:ext cx="2107698" cy="1482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8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Environments and Nested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blocks result in nested frames in the environment</a:t>
            </a:r>
          </a:p>
          <a:p>
            <a:endParaRPr lang="en-US" dirty="0" smtClean="0"/>
          </a:p>
          <a:p>
            <a:r>
              <a:rPr lang="en-US" i="1" dirty="0" smtClean="0"/>
              <a:t>Visibility rules</a:t>
            </a:r>
            <a:r>
              <a:rPr lang="en-US" dirty="0" smtClean="0"/>
              <a:t> correspond to the lookup procedure</a:t>
            </a:r>
            <a:br>
              <a:rPr lang="en-US" dirty="0" smtClean="0"/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0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y = 1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{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2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z = 3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&lt;&lt; (x + y + z);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3754" y="2903906"/>
            <a:ext cx="225064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Binding </a:t>
            </a:r>
            <a:r>
              <a:rPr lang="en-US" i="1" dirty="0" smtClean="0">
                <a:solidFill>
                  <a:schemeClr val="bg1"/>
                </a:solidFill>
              </a:rPr>
              <a:t>hidden</a:t>
            </a:r>
            <a:r>
              <a:rPr lang="en-US" dirty="0" smtClean="0">
                <a:solidFill>
                  <a:schemeClr val="bg1"/>
                </a:solidFill>
              </a:rPr>
              <a:t> by declaration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in inner block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12973" y="3262184"/>
            <a:ext cx="2370781" cy="1070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582" y="3884094"/>
            <a:ext cx="119567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Inner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shadows</a:t>
            </a:r>
            <a:r>
              <a:rPr lang="en-US" dirty="0" smtClean="0">
                <a:solidFill>
                  <a:schemeClr val="bg1"/>
                </a:solidFill>
              </a:rPr>
              <a:t> outer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37257" y="4077730"/>
            <a:ext cx="296559" cy="1318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3754" y="4077730"/>
            <a:ext cx="225064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Binding </a:t>
            </a:r>
            <a:r>
              <a:rPr lang="en-US" i="1" dirty="0" smtClean="0">
                <a:solidFill>
                  <a:schemeClr val="bg1"/>
                </a:solidFill>
              </a:rPr>
              <a:t>visible</a:t>
            </a:r>
            <a:r>
              <a:rPr lang="en-US" dirty="0" smtClean="0">
                <a:solidFill>
                  <a:schemeClr val="bg1"/>
                </a:solidFill>
              </a:rPr>
              <a:t> in inner block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12973" y="3542270"/>
            <a:ext cx="2370781" cy="8690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0759" y="2169763"/>
            <a:ext cx="3495295" cy="34952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0"/>
    </mc:Choice>
    <mc:Fallback xmlns="">
      <p:transition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differ from inline blocks in that the context in which they are defined differs from the context in which they execute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4640" y="3260835"/>
            <a:ext cx="227536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is printed?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Either is a valid choice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805881" y="3542270"/>
            <a:ext cx="1538759" cy="1802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environment in which a function executes is often divided into three components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local</a:t>
            </a:r>
            <a:r>
              <a:rPr lang="en-US" dirty="0" smtClean="0"/>
              <a:t> environment is the part that is internal to the function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global</a:t>
            </a:r>
            <a:r>
              <a:rPr lang="en-US" dirty="0" smtClean="0"/>
              <a:t> environment is the part defined at the top-level of a program, at global or module scope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non-local</a:t>
            </a:r>
            <a:r>
              <a:rPr lang="en-US" dirty="0" smtClean="0"/>
              <a:t> environment consists of the bindings that are visible to a function but not part of the local or global environment</a:t>
            </a:r>
          </a:p>
          <a:p>
            <a:endParaRPr lang="en-US" dirty="0"/>
          </a:p>
          <a:p>
            <a:r>
              <a:rPr lang="en-US" dirty="0" smtClean="0"/>
              <a:t>The two possibilities for which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/>
              <a:t> is printed correspond to different choices about what constitutes the non-local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8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static</a:t>
            </a:r>
            <a:r>
              <a:rPr lang="en-US" dirty="0" smtClean="0"/>
              <a:t> or </a:t>
            </a:r>
            <a:r>
              <a:rPr lang="en-US" i="1" dirty="0" smtClean="0"/>
              <a:t>lexical</a:t>
            </a:r>
            <a:r>
              <a:rPr lang="en-US" dirty="0" smtClean="0"/>
              <a:t> scope, the non-local environment of a function is the environment in which the function is defined</a:t>
            </a:r>
          </a:p>
          <a:p>
            <a:pPr lvl="1"/>
            <a:r>
              <a:rPr lang="en-US" dirty="0" smtClean="0"/>
              <a:t>Can be determined directly from the program's syntactic structure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bar()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728" y="3999529"/>
            <a:ext cx="114505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8867" y="4749734"/>
            <a:ext cx="162117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in the environment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60108" y="5031169"/>
            <a:ext cx="1538759" cy="1802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62969" y="3999529"/>
            <a:ext cx="1538759" cy="1802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7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function definitions result in more complex environments in static scope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(x)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()()  #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4766" y="3281471"/>
            <a:ext cx="114505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310" y="2336049"/>
            <a:ext cx="230831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environment of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42270" y="2690620"/>
            <a:ext cx="1687042" cy="5756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385791" y="3466137"/>
            <a:ext cx="1528975" cy="3246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6489" y="4027450"/>
            <a:ext cx="162117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in the environment of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42270" y="4489115"/>
            <a:ext cx="2074221" cy="3794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dynamic</a:t>
            </a:r>
            <a:r>
              <a:rPr lang="en-US" dirty="0" smtClean="0"/>
              <a:t> scope, the non-local environment of a function is </a:t>
            </a:r>
            <a:r>
              <a:rPr lang="en-US" dirty="0" smtClean="0"/>
              <a:t>the environment </a:t>
            </a:r>
            <a:r>
              <a:rPr lang="en-US" dirty="0" smtClean="0"/>
              <a:t>in which it </a:t>
            </a:r>
            <a:r>
              <a:rPr lang="en-US" dirty="0"/>
              <a:t>is called</a:t>
            </a:r>
            <a:br>
              <a:rPr lang="en-US" dirty="0"/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0, y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= 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3404" y="2228080"/>
            <a:ext cx="114505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5656" y="3625759"/>
            <a:ext cx="163280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environment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96497" y="3863546"/>
            <a:ext cx="929161" cy="2238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84429" y="2412746"/>
            <a:ext cx="1528975" cy="3246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3892" y="4689048"/>
            <a:ext cx="1624571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environment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bar()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H="1" flipV="1">
            <a:off x="3896497" y="4885038"/>
            <a:ext cx="929159" cy="989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313404" y="2702385"/>
            <a:ext cx="114505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flipH="1">
            <a:off x="3784429" y="2887051"/>
            <a:ext cx="1528976" cy="904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Before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exact correspondence between blocks, frames, and scope allows code such as the following: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print(x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3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ro-RO" dirty="0"/>
          </a:p>
          <a:p>
            <a:r>
              <a:rPr lang="ro-RO" dirty="0" err="1" smtClean="0"/>
              <a:t>This</a:t>
            </a:r>
            <a:r>
              <a:rPr lang="ro-RO" dirty="0" smtClean="0"/>
              <a:t> </a:t>
            </a:r>
            <a:r>
              <a:rPr lang="ro-RO" dirty="0" err="1" smtClean="0"/>
              <a:t>should</a:t>
            </a:r>
            <a:r>
              <a:rPr lang="ro-RO" dirty="0" smtClean="0"/>
              <a:t> </a:t>
            </a:r>
            <a:r>
              <a:rPr lang="ro-RO" dirty="0" err="1" smtClean="0"/>
              <a:t>be</a:t>
            </a:r>
            <a:r>
              <a:rPr lang="ro-RO" dirty="0" smtClean="0"/>
              <a:t> invalid, </a:t>
            </a:r>
            <a:r>
              <a:rPr lang="ro-RO" dirty="0" err="1" smtClean="0"/>
              <a:t>since</a:t>
            </a:r>
            <a:r>
              <a:rPr lang="ro-RO" dirty="0" smtClean="0"/>
              <a:t>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ro-RO" dirty="0" smtClean="0"/>
              <a:t> </a:t>
            </a:r>
            <a:r>
              <a:rPr lang="ro-RO" dirty="0" err="1" smtClean="0"/>
              <a:t>is</a:t>
            </a:r>
            <a:r>
              <a:rPr lang="ro-RO" dirty="0" smtClean="0"/>
              <a:t> </a:t>
            </a:r>
            <a:r>
              <a:rPr lang="ro-RO" dirty="0" err="1" smtClean="0"/>
              <a:t>used</a:t>
            </a:r>
            <a:r>
              <a:rPr lang="ro-RO" dirty="0" smtClean="0"/>
              <a:t> </a:t>
            </a:r>
            <a:r>
              <a:rPr lang="ro-RO" dirty="0" err="1" smtClean="0"/>
              <a:t>before</a:t>
            </a:r>
            <a:r>
              <a:rPr lang="ro-RO" dirty="0" smtClean="0"/>
              <a:t> it </a:t>
            </a:r>
            <a:r>
              <a:rPr lang="ro-RO" dirty="0" err="1" smtClean="0"/>
              <a:t>is</a:t>
            </a:r>
            <a:r>
              <a:rPr lang="ro-RO" dirty="0" smtClean="0"/>
              <a:t> </a:t>
            </a:r>
            <a:r>
              <a:rPr lang="ro-RO" dirty="0" err="1" smtClean="0"/>
              <a:t>initialized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 1 due </a:t>
            </a:r>
            <a:r>
              <a:rPr lang="en-US" sz="2800" dirty="0" smtClean="0"/>
              <a:t>9/15 </a:t>
            </a:r>
            <a:r>
              <a:rPr lang="en-US" sz="2800" dirty="0" smtClean="0"/>
              <a:t>at </a:t>
            </a:r>
            <a:r>
              <a:rPr lang="en-US" sz="2800" dirty="0" smtClean="0"/>
              <a:t>8pm</a:t>
            </a:r>
          </a:p>
          <a:p>
            <a:endParaRPr lang="en-US" sz="2400" dirty="0"/>
          </a:p>
          <a:p>
            <a:r>
              <a:rPr lang="en-US" sz="2800" dirty="0" smtClean="0"/>
              <a:t>Entry survey due at 8pm tonight</a:t>
            </a:r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9/6/17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languages, including the C family, the scope of a name extends from its </a:t>
            </a:r>
            <a:r>
              <a:rPr lang="en-US" i="1" dirty="0" smtClean="0"/>
              <a:t>point of declaration</a:t>
            </a:r>
            <a:r>
              <a:rPr lang="en-US" dirty="0" smtClean="0"/>
              <a:t> to the end of the enclosing block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x = 2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print(x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3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5656" y="3444523"/>
            <a:ext cx="18058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Scope of inner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starts here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96497" y="3710974"/>
            <a:ext cx="929160" cy="866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1685" y="2890472"/>
            <a:ext cx="114505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896497" y="3075138"/>
            <a:ext cx="1565188" cy="4512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56" y="4264679"/>
            <a:ext cx="180580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</a:t>
            </a:r>
            <a:r>
              <a:rPr lang="en-US" smtClean="0">
                <a:solidFill>
                  <a:schemeClr val="bg1"/>
                </a:solidFill>
              </a:rPr>
              <a:t>of inner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ends here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29016" y="4090854"/>
            <a:ext cx="2296640" cy="4670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assumes that an assignment to a variable is intended to target a local variable</a:t>
            </a:r>
          </a:p>
          <a:p>
            <a:endParaRPr lang="en-US" dirty="0" smtClean="0"/>
          </a:p>
          <a:p>
            <a:r>
              <a:rPr lang="en-US" dirty="0" smtClean="0"/>
              <a:t>Furthermore, the scope of a local variable starts at the beginning of a function</a:t>
            </a:r>
          </a:p>
          <a:p>
            <a:endParaRPr lang="en-US" dirty="0" smtClean="0"/>
          </a:p>
          <a:p>
            <a:r>
              <a:rPr lang="en-US" dirty="0" smtClean="0"/>
              <a:t>Using a variable before it is initialized is an 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x = 3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553" y="4082146"/>
            <a:ext cx="197879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local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starts here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73504" y="4348597"/>
            <a:ext cx="1491050" cy="5941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4553" y="5462481"/>
            <a:ext cx="197879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Defines local variable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42270" y="5412224"/>
            <a:ext cx="1522283" cy="3434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4553" y="4765893"/>
            <a:ext cx="197879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Error: use before initialization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0022" y="5032344"/>
            <a:ext cx="1184532" cy="99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1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programmer can specify that a name is meant to refer to a global or non-local variable using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global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dirty="0"/>
              <a:t> statements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global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553" y="2576492"/>
            <a:ext cx="205293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Specifies that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mtClean="0">
                <a:solidFill>
                  <a:schemeClr val="bg1"/>
                </a:solidFill>
              </a:rPr>
              <a:t> refers to the global variable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5924" y="3038157"/>
            <a:ext cx="1118630" cy="4616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4552" y="4094995"/>
            <a:ext cx="2052939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Assigns 3 </a:t>
            </a:r>
            <a:r>
              <a:rPr lang="en-US" smtClean="0">
                <a:solidFill>
                  <a:schemeClr val="bg1"/>
                </a:solidFill>
              </a:rPr>
              <a:t>to the global </a:t>
            </a:r>
            <a:r>
              <a:rPr lang="en-US" dirty="0" smtClean="0">
                <a:solidFill>
                  <a:schemeClr val="bg1"/>
                </a:solidFill>
              </a:rPr>
              <a:t>variable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83459" y="4090459"/>
            <a:ext cx="1481093" cy="3277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2475" y="3612742"/>
            <a:ext cx="100501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Prints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945924" y="3797408"/>
            <a:ext cx="216655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2475" y="4881116"/>
            <a:ext cx="100501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Prints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402227" y="4876790"/>
            <a:ext cx="2710248" cy="1889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9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Recursive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C-style point of declaration rules are insufficient for defining mutually </a:t>
            </a:r>
            <a:r>
              <a:rPr lang="en-US" dirty="0"/>
              <a:t>recursive entities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bar(x + 1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foo(x - 1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0099" y="3295789"/>
            <a:ext cx="197879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solidFill>
                  <a:schemeClr val="bg1"/>
                </a:solidFill>
              </a:rPr>
              <a:t> starts here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31957" y="3558746"/>
            <a:ext cx="1448143" cy="3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0099" y="2382668"/>
            <a:ext cx="197879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Error: use before declaration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3276" y="2649119"/>
            <a:ext cx="986824" cy="446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0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and C++ allow </a:t>
            </a:r>
            <a:r>
              <a:rPr lang="en-US" i="1" dirty="0" smtClean="0"/>
              <a:t>incomplete declarations</a:t>
            </a:r>
            <a:r>
              <a:rPr lang="en-US" dirty="0" smtClean="0"/>
              <a:t> that allow an entity to be declared without being defined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bar(x + 1);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bar(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foo(x - 1);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0098" y="3295789"/>
            <a:ext cx="265430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</a:t>
            </a:r>
            <a:r>
              <a:rPr lang="en-US" smtClean="0">
                <a:solidFill>
                  <a:schemeClr val="bg1"/>
                </a:solidFill>
              </a:rPr>
              <a:t>incomplete declaration ends </a:t>
            </a:r>
            <a:r>
              <a:rPr lang="en-US" dirty="0" smtClean="0">
                <a:solidFill>
                  <a:schemeClr val="bg1"/>
                </a:solidFill>
              </a:rPr>
              <a:t>here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61968" y="3295789"/>
            <a:ext cx="3318133" cy="2664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9124" y="2382668"/>
            <a:ext cx="184527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Incomplete declaration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357816" y="2705834"/>
            <a:ext cx="2331308" cy="291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Environments and Name Lookup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Static and Dynamic Scope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Point of Declaration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form of abstraction</a:t>
            </a:r>
          </a:p>
          <a:p>
            <a:pPr lvl="1"/>
            <a:r>
              <a:rPr lang="en-US" dirty="0" smtClean="0"/>
              <a:t>Allow entities of arbitrary complexity to be referenced </a:t>
            </a:r>
            <a:r>
              <a:rPr lang="en-US" dirty="0" smtClean="0"/>
              <a:t>by a </a:t>
            </a:r>
            <a:r>
              <a:rPr lang="en-US" dirty="0" smtClean="0"/>
              <a:t>single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A name is distinct from the entity it names</a:t>
            </a:r>
          </a:p>
          <a:p>
            <a:pPr lvl="1"/>
            <a:r>
              <a:rPr lang="en-US" dirty="0" smtClean="0"/>
              <a:t>The same name can refer to different entities in different </a:t>
            </a:r>
            <a:r>
              <a:rPr lang="en-US" dirty="0" smtClean="0"/>
              <a:t>contexts </a:t>
            </a:r>
            <a:r>
              <a:rPr lang="en-US" dirty="0" smtClean="0"/>
              <a:t>or at different times</a:t>
            </a:r>
          </a:p>
          <a:p>
            <a:pPr lvl="1"/>
            <a:r>
              <a:rPr lang="en-US" dirty="0" smtClean="0"/>
              <a:t>An entity may have multiple names that refer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Languages define built-in names and also provide a mechanism for users to define their own names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properly implement abstraction, names in general must have a restricted </a:t>
            </a:r>
            <a:r>
              <a:rPr lang="en-US" i="1" dirty="0" smtClean="0"/>
              <a:t>scope</a:t>
            </a:r>
          </a:p>
          <a:p>
            <a:pPr lvl="1"/>
            <a:r>
              <a:rPr lang="en-US" dirty="0" smtClean="0"/>
              <a:t>Avoid conflict between internal names defined in different contexts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mapping of names to entities is </a:t>
            </a:r>
            <a:r>
              <a:rPr lang="en-US" dirty="0" smtClean="0"/>
              <a:t>tracked at runtime </a:t>
            </a:r>
            <a:r>
              <a:rPr lang="en-US" dirty="0" smtClean="0"/>
              <a:t>in individual </a:t>
            </a:r>
            <a:r>
              <a:rPr lang="en-US" i="1" dirty="0" smtClean="0"/>
              <a:t>frames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activation </a:t>
            </a:r>
            <a:r>
              <a:rPr lang="en-US" dirty="0" smtClean="0"/>
              <a:t>records for </a:t>
            </a:r>
            <a:r>
              <a:rPr lang="en-US" dirty="0" smtClean="0"/>
              <a:t>each region of scope</a:t>
            </a:r>
          </a:p>
          <a:p>
            <a:pPr lvl="1"/>
            <a:r>
              <a:rPr lang="en-US" dirty="0" smtClean="0"/>
              <a:t>A name is </a:t>
            </a:r>
            <a:r>
              <a:rPr lang="en-US" i="1" dirty="0" smtClean="0"/>
              <a:t>bound</a:t>
            </a:r>
            <a:r>
              <a:rPr lang="en-US" dirty="0" smtClean="0"/>
              <a:t> to an entity in a frame or scope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piece of code may be located in multiple regions of </a:t>
            </a:r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0;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(x + y)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It therefore has access to multiple frames that bind names to entities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Frames are generally ordered by how restricted their corresponding scope regions are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set of frames available to a piece of code is called its </a:t>
            </a:r>
            <a:r>
              <a:rPr lang="en-US" i="1" dirty="0" smtClean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4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have a well-defined procedure to look them up in an environment with multiple frames: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lookup in the innermost frame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name is bound in the current frame, then use that binding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name is not bound in the current frame, proceed to the next frame and go to step 2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0;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(x + y);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name is </a:t>
            </a:r>
            <a:r>
              <a:rPr lang="en-US" i="1" dirty="0" smtClean="0"/>
              <a:t>overloaded</a:t>
            </a:r>
            <a:r>
              <a:rPr lang="en-US" dirty="0" smtClean="0"/>
              <a:t> if it has multiple bindings in the same frame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language that allows overloading must define how overloads are resolved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string &amp;s);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foo(3);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foo("hello");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Some languages, such as Java, use similar rules to disambiguate names in separate frames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static void main(String[]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dirty="0">
                <a:latin typeface="Consolas" charset="0"/>
                <a:ea typeface="Consolas" charset="0"/>
                <a:cs typeface="Consolas" charset="0"/>
              </a:rPr>
              <a:t>int main = </a:t>
            </a:r>
            <a:r>
              <a:rPr lang="hu-HU" dirty="0" smtClean="0">
                <a:latin typeface="Consolas" charset="0"/>
                <a:ea typeface="Consolas" charset="0"/>
                <a:cs typeface="Consolas" charset="0"/>
              </a:rPr>
              <a:t>3;</a:t>
            </a:r>
            <a:br>
              <a:rPr lang="hu-HU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hu-HU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);  // recursive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ro-R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block</a:t>
            </a:r>
            <a:r>
              <a:rPr lang="en-US" dirty="0" smtClean="0"/>
              <a:t> is a compound statement that groups together other statements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statement1; statement2; ...;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statmentN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block usually defines a region of scope and therefore has its own frame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Blocks can be associated with a function or be an inline block nested in another block</a:t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char **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 3)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status_code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print_usage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exit(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status_code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65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10911</TotalTime>
  <Words>1044</Words>
  <Application>Microsoft Macintosh PowerPoint</Application>
  <PresentationFormat>On-screen Show (4:3)</PresentationFormat>
  <Paragraphs>197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Consolas</vt:lpstr>
      <vt:lpstr>Wingdings 3</vt:lpstr>
      <vt:lpstr>Arial</vt:lpstr>
      <vt:lpstr>Wisp</vt:lpstr>
      <vt:lpstr>EECS 490 – Lecture 2 Names and Environments</vt:lpstr>
      <vt:lpstr>Announcements</vt:lpstr>
      <vt:lpstr>Agenda</vt:lpstr>
      <vt:lpstr>Names</vt:lpstr>
      <vt:lpstr>Scope and Frames</vt:lpstr>
      <vt:lpstr>Frames and Environments</vt:lpstr>
      <vt:lpstr>Name Lookup</vt:lpstr>
      <vt:lpstr>Overloading</vt:lpstr>
      <vt:lpstr>Blocks</vt:lpstr>
      <vt:lpstr>Suites in Python</vt:lpstr>
      <vt:lpstr>Blocks in Scheme</vt:lpstr>
      <vt:lpstr>Environments and Nested Blocks</vt:lpstr>
      <vt:lpstr>PowerPoint Presentation</vt:lpstr>
      <vt:lpstr>Functions and Environments</vt:lpstr>
      <vt:lpstr>Kinds of Environments</vt:lpstr>
      <vt:lpstr>Static Scope</vt:lpstr>
      <vt:lpstr>Nested Function Definitions</vt:lpstr>
      <vt:lpstr>Dynamic Scope</vt:lpstr>
      <vt:lpstr>Use Before Declaration</vt:lpstr>
      <vt:lpstr>Point of Declaration</vt:lpstr>
      <vt:lpstr>Assignments in Python</vt:lpstr>
      <vt:lpstr>global and nonlocal in Python</vt:lpstr>
      <vt:lpstr>Mutually Recursive Entities</vt:lpstr>
      <vt:lpstr>Incomplete Declarations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352</cp:revision>
  <cp:lastPrinted>2016-09-08T23:34:53Z</cp:lastPrinted>
  <dcterms:created xsi:type="dcterms:W3CDTF">2014-09-12T02:12:56Z</dcterms:created>
  <dcterms:modified xsi:type="dcterms:W3CDTF">2017-09-06T23:10:00Z</dcterms:modified>
</cp:coreProperties>
</file>