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6" r:id="rId3"/>
    <p:sldId id="370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412" r:id="rId19"/>
    <p:sldId id="342" r:id="rId20"/>
    <p:sldId id="413" r:id="rId21"/>
    <p:sldId id="414" r:id="rId22"/>
    <p:sldId id="415" r:id="rId23"/>
    <p:sldId id="416" r:id="rId24"/>
    <p:sldId id="417" r:id="rId25"/>
    <p:sldId id="41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78" autoAdjust="0"/>
    <p:restoredTop sz="94674"/>
  </p:normalViewPr>
  <p:slideViewPr>
    <p:cSldViewPr snapToGrid="0">
      <p:cViewPr varScale="1">
        <p:scale>
          <a:sx n="124" d="100"/>
          <a:sy n="124" d="100"/>
        </p:scale>
        <p:origin x="12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3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1BBE7-95F5-406E-B30B-C516224E5EF4}" type="datetimeFigureOut">
              <a:rPr lang="en-US" smtClean="0"/>
              <a:t>9/13/17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2E1E7-B880-47F0-8D91-144DB576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7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86B0-A9F3-4B08-BBD2-D222AB4FDCEC}" type="datetimeFigureOut">
              <a:rPr lang="en-US" smtClean="0"/>
              <a:t>9/13/17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0835E-AAB7-4B58-8C66-5863A7FF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2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80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stick to blocks</a:t>
            </a:r>
            <a:r>
              <a:rPr lang="en-US" baseline="0" dirty="0" smtClean="0"/>
              <a:t> for branches in C/C++/Java, you avoid this. Python does not suffer from this, since indentation makes the </a:t>
            </a:r>
            <a:r>
              <a:rPr lang="en-US" baseline="0" smtClean="0"/>
              <a:t>grouping unambiguous.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15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Scheme provides a </a:t>
            </a:r>
            <a:r>
              <a:rPr lang="en-US" dirty="0" err="1" smtClean="0"/>
              <a:t>cond</a:t>
            </a:r>
            <a:r>
              <a:rPr lang="en-US" dirty="0" smtClean="0"/>
              <a:t> special form. It's not on the project, however.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37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forces</a:t>
            </a:r>
            <a:r>
              <a:rPr lang="en-US" baseline="0" dirty="0" smtClean="0"/>
              <a:t> you to refactor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1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19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Built-in exception types for</a:t>
            </a:r>
            <a:r>
              <a:rPr lang="en-US" baseline="0" dirty="0" smtClean="0"/>
              <a:t> the kinds of exceptions that can be raised by the runtime and standard library.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11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8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BA8A-CA78-4ECB-AF61-1CC9FD7A276C}" type="datetime1">
              <a:rPr lang="en-US" smtClean="0"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68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B46B-3B66-482A-A86F-133090151C0E}" type="datetime1">
              <a:rPr lang="en-US" smtClean="0"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8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B78-D0A3-4C82-A03F-E503019CA74A}" type="datetime1">
              <a:rPr lang="en-US" smtClean="0"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541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BCDD-88F3-4731-A7F5-977E76C5E6FF}" type="datetime1">
              <a:rPr lang="en-US" smtClean="0"/>
              <a:t>9/13/17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7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6BE9-4A56-493C-83D4-1C5815B7BE57}" type="datetime1">
              <a:rPr lang="en-US" smtClean="0"/>
              <a:t>9/13/17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29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1C4C-403C-4291-8DF2-C545DDA53D52}" type="datetime1">
              <a:rPr lang="en-US" smtClean="0"/>
              <a:t>9/13/17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68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8CDD-FDFF-4C81-BDF3-21AD9DB04FFE}" type="datetime1">
              <a:rPr lang="en-US" smtClean="0"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9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6C3F-9014-47BF-98D7-7C6ACE7D2EC0}" type="datetime1">
              <a:rPr lang="en-US" smtClean="0"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5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00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1FBD-E998-4988-AC8E-C3C6DA84FC64}" type="datetime1">
              <a:rPr lang="en-US" smtClean="0"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1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1404730"/>
            <a:ext cx="3197531" cy="44993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1404730"/>
            <a:ext cx="3197093" cy="449937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2118-7F83-41B4-A2F5-7D7EBE3448AD}" type="datetime1">
              <a:rPr lang="en-US" smtClean="0"/>
              <a:t>9/13/17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3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1" y="1537127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113389"/>
            <a:ext cx="3197532" cy="37952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6" y="1537127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113390"/>
            <a:ext cx="3195680" cy="37919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74D6-8281-4D42-A7FE-0BDF44DC40E6}" type="datetime1">
              <a:rPr lang="en-US" smtClean="0"/>
              <a:t>9/13/17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31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4A41-C4A7-44A7-8125-2D7C6E36EF58}" type="datetime1">
              <a:rPr lang="en-US" smtClean="0"/>
              <a:t>9/13/17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4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01B0-C622-450B-90ED-9FD6CF2AB45C}" type="datetime1">
              <a:rPr lang="en-US" smtClean="0"/>
              <a:t>9/13/17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EF7A-A54C-4C71-A201-641A7AA30364}" type="datetime1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1236-4299-4664-9766-D15164BDEFD5}" type="datetime1">
              <a:rPr lang="en-US" smtClean="0"/>
              <a:t>9/13/17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8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09"/>
            <a:ext cx="65892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1399026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20043" y="6135089"/>
            <a:ext cx="1218737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02FD6E7-DCD2-46E2-A87E-393EBE3CE522}" type="datetime1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377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743199"/>
            <a:ext cx="6845630" cy="1697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EECS 490 – Lecture 3</a:t>
            </a:r>
            <a:r>
              <a:rPr lang="en-US" sz="3300" dirty="0"/>
              <a:t/>
            </a:r>
            <a:br>
              <a:rPr lang="en-US" sz="3300" dirty="0"/>
            </a:br>
            <a:r>
              <a:rPr lang="en-US" sz="2700" dirty="0" smtClean="0"/>
              <a:t>Control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C36-2591-4B1C-A1E5-6524B4F1ABBB}" type="datetime1">
              <a:rPr lang="en-US" smtClean="0"/>
              <a:t>9/13/17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Compound statement that expresses conditional execution</a:t>
            </a:r>
          </a:p>
          <a:p>
            <a:endParaRPr lang="en-US" dirty="0" smtClean="0"/>
          </a:p>
          <a:p>
            <a:r>
              <a:rPr lang="en-US" dirty="0" smtClean="0"/>
              <a:t>General </a:t>
            </a:r>
            <a:r>
              <a:rPr lang="en-US" dirty="0"/>
              <a:t>form: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&lt;test&gt; then &lt;statement1&gt; else &lt;statement2</a:t>
            </a:r>
            <a:r>
              <a:rPr lang="en-US" dirty="0" smtClean="0">
                <a:latin typeface="Consolas"/>
                <a:cs typeface="Consolas"/>
              </a:rPr>
              <a:t>&gt;</a:t>
            </a:r>
          </a:p>
          <a:p>
            <a:endParaRPr lang="en-US" dirty="0" smtClean="0"/>
          </a:p>
          <a:p>
            <a:r>
              <a:rPr lang="en-US" dirty="0" smtClean="0"/>
              <a:t>In most languages, the else branch can </a:t>
            </a:r>
            <a:r>
              <a:rPr lang="en-US" dirty="0"/>
              <a:t>be elided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&lt;test&gt; then &lt;</a:t>
            </a:r>
            <a:r>
              <a:rPr lang="en-US" dirty="0" smtClean="0">
                <a:latin typeface="Consolas"/>
                <a:cs typeface="Consolas"/>
              </a:rPr>
              <a:t>statement&gt;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Dangling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many languages, the syntax of conditionals results in a </a:t>
            </a:r>
            <a:r>
              <a:rPr lang="en-US" dirty="0"/>
              <a:t>potential ambiguity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&lt;test1&gt; if &lt;test2&gt; then &lt;</a:t>
            </a:r>
            <a:r>
              <a:rPr lang="en-US" dirty="0" smtClean="0">
                <a:latin typeface="Consolas"/>
                <a:cs typeface="Consolas"/>
              </a:rPr>
              <a:t>stmt1</a:t>
            </a:r>
            <a:r>
              <a:rPr lang="en-US" dirty="0">
                <a:latin typeface="Consolas"/>
                <a:cs typeface="Consolas"/>
              </a:rPr>
              <a:t>&gt; else </a:t>
            </a:r>
            <a:r>
              <a:rPr lang="en-US" dirty="0" smtClean="0">
                <a:latin typeface="Consolas"/>
                <a:cs typeface="Consolas"/>
              </a:rPr>
              <a:t>&lt;stmt2&gt;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cs typeface="Consolas"/>
              </a:rPr>
              <a:t>Which if does the else belong to? This is called a </a:t>
            </a:r>
            <a:r>
              <a:rPr lang="en-US" i="1" dirty="0" smtClean="0">
                <a:cs typeface="Consolas"/>
              </a:rPr>
              <a:t>dangling else</a:t>
            </a:r>
            <a:endParaRPr lang="en-US" dirty="0" smtClean="0">
              <a:cs typeface="Consolas"/>
            </a:endParaRPr>
          </a:p>
          <a:p>
            <a:endParaRPr lang="en-US" dirty="0">
              <a:cs typeface="Consolas"/>
            </a:endParaRPr>
          </a:p>
          <a:p>
            <a:r>
              <a:rPr lang="en-US" dirty="0" smtClean="0">
                <a:cs typeface="Consolas"/>
              </a:rPr>
              <a:t>The usual resolution is that an else belongs to the innermost possible if</a:t>
            </a:r>
            <a:endParaRPr lang="en-US" dirty="0"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5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Conditional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conditionals can get cumbersome and hard to follow, so languages often provide syntax for </a:t>
            </a:r>
            <a:r>
              <a:rPr lang="en-US" i="1" dirty="0" smtClean="0"/>
              <a:t>cascading</a:t>
            </a:r>
            <a:r>
              <a:rPr lang="en-US" dirty="0" smtClean="0"/>
              <a:t> conditionals where only one branch runs</a:t>
            </a:r>
          </a:p>
          <a:p>
            <a:endParaRPr lang="en-US" dirty="0" smtClean="0"/>
          </a:p>
          <a:p>
            <a:r>
              <a:rPr lang="en-US" dirty="0" smtClean="0"/>
              <a:t>C/C</a:t>
            </a:r>
            <a:r>
              <a:rPr lang="en-US" dirty="0"/>
              <a:t>++/Java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(&lt;test1&gt;) &lt;statement1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else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if (&lt;test2&gt;) &lt;statement2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...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else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if (&lt;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testN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&gt;) 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statementN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else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&lt;statementN+1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endParaRPr lang="en-US" dirty="0" smtClean="0"/>
          </a:p>
          <a:p>
            <a:r>
              <a:rPr lang="en-US" dirty="0" smtClean="0"/>
              <a:t>Python uses "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elif</a:t>
            </a:r>
            <a:r>
              <a:rPr lang="en-US" dirty="0" smtClean="0"/>
              <a:t>" instead of "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else if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69546" y="3235654"/>
            <a:ext cx="2143634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Branches are </a:t>
            </a:r>
            <a:r>
              <a:rPr lang="en-US" smtClean="0">
                <a:solidFill>
                  <a:schemeClr val="bg1"/>
                </a:solidFill>
              </a:rPr>
              <a:t>checked in order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69546" y="4127961"/>
            <a:ext cx="2143634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At most one branch runs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447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switch</a:t>
            </a:r>
            <a:r>
              <a:rPr lang="en-US" dirty="0" smtClean="0"/>
              <a:t> or </a:t>
            </a:r>
            <a:r>
              <a:rPr lang="en-US" i="1" dirty="0" smtClean="0"/>
              <a:t>case</a:t>
            </a:r>
            <a:r>
              <a:rPr lang="en-US" dirty="0" smtClean="0"/>
              <a:t> statement allows branching based on the value of a non-</a:t>
            </a:r>
            <a:r>
              <a:rPr lang="en-US" dirty="0" err="1" smtClean="0"/>
              <a:t>boolean</a:t>
            </a:r>
            <a:r>
              <a:rPr lang="en-US" dirty="0"/>
              <a:t> expression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switch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&lt;expression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case &lt;value1&gt;: &lt;statement1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case &lt;value2&gt;: &lt;statement2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...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case 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valueN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&gt;: 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statementN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default: &lt;statementN+1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endParaRPr lang="en-US" dirty="0"/>
          </a:p>
          <a:p>
            <a:r>
              <a:rPr lang="en-US" dirty="0" smtClean="0"/>
              <a:t>Many differences between languages</a:t>
            </a:r>
          </a:p>
          <a:p>
            <a:pPr lvl="1"/>
            <a:r>
              <a:rPr lang="en-US" dirty="0" smtClean="0"/>
              <a:t>Can a default case be defined</a:t>
            </a:r>
          </a:p>
          <a:p>
            <a:pPr lvl="1"/>
            <a:r>
              <a:rPr lang="en-US" dirty="0" smtClean="0"/>
              <a:t>Do the cases have to cover all possible values</a:t>
            </a:r>
          </a:p>
          <a:p>
            <a:pPr lvl="1"/>
            <a:r>
              <a:rPr lang="en-US" dirty="0" smtClean="0"/>
              <a:t>Does execution "fall through" from one case to another</a:t>
            </a:r>
          </a:p>
          <a:p>
            <a:pPr lvl="1"/>
            <a:r>
              <a:rPr lang="en-US" dirty="0" smtClean="0"/>
              <a:t>Can a single case cover multiple values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example is pseudocode and not from a real language.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97711" y="2939844"/>
            <a:ext cx="2044664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Generally must be compile-time constant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185138" y="2936631"/>
            <a:ext cx="2112575" cy="32029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62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Unbounded repetition is a necessary condition for a language to be Turing complete</a:t>
            </a:r>
          </a:p>
          <a:p>
            <a:endParaRPr lang="en-US" dirty="0" smtClean="0"/>
          </a:p>
          <a:p>
            <a:r>
              <a:rPr lang="en-US" dirty="0" smtClean="0"/>
              <a:t>Some languages provide constructs for bounded loops, where the number of iterations is known at compile time or upon entry to the loop</a:t>
            </a:r>
          </a:p>
          <a:p>
            <a:endParaRPr lang="en-US" dirty="0" smtClean="0"/>
          </a:p>
          <a:p>
            <a:r>
              <a:rPr lang="en-US" dirty="0" smtClean="0"/>
              <a:t>General form </a:t>
            </a:r>
            <a:r>
              <a:rPr lang="en-US" dirty="0"/>
              <a:t>of unbounded loop: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while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&lt;expression&gt; do &lt;statement&gt;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16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until: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do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&lt;statement&gt; until &lt;expression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endParaRPr lang="en-US" dirty="0"/>
          </a:p>
          <a:p>
            <a:r>
              <a:rPr lang="en-US" dirty="0"/>
              <a:t>Do while: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do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&lt;statement&gt;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while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&lt;expression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endParaRPr lang="en-US" dirty="0"/>
          </a:p>
          <a:p>
            <a:r>
              <a:rPr lang="en-US" dirty="0"/>
              <a:t>For loop: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(&lt;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&gt;;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&lt;test&gt;; &lt;update&gt;) &lt;statement&gt;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89736" y="2494160"/>
            <a:ext cx="2044664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Complements </a:t>
            </a:r>
            <a:r>
              <a:rPr lang="en-US" smtClean="0">
                <a:solidFill>
                  <a:schemeClr val="bg1"/>
                </a:solidFill>
              </a:rPr>
              <a:t>of each other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811715" y="2351236"/>
            <a:ext cx="678024" cy="3017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811715" y="3011330"/>
            <a:ext cx="678021" cy="33853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7882" y="1180778"/>
            <a:ext cx="1631426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Executes at least once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727939" y="1600200"/>
            <a:ext cx="2289943" cy="4308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1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Iterates over the elements of a sequence</a:t>
            </a:r>
          </a:p>
          <a:p>
            <a:r>
              <a:rPr lang="en-US" dirty="0" smtClean="0"/>
              <a:t>Also called "range-based for loop"</a:t>
            </a:r>
          </a:p>
          <a:p>
            <a:r>
              <a:rPr lang="en-US" dirty="0" smtClean="0"/>
              <a:t>Compiler determines initialization, test, </a:t>
            </a:r>
            <a:r>
              <a:rPr lang="en-US" dirty="0"/>
              <a:t>and update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typename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Container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print_all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Container &amp;values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values)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print_all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(values):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values: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print(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4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it can be useful to terminate a </a:t>
            </a:r>
            <a:r>
              <a:rPr lang="en-US" dirty="0"/>
              <a:t>loop early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found = false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&lt; size;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++)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(array[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 == value)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goto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end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end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&lt;&lt; "found? " &lt;&lt; found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dirty="0"/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en-US" dirty="0" smtClean="0"/>
              <a:t>: terminate loop and move to code after loop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continue</a:t>
            </a:r>
            <a:r>
              <a:rPr lang="en-US" dirty="0" smtClean="0"/>
              <a:t>: terminate loop iteration and move to next iteration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79630" y="281353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839915" y="2998177"/>
            <a:ext cx="1160585" cy="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359269" y="3807069"/>
            <a:ext cx="480646" cy="29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3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Termination in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want to terminate an outer loop (or iteration) from an inner loop?</a:t>
            </a:r>
          </a:p>
          <a:p>
            <a:endParaRPr lang="en-US" dirty="0" smtClean="0"/>
          </a:p>
          <a:p>
            <a:r>
              <a:rPr lang="en-US" dirty="0" smtClean="0"/>
              <a:t>In C or C++, must either use </a:t>
            </a:r>
            <a:r>
              <a:rPr lang="en-US" dirty="0" err="1" smtClean="0"/>
              <a:t>goto</a:t>
            </a:r>
            <a:r>
              <a:rPr lang="en-US" dirty="0" smtClean="0"/>
              <a:t> or refactor code</a:t>
            </a:r>
          </a:p>
          <a:p>
            <a:endParaRPr lang="en-US" dirty="0" smtClean="0"/>
          </a:p>
          <a:p>
            <a:r>
              <a:rPr lang="en-US" dirty="0" smtClean="0"/>
              <a:t>Java has </a:t>
            </a:r>
            <a:r>
              <a:rPr lang="en-US" i="1" dirty="0" smtClean="0"/>
              <a:t>labelled</a:t>
            </a:r>
            <a:r>
              <a:rPr lang="en-US" dirty="0" smtClean="0"/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en-US" dirty="0" smtClean="0"/>
              <a:t>/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continue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outer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(...)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(...)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(...)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outer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59846" y="84041"/>
            <a:ext cx="958215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Break Time!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We’ll start again in five minutes.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7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00"/>
    </mc:Choice>
    <mc:Fallback xmlns="">
      <p:transition advTm="30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Homework 1 due Friday at 8pm</a:t>
            </a:r>
          </a:p>
          <a:p>
            <a:endParaRPr lang="en-US" sz="2800" dirty="0"/>
          </a:p>
          <a:p>
            <a:r>
              <a:rPr lang="en-US" sz="2800" dirty="0" smtClean="0"/>
              <a:t>Project 1 due Wednesday 9/20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F351-AB39-4C15-8977-FF1C72104A1E}" type="datetime1">
              <a:rPr lang="en-US" smtClean="0"/>
              <a:t>9/13/17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job of </a:t>
            </a:r>
            <a:r>
              <a:rPr lang="en-US" i="1" dirty="0" smtClean="0"/>
              <a:t>detecting</a:t>
            </a:r>
            <a:r>
              <a:rPr lang="en-US" dirty="0" smtClean="0"/>
              <a:t> errors from task of </a:t>
            </a:r>
            <a:r>
              <a:rPr lang="en-US" i="1" dirty="0" smtClean="0"/>
              <a:t>handling</a:t>
            </a:r>
            <a:r>
              <a:rPr lang="en-US" dirty="0" smtClean="0"/>
              <a:t> errors</a:t>
            </a:r>
          </a:p>
          <a:p>
            <a:pPr lvl="1"/>
            <a:r>
              <a:rPr lang="en-US" dirty="0" smtClean="0"/>
              <a:t>May not have enough context at detection point to be able to recover</a:t>
            </a:r>
          </a:p>
          <a:p>
            <a:pPr lvl="1"/>
            <a:endParaRPr lang="en-US" dirty="0"/>
          </a:p>
          <a:p>
            <a:r>
              <a:rPr lang="en-US" dirty="0" smtClean="0"/>
              <a:t>Provide a </a:t>
            </a:r>
            <a:r>
              <a:rPr lang="en-US" i="1" dirty="0" smtClean="0"/>
              <a:t>structured</a:t>
            </a:r>
            <a:r>
              <a:rPr lang="en-US" dirty="0" smtClean="0"/>
              <a:t> mechanism for handling errors</a:t>
            </a:r>
          </a:p>
          <a:p>
            <a:pPr lvl="1"/>
            <a:r>
              <a:rPr lang="en-US" dirty="0" smtClean="0"/>
              <a:t>Make it apparent in code what code an error handler covers and what kinds of errors it can handle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2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provides:</a:t>
            </a:r>
          </a:p>
          <a:p>
            <a:pPr lvl="1"/>
            <a:r>
              <a:rPr lang="en-US" dirty="0" smtClean="0"/>
              <a:t>Syntax for specifying what region of code a set of error handlers covers</a:t>
            </a:r>
          </a:p>
          <a:p>
            <a:pPr lvl="1"/>
            <a:r>
              <a:rPr lang="en-US" dirty="0" smtClean="0"/>
              <a:t>Syntax for defining the error handlers for a region of code, and the kinds of exceptions each one can handle</a:t>
            </a:r>
          </a:p>
          <a:p>
            <a:pPr lvl="1"/>
            <a:r>
              <a:rPr lang="en-US" dirty="0" smtClean="0"/>
              <a:t>A mechanism for </a:t>
            </a:r>
            <a:r>
              <a:rPr lang="en-US" i="1" dirty="0" smtClean="0"/>
              <a:t>throwing</a:t>
            </a:r>
            <a:r>
              <a:rPr lang="en-US" dirty="0" smtClean="0"/>
              <a:t> or </a:t>
            </a:r>
            <a:r>
              <a:rPr lang="en-US" i="1" dirty="0" smtClean="0"/>
              <a:t>raising</a:t>
            </a:r>
            <a:r>
              <a:rPr lang="en-US" dirty="0" smtClean="0"/>
              <a:t> an exception</a:t>
            </a:r>
          </a:p>
          <a:p>
            <a:endParaRPr lang="en-US" dirty="0" smtClean="0"/>
          </a:p>
          <a:p>
            <a:r>
              <a:rPr lang="en-US" dirty="0" smtClean="0"/>
              <a:t>Optional: a means of defining new kinds of exceptions</a:t>
            </a:r>
          </a:p>
          <a:p>
            <a:pPr lvl="1"/>
            <a:r>
              <a:rPr lang="en-US" dirty="0" smtClean="0"/>
              <a:t>Java: must subclass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Throwable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/>
              <a:t>Python: must be a subtype of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BaseException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/>
              <a:t>C++: can be any type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Raising an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exception may be raised by library code or by the runtime</a:t>
            </a:r>
          </a:p>
          <a:p>
            <a:pPr lvl="1"/>
            <a:r>
              <a:rPr lang="en-US" dirty="0" smtClean="0"/>
              <a:t>Example: divide by zero, file could not be opened</a:t>
            </a:r>
          </a:p>
          <a:p>
            <a:pPr lvl="1"/>
            <a:endParaRPr lang="en-US" dirty="0"/>
          </a:p>
          <a:p>
            <a:r>
              <a:rPr lang="en-US" dirty="0" smtClean="0"/>
              <a:t>An exception may also be manually raised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throw Exception();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8406" y="4283466"/>
            <a:ext cx="1204218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raise</a:t>
            </a:r>
            <a:r>
              <a:rPr lang="en-US" dirty="0" smtClean="0">
                <a:solidFill>
                  <a:schemeClr val="bg1"/>
                </a:solidFill>
              </a:rPr>
              <a:t> in Python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664069" y="3701562"/>
            <a:ext cx="35169" cy="58190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58614" y="4283466"/>
            <a:ext cx="2531171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Exception object (may </a:t>
            </a:r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be class rather than instance </a:t>
            </a:r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in Python)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159447" y="3701562"/>
            <a:ext cx="281354" cy="58190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6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Scoping of Exception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handlers are </a:t>
            </a:r>
            <a:r>
              <a:rPr lang="en-US" b="1" dirty="0" smtClean="0"/>
              <a:t>dynamically</a:t>
            </a:r>
            <a:r>
              <a:rPr lang="en-US" dirty="0" smtClean="0"/>
              <a:t> scoped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foo():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bar()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except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NotImplementedError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print('caught exception')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bar():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raise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NotImplementedError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('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')</a:t>
            </a:r>
          </a:p>
          <a:p>
            <a:endParaRPr lang="en-US" dirty="0">
              <a:ea typeface="Consolas" charset="0"/>
              <a:cs typeface="Consolas" charset="0"/>
            </a:endParaRPr>
          </a:p>
          <a:p>
            <a:r>
              <a:rPr lang="en-US" dirty="0" smtClean="0">
                <a:ea typeface="Consolas" charset="0"/>
                <a:cs typeface="Consolas" charset="0"/>
              </a:rPr>
              <a:t>If exception reaches top level, program terminates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3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6" cy="4572000"/>
          </a:xfrm>
        </p:spPr>
        <p:txBody>
          <a:bodyPr>
            <a:normAutofit lnSpcReduction="10000"/>
          </a:bodyPr>
          <a:lstStyle/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average_input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True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data = input('Enter some values: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')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mean = average(list(map(float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      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data.split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())))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except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EOFError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except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ValueError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print('Bad values, try again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!')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mean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average(values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count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(values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count == 0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raise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ValueError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('No values to average!')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sum(values) / count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average_input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2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dirty="0" smtClean="0"/>
              <a:t>: dynamic region of code for which exceptions are handled</a:t>
            </a:r>
          </a:p>
          <a:p>
            <a:endParaRPr lang="en-US" dirty="0"/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dirty="0" smtClean="0"/>
              <a:t>/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except</a:t>
            </a:r>
            <a:r>
              <a:rPr lang="en-US" dirty="0" smtClean="0"/>
              <a:t>: exception handler</a:t>
            </a:r>
          </a:p>
          <a:p>
            <a:pPr lvl="1"/>
            <a:r>
              <a:rPr lang="en-US" dirty="0" smtClean="0"/>
              <a:t>Handlers checked in order until an appropriate one is found</a:t>
            </a:r>
          </a:p>
          <a:p>
            <a:pPr lvl="1"/>
            <a:endParaRPr lang="en-US" dirty="0"/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finally</a:t>
            </a:r>
            <a:r>
              <a:rPr lang="en-US" dirty="0"/>
              <a:t>: </a:t>
            </a:r>
            <a:r>
              <a:rPr lang="en-US" dirty="0" smtClean="0"/>
              <a:t>run </a:t>
            </a:r>
            <a:r>
              <a:rPr lang="en-US" dirty="0" smtClean="0"/>
              <a:t>whether or not an exception occurs</a:t>
            </a:r>
          </a:p>
          <a:p>
            <a:endParaRPr lang="en-US" dirty="0" smtClean="0"/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dirty="0" smtClean="0"/>
              <a:t>: run if no exception occurs</a:t>
            </a:r>
          </a:p>
          <a:p>
            <a:endParaRPr lang="en-US" dirty="0"/>
          </a:p>
          <a:p>
            <a:r>
              <a:rPr lang="en-US" dirty="0" smtClean="0"/>
              <a:t>Not all languages provide every kind of clause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2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Sequencing</a:t>
            </a:r>
          </a:p>
          <a:p>
            <a:pPr lvl="1"/>
            <a:endParaRPr lang="en-US" sz="2600" dirty="0" smtClean="0"/>
          </a:p>
          <a:p>
            <a:r>
              <a:rPr lang="en-US" sz="2800" dirty="0" smtClean="0"/>
              <a:t>Unstructured Control</a:t>
            </a:r>
          </a:p>
          <a:p>
            <a:pPr lvl="1"/>
            <a:endParaRPr lang="en-US" sz="2600" dirty="0" smtClean="0"/>
          </a:p>
          <a:p>
            <a:r>
              <a:rPr lang="en-US" sz="2800" dirty="0" smtClean="0"/>
              <a:t>Structured Control</a:t>
            </a:r>
          </a:p>
          <a:p>
            <a:pPr lvl="1"/>
            <a:endParaRPr lang="en-US" sz="2600" dirty="0"/>
          </a:p>
          <a:p>
            <a:r>
              <a:rPr lang="en-US" sz="2800" dirty="0" smtClean="0"/>
              <a:t>Exceptions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1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Circuiting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many languages, logical operators are </a:t>
            </a:r>
            <a:r>
              <a:rPr lang="en-US" i="1" dirty="0" smtClean="0"/>
              <a:t>short circuiting</a:t>
            </a:r>
            <a:r>
              <a:rPr lang="en-US" dirty="0"/>
              <a:t>, meaning that later operands are not evaluated if the overall expression value is already determined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(x != 0 &amp;&amp; foo(x))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...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  <a:p>
            <a:r>
              <a:rPr lang="en-US" dirty="0" smtClean="0"/>
              <a:t>Ternary conditional operators also only evaluate the required operands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fr-FR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y = (x != 0 ? z / x : 0);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0698" y="2926391"/>
            <a:ext cx="2332383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May be expensive to execute, or require that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 != 0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16341" y="3148717"/>
            <a:ext cx="1574357" cy="34190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28021" y="5364959"/>
            <a:ext cx="1757591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Avoid division by zero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985468" y="5360633"/>
            <a:ext cx="1542554" cy="38490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5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Sequencing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languages provide an operator for explicitly sequencing the evaluation of expressions</a:t>
            </a:r>
          </a:p>
          <a:p>
            <a:pPr lvl="1"/>
            <a:r>
              <a:rPr lang="en-US" dirty="0" smtClean="0"/>
              <a:t>Generally, the result of the overall expression is the result of the last one</a:t>
            </a:r>
          </a:p>
          <a:p>
            <a:endParaRPr lang="en-US" dirty="0" smtClean="0"/>
          </a:p>
          <a:p>
            <a:r>
              <a:rPr lang="en-US" dirty="0" smtClean="0"/>
              <a:t>C++ example:</a:t>
            </a:r>
            <a:br>
              <a:rPr lang="en-US" dirty="0" smtClean="0"/>
            </a:br>
            <a:r>
              <a:rPr lang="ro-RO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 x </a:t>
            </a:r>
            <a:r>
              <a:rPr lang="ro-RO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(3</a:t>
            </a:r>
            <a:r>
              <a:rPr lang="ro-RO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4);</a:t>
            </a:r>
            <a:br>
              <a:rPr lang="ro-RO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ro-RO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dirty="0">
                <a:latin typeface="Consolas" charset="0"/>
                <a:ea typeface="Consolas" charset="0"/>
                <a:cs typeface="Consolas" charset="0"/>
              </a:rPr>
              <a:t>&lt;&lt; x</a:t>
            </a: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dirty="0" smtClean="0"/>
          </a:p>
          <a:p>
            <a:r>
              <a:rPr lang="en-US" dirty="0" smtClean="0"/>
              <a:t>Scheme example:</a:t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(define x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(begin (+ 1 3) (/ 4 2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)))</a:t>
            </a:r>
            <a:br>
              <a:rPr lang="is-I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(display x)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77229" y="2926391"/>
            <a:ext cx="2332383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Evaluates 3, throws it away; evaluates 4, initializes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 to 4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261899" y="3387256"/>
            <a:ext cx="1415330" cy="1431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77230" y="5140980"/>
            <a:ext cx="1494847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Sets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 to 2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3768920" y="5069482"/>
            <a:ext cx="1908310" cy="2561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1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compound assignment differs from an "equivalent" assignment expression in that the left-hand side is only evaluated once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array[10] = {};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0;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array[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++] += 2;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array[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++] = array[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++] + 2;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9239" y="3269923"/>
            <a:ext cx="1168842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Prints 1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643562" y="3454589"/>
            <a:ext cx="1685677" cy="11554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29239" y="4010720"/>
            <a:ext cx="1168842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Prints 3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643562" y="4110824"/>
            <a:ext cx="1685678" cy="8456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53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Statements generally have side effects, so they must execute in some well-defined sequence</a:t>
            </a:r>
            <a:r>
              <a:rPr lang="en-US" baseline="30000" dirty="0" smtClean="0"/>
              <a:t>1</a:t>
            </a:r>
            <a:endParaRPr lang="en-US" dirty="0" smtClean="0"/>
          </a:p>
          <a:p>
            <a:endParaRPr lang="en-US" i="1" dirty="0" smtClean="0"/>
          </a:p>
          <a:p>
            <a:r>
              <a:rPr lang="en-US" i="1" dirty="0" smtClean="0"/>
              <a:t>Blocks</a:t>
            </a:r>
            <a:r>
              <a:rPr lang="en-US" dirty="0" smtClean="0"/>
              <a:t> and </a:t>
            </a:r>
            <a:r>
              <a:rPr lang="en-US" i="1" dirty="0" smtClean="0"/>
              <a:t>suites</a:t>
            </a:r>
            <a:r>
              <a:rPr lang="en-US" dirty="0" smtClean="0"/>
              <a:t> consist of sequences of statements</a:t>
            </a:r>
          </a:p>
          <a:p>
            <a:endParaRPr lang="en-US" dirty="0" smtClean="0"/>
          </a:p>
          <a:p>
            <a:r>
              <a:rPr lang="en-US" dirty="0" smtClean="0"/>
              <a:t>The language syntax determines how statements are separated or terminated</a:t>
            </a:r>
          </a:p>
          <a:p>
            <a:pPr lvl="1"/>
            <a:r>
              <a:rPr lang="en-US" dirty="0" smtClean="0"/>
              <a:t>Separated by semicolon:</a:t>
            </a:r>
            <a:br>
              <a:rPr lang="en-US" dirty="0" smtClean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S_1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; S_2; ... ; 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S_N</a:t>
            </a:r>
          </a:p>
          <a:p>
            <a:pPr lvl="1"/>
            <a:r>
              <a:rPr lang="fr-FR" dirty="0" err="1" smtClean="0"/>
              <a:t>Terminated</a:t>
            </a:r>
            <a:r>
              <a:rPr lang="fr-FR" dirty="0" smtClean="0"/>
              <a:t> </a:t>
            </a:r>
            <a:r>
              <a:rPr lang="fr-FR" dirty="0"/>
              <a:t>by </a:t>
            </a:r>
            <a:r>
              <a:rPr lang="fr-FR" dirty="0" err="1"/>
              <a:t>semicolon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sz="800" dirty="0" smtClean="0"/>
              <a:t/>
            </a:r>
            <a:br>
              <a:rPr lang="fr-FR" sz="800" dirty="0" smtClean="0"/>
            </a:b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S_1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; S_2; ... ; 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S_N;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aseline="30000" dirty="0" smtClean="0"/>
              <a:t>1</a:t>
            </a:r>
            <a:r>
              <a:rPr lang="en-US" dirty="0" smtClean="0"/>
              <a:t>Compilers/interpreters can reorder statements if they can guarantee that it won't change the semantics.</a:t>
            </a:r>
            <a:endParaRPr lang="en-US" baseline="30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92847" y="4810850"/>
            <a:ext cx="1431236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Trailing semicolon required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017273" y="5271715"/>
            <a:ext cx="1375573" cy="795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27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languages provide a mechanism for direct transfer of control in the form of a </a:t>
            </a:r>
            <a:r>
              <a:rPr lang="en-US" i="1" dirty="0" err="1" smtClean="0"/>
              <a:t>goto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hr-HR" dirty="0" smtClean="0">
                <a:latin typeface="Consolas"/>
                <a:cs typeface="Consolas"/>
              </a:rPr>
              <a:t>int </a:t>
            </a:r>
            <a:r>
              <a:rPr lang="hr-HR" dirty="0">
                <a:latin typeface="Consolas"/>
                <a:cs typeface="Consolas"/>
              </a:rPr>
              <a:t>x = 0</a:t>
            </a:r>
            <a:r>
              <a:rPr lang="hr-HR" dirty="0" smtClean="0">
                <a:latin typeface="Consolas"/>
                <a:cs typeface="Consolas"/>
              </a:rPr>
              <a:t>;</a:t>
            </a:r>
            <a:br>
              <a:rPr lang="hr-HR" dirty="0" smtClean="0">
                <a:latin typeface="Consolas"/>
                <a:cs typeface="Consolas"/>
              </a:rPr>
            </a:br>
            <a:r>
              <a:rPr lang="hr-HR" dirty="0" smtClean="0">
                <a:latin typeface="Consolas"/>
                <a:cs typeface="Consolas"/>
              </a:rPr>
              <a:t>LOOP</a:t>
            </a:r>
            <a:r>
              <a:rPr lang="hr-HR" dirty="0">
                <a:latin typeface="Consolas"/>
                <a:cs typeface="Consolas"/>
              </a:rPr>
              <a:t>: printf("%d\n", x)</a:t>
            </a:r>
            <a:r>
              <a:rPr lang="hr-HR" dirty="0" smtClean="0">
                <a:latin typeface="Consolas"/>
                <a:cs typeface="Consolas"/>
              </a:rPr>
              <a:t>;</a:t>
            </a:r>
            <a:br>
              <a:rPr lang="hr-HR" dirty="0" smtClean="0">
                <a:latin typeface="Consolas"/>
                <a:cs typeface="Consolas"/>
              </a:rPr>
            </a:br>
            <a:r>
              <a:rPr lang="hr-HR" dirty="0" smtClean="0">
                <a:latin typeface="Consolas"/>
                <a:cs typeface="Consolas"/>
              </a:rPr>
              <a:t>x</a:t>
            </a:r>
            <a:r>
              <a:rPr lang="hr-HR" dirty="0">
                <a:latin typeface="Consolas"/>
                <a:cs typeface="Consolas"/>
              </a:rPr>
              <a:t>++</a:t>
            </a:r>
            <a:r>
              <a:rPr lang="hr-HR" dirty="0" smtClean="0">
                <a:latin typeface="Consolas"/>
                <a:cs typeface="Consolas"/>
              </a:rPr>
              <a:t>;</a:t>
            </a:r>
            <a:br>
              <a:rPr lang="hr-HR" dirty="0" smtClean="0">
                <a:latin typeface="Consolas"/>
                <a:cs typeface="Consolas"/>
              </a:rPr>
            </a:br>
            <a:r>
              <a:rPr lang="hr-HR" dirty="0" smtClean="0">
                <a:latin typeface="Consolas"/>
                <a:cs typeface="Consolas"/>
              </a:rPr>
              <a:t>goto </a:t>
            </a:r>
            <a:r>
              <a:rPr lang="hr-HR" dirty="0">
                <a:latin typeface="Consolas"/>
                <a:cs typeface="Consolas"/>
              </a:rPr>
              <a:t>LOOP</a:t>
            </a:r>
            <a:r>
              <a:rPr lang="hr-HR" dirty="0" smtClean="0">
                <a:latin typeface="Consolas"/>
                <a:cs typeface="Consolas"/>
              </a:rPr>
              <a:t>;</a:t>
            </a:r>
          </a:p>
          <a:p>
            <a:endParaRPr lang="en-US" dirty="0" smtClean="0"/>
          </a:p>
          <a:p>
            <a:r>
              <a:rPr lang="en-US" dirty="0" smtClean="0"/>
              <a:t>Correspond to machine-level direct jumps</a:t>
            </a:r>
          </a:p>
          <a:p>
            <a:endParaRPr lang="en-US" dirty="0" smtClean="0"/>
          </a:p>
          <a:p>
            <a:r>
              <a:rPr lang="en-US" dirty="0" smtClean="0"/>
              <a:t>Some languages provide a variant that can also branch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/>
                <a:cs typeface="Consolas"/>
              </a:rPr>
              <a:t>goto</a:t>
            </a:r>
            <a:r>
              <a:rPr lang="en-US" dirty="0" smtClean="0">
                <a:latin typeface="Consolas"/>
                <a:cs typeface="Consolas"/>
              </a:rPr>
              <a:t> (10, 20, 30)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44925" y="5278138"/>
            <a:ext cx="1430320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Go to the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i</a:t>
            </a:r>
            <a:r>
              <a:rPr lang="en-US" dirty="0" err="1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 label</a:t>
            </a:r>
            <a:endParaRPr lang="en-US" dirty="0">
              <a:solidFill>
                <a:schemeClr val="bg1"/>
              </a:solidFill>
              <a:latin typeface="Consolas"/>
              <a:ea typeface="Consolas" charset="0"/>
              <a:cs typeface="Consola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876001" y="5619183"/>
            <a:ext cx="1468924" cy="7210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83643" y="2998262"/>
            <a:ext cx="2044664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Go to statement at given label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701927" y="3282974"/>
            <a:ext cx="1381717" cy="3236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86055" y="2216089"/>
            <a:ext cx="92869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Label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20521" y="2516148"/>
            <a:ext cx="227627" cy="19170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95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Gotos</a:t>
            </a:r>
            <a:r>
              <a:rPr lang="en-US" dirty="0" smtClean="0"/>
              <a:t> are criticized for resulting in </a:t>
            </a:r>
            <a:r>
              <a:rPr lang="en-US" i="1" dirty="0" smtClean="0"/>
              <a:t>spaghetti code</a:t>
            </a:r>
            <a:r>
              <a:rPr lang="en-US" dirty="0" smtClean="0"/>
              <a:t>, code with a complex control structure that is difficult to follow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 descr="spaghetti-781795_64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936" y="2096790"/>
            <a:ext cx="2293708" cy="1720282"/>
          </a:xfrm>
          <a:prstGeom prst="rect">
            <a:avLst/>
          </a:prstGeom>
        </p:spPr>
      </p:pic>
      <p:pic>
        <p:nvPicPr>
          <p:cNvPr id="9" name="Picture 8" descr="A_Fistful_of_Dollars_post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42" y="3881458"/>
            <a:ext cx="1481920" cy="219324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250058" y="2317484"/>
            <a:ext cx="423131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10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0</a:t>
            </a:r>
          </a:p>
          <a:p>
            <a:r>
              <a:rPr lang="en-US" dirty="0">
                <a:latin typeface="Consolas"/>
                <a:cs typeface="Consolas"/>
              </a:rPr>
              <a:t>20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+ 1</a:t>
            </a:r>
          </a:p>
          <a:p>
            <a:r>
              <a:rPr lang="en-US" dirty="0">
                <a:latin typeface="Consolas"/>
                <a:cs typeface="Consolas"/>
              </a:rPr>
              <a:t>30 PRINT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; " squared = ";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* </a:t>
            </a:r>
            <a:r>
              <a:rPr lang="en-US" dirty="0" err="1">
                <a:latin typeface="Consolas"/>
                <a:cs typeface="Consolas"/>
              </a:rPr>
              <a:t>i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40 IF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&gt;= 10 THEN GOTO 60</a:t>
            </a:r>
          </a:p>
          <a:p>
            <a:r>
              <a:rPr lang="en-US" dirty="0">
                <a:latin typeface="Consolas"/>
                <a:cs typeface="Consolas"/>
              </a:rPr>
              <a:t>50 GOTO 20</a:t>
            </a:r>
          </a:p>
          <a:p>
            <a:r>
              <a:rPr lang="en-US" dirty="0">
                <a:latin typeface="Consolas"/>
                <a:cs typeface="Consolas"/>
              </a:rPr>
              <a:t>60 PRINT "Program Completed.</a:t>
            </a:r>
            <a:r>
              <a:rPr lang="en-US" dirty="0" smtClean="0">
                <a:latin typeface="Consolas"/>
                <a:cs typeface="Consolas"/>
              </a:rPr>
              <a:t>"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50058" y="4655333"/>
            <a:ext cx="47584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10 FOR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1 TO 10</a:t>
            </a:r>
          </a:p>
          <a:p>
            <a:r>
              <a:rPr lang="en-US" dirty="0">
                <a:latin typeface="Consolas"/>
                <a:cs typeface="Consolas"/>
              </a:rPr>
              <a:t>20     PRINT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; " squared = ";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* </a:t>
            </a:r>
            <a:r>
              <a:rPr lang="en-US" dirty="0" err="1">
                <a:latin typeface="Consolas"/>
                <a:cs typeface="Consolas"/>
              </a:rPr>
              <a:t>i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30 NEXT </a:t>
            </a:r>
            <a:r>
              <a:rPr lang="en-US" dirty="0" err="1">
                <a:latin typeface="Consolas"/>
                <a:cs typeface="Consolas"/>
              </a:rPr>
              <a:t>i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40 PRINT "Program Completed.</a:t>
            </a:r>
            <a:r>
              <a:rPr lang="en-US" dirty="0" smtClean="0">
                <a:latin typeface="Consolas"/>
                <a:cs typeface="Consolas"/>
              </a:rPr>
              <a:t>"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7278" y="4145650"/>
            <a:ext cx="49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241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11164</TotalTime>
  <Words>926</Words>
  <Application>Microsoft Macintosh PowerPoint</Application>
  <PresentationFormat>On-screen Show (4:3)</PresentationFormat>
  <Paragraphs>227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Century Gothic</vt:lpstr>
      <vt:lpstr>Consolas</vt:lpstr>
      <vt:lpstr>Wingdings 3</vt:lpstr>
      <vt:lpstr>Arial</vt:lpstr>
      <vt:lpstr>Wisp</vt:lpstr>
      <vt:lpstr>EECS 490 – Lecture 3 Control Flow</vt:lpstr>
      <vt:lpstr>Announcements</vt:lpstr>
      <vt:lpstr>Agenda</vt:lpstr>
      <vt:lpstr>Short Circuiting</vt:lpstr>
      <vt:lpstr>Sequencing Operator</vt:lpstr>
      <vt:lpstr>Compound Assignment</vt:lpstr>
      <vt:lpstr>Statement Sequences</vt:lpstr>
      <vt:lpstr>Gotos</vt:lpstr>
      <vt:lpstr>Goto Problems</vt:lpstr>
      <vt:lpstr>Conditionals</vt:lpstr>
      <vt:lpstr>Dangling Else</vt:lpstr>
      <vt:lpstr>Cascading Conditional</vt:lpstr>
      <vt:lpstr>Switch Statements</vt:lpstr>
      <vt:lpstr>Loops</vt:lpstr>
      <vt:lpstr>Loop Variants</vt:lpstr>
      <vt:lpstr>Foreach Loops</vt:lpstr>
      <vt:lpstr>Loop Termination</vt:lpstr>
      <vt:lpstr>Termination in Nested Loops</vt:lpstr>
      <vt:lpstr>PowerPoint Presentation</vt:lpstr>
      <vt:lpstr>Exceptions</vt:lpstr>
      <vt:lpstr>Overview of Exceptions</vt:lpstr>
      <vt:lpstr>Raising an Exception</vt:lpstr>
      <vt:lpstr>Scoping of Exception Handlers</vt:lpstr>
      <vt:lpstr>Python Example</vt:lpstr>
      <vt:lpstr>Exception Clauses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Microsoft Office User</cp:lastModifiedBy>
  <cp:revision>395</cp:revision>
  <cp:lastPrinted>2016-09-08T23:34:53Z</cp:lastPrinted>
  <dcterms:created xsi:type="dcterms:W3CDTF">2014-09-12T02:12:56Z</dcterms:created>
  <dcterms:modified xsi:type="dcterms:W3CDTF">2017-09-13T23:31:29Z</dcterms:modified>
</cp:coreProperties>
</file>