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6" r:id="rId3"/>
    <p:sldId id="370" r:id="rId4"/>
    <p:sldId id="420" r:id="rId5"/>
    <p:sldId id="421" r:id="rId6"/>
    <p:sldId id="422" r:id="rId7"/>
    <p:sldId id="423" r:id="rId8"/>
    <p:sldId id="424" r:id="rId9"/>
    <p:sldId id="399" r:id="rId10"/>
    <p:sldId id="416" r:id="rId11"/>
    <p:sldId id="413" r:id="rId12"/>
    <p:sldId id="414" r:id="rId13"/>
    <p:sldId id="415" r:id="rId14"/>
    <p:sldId id="417" r:id="rId15"/>
    <p:sldId id="418" r:id="rId16"/>
    <p:sldId id="342" r:id="rId17"/>
    <p:sldId id="400" r:id="rId18"/>
    <p:sldId id="408" r:id="rId19"/>
    <p:sldId id="409" r:id="rId20"/>
    <p:sldId id="410" r:id="rId21"/>
    <p:sldId id="411" r:id="rId22"/>
    <p:sldId id="412" r:id="rId23"/>
    <p:sldId id="401" r:id="rId24"/>
    <p:sldId id="402" r:id="rId25"/>
    <p:sldId id="403" r:id="rId26"/>
    <p:sldId id="404" r:id="rId27"/>
    <p:sldId id="405" r:id="rId28"/>
    <p:sldId id="406" r:id="rId29"/>
    <p:sldId id="40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12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3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stack frame.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0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Draw stack 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7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Draw stack 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4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dirty="0" smtClean="0"/>
              <a:t>Memory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 and Reference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semantics: a variable is nothing more than a name associated with an object</a:t>
            </a:r>
          </a:p>
          <a:p>
            <a:pPr lvl="1"/>
            <a:r>
              <a:rPr lang="en-US" dirty="0" smtClean="0"/>
              <a:t>The storage for the variable is the same as that of the object itself</a:t>
            </a:r>
          </a:p>
          <a:p>
            <a:pPr lvl="1"/>
            <a:r>
              <a:rPr lang="en-US" dirty="0" smtClean="0"/>
              <a:t>The association between a variable and an object cannot be broken as long as the variable is in scope</a:t>
            </a:r>
          </a:p>
          <a:p>
            <a:pPr lvl="1"/>
            <a:endParaRPr lang="en-US" dirty="0"/>
          </a:p>
          <a:p>
            <a:r>
              <a:rPr lang="en-US" dirty="0" smtClean="0"/>
              <a:t>Reference semantics: a variable is an indirect reference to an object</a:t>
            </a:r>
          </a:p>
          <a:p>
            <a:pPr lvl="1"/>
            <a:r>
              <a:rPr lang="en-US" dirty="0" smtClean="0"/>
              <a:t>A variable has its own storage that is distinct from that of the object it refers to</a:t>
            </a:r>
          </a:p>
          <a:p>
            <a:pPr lvl="1"/>
            <a:r>
              <a:rPr lang="en-US" dirty="0" smtClean="0"/>
              <a:t>A variable can be modified to be associated with a different object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a variable creates an associated object in memory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3;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&amp;x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= 4;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&amp;x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4334" y="2429434"/>
            <a:ext cx="3030066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Changes the value stored in the object, not which object </a:t>
            </a:r>
            <a:r>
              <a:rPr lang="en-US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smtClean="0">
                <a:solidFill>
                  <a:schemeClr val="bg1"/>
                </a:solidFill>
              </a:rPr>
              <a:t> refers to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75000" y="2891099"/>
            <a:ext cx="2329334" cy="8916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reference in C++ is just an alias for an existing object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3;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&amp;y = x;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&amp;x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&amp;y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 = 4;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x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pointer is a kind of object whose value is the address of another object</a:t>
            </a:r>
          </a:p>
          <a:p>
            <a:endParaRPr lang="en-US" dirty="0" smtClean="0"/>
          </a:p>
          <a:p>
            <a:r>
              <a:rPr lang="en-US" dirty="0" smtClean="0"/>
              <a:t>Refer to objects indirectly, so they provide a form of reference semantics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fr-FR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x = 3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fr-F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y = 4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fr-F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*z = &amp;x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fr-F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z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= &amp;y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fr-F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*z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= 5</a:t>
            </a: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fr-F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fr-FR" dirty="0" smtClean="0">
                <a:latin typeface="Consolas" charset="0"/>
                <a:ea typeface="Consolas" charset="0"/>
                <a:cs typeface="Consolas" charset="0"/>
              </a:rPr>
              <a:t>cout 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&lt;&lt; x &lt;&lt; ", " &lt;&lt; y &lt;&lt; </a:t>
            </a:r>
            <a:r>
              <a:rPr lang="fr-FR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r-FR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6200" y="5121836"/>
            <a:ext cx="2191867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Changes which object </a:t>
            </a:r>
            <a:r>
              <a:rPr lang="en-US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z</a:t>
            </a:r>
            <a:r>
              <a:rPr lang="en-US" smtClean="0">
                <a:solidFill>
                  <a:schemeClr val="bg1"/>
                </a:solidFill>
              </a:rPr>
              <a:t> indirectly "refers </a:t>
            </a:r>
            <a:r>
              <a:rPr lang="en-US" dirty="0" smtClean="0">
                <a:solidFill>
                  <a:schemeClr val="bg1"/>
                </a:solidFill>
              </a:rPr>
              <a:t>to"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42415" y="4445000"/>
            <a:ext cx="394385" cy="6768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language with reference semantics, variables behave like C/C++ pointers</a:t>
            </a:r>
          </a:p>
          <a:p>
            <a:pPr lvl="1"/>
            <a:r>
              <a:rPr lang="en-US" dirty="0" smtClean="0"/>
              <a:t>But can't do arithmetic on them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Example:                             C++ equivalent:</a:t>
            </a:r>
            <a:r>
              <a:rPr lang="en-US" dirty="0"/>
              <a:t/>
            </a:r>
            <a:br>
              <a:rPr lang="en-US" dirty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[]             list *x =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list();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y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             list *y = x;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id(x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x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4546751752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id(y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y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4546751752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Python: everything has reference semantics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Java: primitives have value semantics, everything else has reference semantics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7400" y="3663434"/>
            <a:ext cx="1310717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Get unique </a:t>
            </a:r>
            <a:r>
              <a:rPr lang="en-US" dirty="0" smtClean="0">
                <a:solidFill>
                  <a:schemeClr val="bg1"/>
                </a:solidFill>
              </a:rPr>
              <a:t>ID of object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98117" y="3596327"/>
            <a:ext cx="738216" cy="22410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Reference Semantics vs. C++ References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Java/Python references are </a:t>
            </a:r>
            <a:r>
              <a:rPr lang="en-US" b="1" dirty="0" smtClean="0"/>
              <a:t>not</a:t>
            </a:r>
            <a:r>
              <a:rPr lang="en-US" dirty="0" smtClean="0"/>
              <a:t> the same as C++ references</a:t>
            </a:r>
          </a:p>
          <a:p>
            <a:endParaRPr lang="en-US" dirty="0"/>
          </a:p>
          <a:p>
            <a:r>
              <a:rPr lang="en-US" dirty="0" smtClean="0"/>
              <a:t>Java/Python: a reference </a:t>
            </a:r>
            <a:r>
              <a:rPr lang="en-US" b="1" dirty="0" smtClean="0"/>
              <a:t>indirectly</a:t>
            </a:r>
            <a:r>
              <a:rPr lang="en-US" dirty="0" smtClean="0"/>
              <a:t> refers to an object, can be changed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[]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id(x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4546749256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id(y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4546751752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  <a:p>
            <a:r>
              <a:rPr lang="en-US" dirty="0" smtClean="0"/>
              <a:t>C++: a reference is an </a:t>
            </a:r>
            <a:r>
              <a:rPr lang="en-US" b="1" dirty="0" smtClean="0"/>
              <a:t>alias</a:t>
            </a:r>
            <a:r>
              <a:rPr lang="en-US" dirty="0" smtClean="0"/>
              <a:t> for an object, cannot be changed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7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00"/>
    </mc:Choice>
    <mc:Fallback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Storage Duration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Value and Reference Semantics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RAII and Scope-Based Resource Management</a:t>
            </a:r>
          </a:p>
          <a:p>
            <a:pPr lvl="1"/>
            <a:endParaRPr lang="en-US" sz="2600" dirty="0"/>
          </a:p>
          <a:p>
            <a:r>
              <a:rPr lang="en-US" sz="2800" dirty="0" smtClean="0"/>
              <a:t>Garbage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8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data abstraction may have its own internal resources that it manages</a:t>
            </a:r>
          </a:p>
          <a:p>
            <a:endParaRPr lang="en-US" dirty="0" smtClean="0"/>
          </a:p>
          <a:p>
            <a:r>
              <a:rPr lang="en-US" dirty="0" smtClean="0"/>
              <a:t>Example: vector</a:t>
            </a:r>
          </a:p>
          <a:p>
            <a:pPr lvl="1"/>
            <a:r>
              <a:rPr lang="en-US" dirty="0" smtClean="0"/>
              <a:t>Allocates storage space upon construction</a:t>
            </a:r>
          </a:p>
          <a:p>
            <a:pPr lvl="1"/>
            <a:r>
              <a:rPr lang="en-US" dirty="0" smtClean="0"/>
              <a:t>Upon insertion, if space is exhausted, allocates larger space, moves items, deallocates old storage</a:t>
            </a:r>
          </a:p>
          <a:p>
            <a:pPr lvl="1"/>
            <a:endParaRPr lang="en-US" dirty="0"/>
          </a:p>
          <a:p>
            <a:r>
              <a:rPr lang="en-US" dirty="0" smtClean="0"/>
              <a:t>Internal resources are part of the implementation, and the user of an abstraction should not have to manage its internal resources</a:t>
            </a:r>
          </a:p>
          <a:p>
            <a:endParaRPr lang="en-US" dirty="0"/>
          </a:p>
          <a:p>
            <a:r>
              <a:rPr lang="en-US" dirty="0" smtClean="0"/>
              <a:t>Internal memory automatically handled in garbage-collected languages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Dispose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the interface of an abstraction to provide functions that must be called when the abstraction is created and when it is no longer needed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... } vector;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vector_init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(vector *);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vector_destroy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(vector *);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Relies on user to remember to call both functions at the appropriate times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Analogous to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>
                <a:ea typeface="Consolas" charset="0"/>
                <a:cs typeface="Consolas" charset="0"/>
              </a:rPr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free()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Homework 1 due tomorrow at 8pm</a:t>
            </a:r>
          </a:p>
          <a:p>
            <a:endParaRPr lang="en-US" sz="2000" dirty="0"/>
          </a:p>
          <a:p>
            <a:r>
              <a:rPr lang="en-US" sz="2000" dirty="0" smtClean="0"/>
              <a:t>Project 1 due Wed 9/20 at 8pm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9/14/17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Initialization functions formalized in object-oriented languages as </a:t>
            </a:r>
            <a:r>
              <a:rPr lang="en-US" i="1" dirty="0" smtClean="0"/>
              <a:t>constructors</a:t>
            </a:r>
          </a:p>
          <a:p>
            <a:endParaRPr lang="en-US" dirty="0"/>
          </a:p>
          <a:p>
            <a:r>
              <a:rPr lang="en-US" dirty="0" smtClean="0"/>
              <a:t>Some languages formalize destruction functions as </a:t>
            </a:r>
            <a:r>
              <a:rPr lang="en-US" i="1" dirty="0" smtClean="0"/>
              <a:t>destructors</a:t>
            </a:r>
          </a:p>
          <a:p>
            <a:pPr lvl="1"/>
            <a:r>
              <a:rPr lang="en-US" dirty="0" smtClean="0"/>
              <a:t>Garbage-collected languages provide finalizers instead; more on this later</a:t>
            </a:r>
          </a:p>
          <a:p>
            <a:pPr lvl="1"/>
            <a:endParaRPr lang="en-US" dirty="0"/>
          </a:p>
          <a:p>
            <a:r>
              <a:rPr lang="en-US" dirty="0" smtClean="0"/>
              <a:t>A language can ensure that a constructor is always called when an object is created, and the destructor when it is destroyed</a:t>
            </a:r>
          </a:p>
          <a:p>
            <a:pPr lvl="1"/>
            <a:r>
              <a:rPr lang="en-US" dirty="0" smtClean="0"/>
              <a:t>Static objects: upon program start and end</a:t>
            </a:r>
          </a:p>
          <a:p>
            <a:pPr lvl="1"/>
            <a:r>
              <a:rPr lang="en-US" dirty="0" smtClean="0"/>
              <a:t>Automatic objects: when they go in and out of scope</a:t>
            </a:r>
          </a:p>
          <a:p>
            <a:pPr lvl="1"/>
            <a:r>
              <a:rPr lang="en-US" dirty="0" smtClean="0"/>
              <a:t>Dynamic objects: when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/>
              <a:t> or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delete</a:t>
            </a:r>
            <a:r>
              <a:rPr lang="en-US" dirty="0" smtClean="0"/>
              <a:t> is applied to them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 some languages, constructor on first use for static objects.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Resource Acquisition is Initialization (RAII)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 pattern for resource management using constructors and destructors</a:t>
            </a:r>
          </a:p>
          <a:p>
            <a:pPr lvl="1"/>
            <a:r>
              <a:rPr lang="en-US" dirty="0" smtClean="0"/>
              <a:t>Also called </a:t>
            </a:r>
            <a:r>
              <a:rPr lang="en-US" i="1" dirty="0" smtClean="0"/>
              <a:t>scope-based resource management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main()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vector&lt;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values;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ifstream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input("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some_file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(input &gt;&gt; x)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values.push_back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...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5600" y="6135809"/>
            <a:ext cx="5694443" cy="365125"/>
          </a:xfrm>
        </p:spPr>
        <p:txBody>
          <a:bodyPr/>
          <a:lstStyle/>
          <a:p>
            <a:r>
              <a:rPr lang="en-US" dirty="0" smtClean="0"/>
              <a:t>Better name would be </a:t>
            </a:r>
            <a:r>
              <a:rPr lang="en-US" i="1" dirty="0" smtClean="0"/>
              <a:t>lifetime-based resource management</a:t>
            </a:r>
            <a:r>
              <a:rPr lang="en-US" dirty="0" smtClean="0"/>
              <a:t>, since dynamic objects can also manage resources.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Scope-Based Resource Management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RAII generally does not work for non-memory resources in garbage-collected languages</a:t>
            </a:r>
          </a:p>
          <a:p>
            <a:endParaRPr lang="en-US" dirty="0"/>
          </a:p>
          <a:p>
            <a:r>
              <a:rPr lang="en-US" dirty="0" smtClean="0"/>
              <a:t>Some languages provide specific constructs for scope-based resource management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with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open('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some_file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')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values = 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(x)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f.read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().split()]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Storage Duration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Value and Reference Semantics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RAII and Scope-Based Resource Management</a:t>
            </a:r>
          </a:p>
          <a:p>
            <a:pPr lvl="1"/>
            <a:endParaRPr lang="en-US" sz="2600" dirty="0"/>
          </a:p>
          <a:p>
            <a:r>
              <a:rPr lang="en-US" sz="2800" b="1" dirty="0" smtClean="0"/>
              <a:t>Garbage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Languages that provide automatic memory management must implement a means of detecting when objects are no longer in use and collecting them</a:t>
            </a:r>
            <a:r>
              <a:rPr lang="en-US" dirty="0"/>
              <a:t/>
            </a:r>
            <a:br>
              <a:rPr lang="en-US" dirty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foo():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list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# object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b = 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b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list()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# object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a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None   # A no longer in use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# B no longer in use after return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Main types of garbage collection:</a:t>
            </a:r>
          </a:p>
          <a:p>
            <a:pPr lvl="1"/>
            <a:r>
              <a:rPr lang="en-US" dirty="0" smtClean="0"/>
              <a:t>Reference counting</a:t>
            </a:r>
          </a:p>
          <a:p>
            <a:pPr lvl="1"/>
            <a:r>
              <a:rPr lang="en-US" dirty="0" smtClean="0"/>
              <a:t>Tracing collectors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4" y="1423850"/>
            <a:ext cx="6803653" cy="4572000"/>
          </a:xfrm>
        </p:spPr>
        <p:txBody>
          <a:bodyPr/>
          <a:lstStyle/>
          <a:p>
            <a:r>
              <a:rPr lang="en-US" dirty="0" smtClean="0"/>
              <a:t>Each object has a count of the number of pointers or references to it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foo():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a = list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b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 = list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None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the count of an object reaches 0, it is garbage and is collected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4112" y="1821877"/>
            <a:ext cx="127824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Object A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64000" y="1900392"/>
            <a:ext cx="1160158" cy="6368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3717" y="2632824"/>
            <a:ext cx="1629224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Assignment to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sets A's count to 1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32941" y="2781034"/>
            <a:ext cx="682792" cy="1924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93134" y="2344767"/>
            <a:ext cx="1629224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Assignment to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sets A's count to 2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3134" y="3463724"/>
            <a:ext cx="1629224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Assigning B to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 sets B's count to 1 and A's to 1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>
            <a:off x="3606260" y="2806432"/>
            <a:ext cx="1186874" cy="1924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21513" y="3268097"/>
            <a:ext cx="127824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Object B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182533" y="3268098"/>
            <a:ext cx="2624667" cy="1535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293534" y="3367041"/>
            <a:ext cx="1499600" cy="2024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8135" y="3657188"/>
            <a:ext cx="1629224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Assignment to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sets A's count to 0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427359" y="3638099"/>
            <a:ext cx="682792" cy="1924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24049" y="4254104"/>
            <a:ext cx="1769929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Return sets B's </a:t>
            </a:r>
            <a:r>
              <a:rPr lang="en-US" dirty="0" smtClean="0">
                <a:solidFill>
                  <a:schemeClr val="bg1"/>
                </a:solidFill>
              </a:rPr>
              <a:t>count </a:t>
            </a:r>
            <a:r>
              <a:rPr lang="en-US" smtClean="0">
                <a:solidFill>
                  <a:schemeClr val="bg1"/>
                </a:solidFill>
              </a:rPr>
              <a:t>to 0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H="1" flipV="1">
            <a:off x="3378200" y="3928533"/>
            <a:ext cx="130814" cy="3255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4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References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40700"/>
              </p:ext>
            </p:extLst>
          </p:nvPr>
        </p:nvGraphicFramePr>
        <p:xfrm>
          <a:off x="3656201" y="2298626"/>
          <a:ext cx="9750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02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datum:</a:t>
                      </a:r>
                      <a:r>
                        <a:rPr lang="en-US" sz="1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1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next: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prev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: 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582028"/>
              </p:ext>
            </p:extLst>
          </p:nvPr>
        </p:nvGraphicFramePr>
        <p:xfrm>
          <a:off x="5088761" y="2298626"/>
          <a:ext cx="9750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02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datum:</a:t>
                      </a:r>
                      <a:r>
                        <a:rPr lang="en-US" sz="1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2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next: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prev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: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8264"/>
              </p:ext>
            </p:extLst>
          </p:nvPr>
        </p:nvGraphicFramePr>
        <p:xfrm>
          <a:off x="6521321" y="2298626"/>
          <a:ext cx="9750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02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datum:</a:t>
                      </a:r>
                      <a:r>
                        <a:rPr lang="en-US" sz="1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next: 0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prev</a:t>
                      </a:r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: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996476"/>
              </p:ext>
            </p:extLst>
          </p:nvPr>
        </p:nvGraphicFramePr>
        <p:xfrm>
          <a:off x="1964893" y="2298626"/>
          <a:ext cx="97502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02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size:</a:t>
                      </a:r>
                      <a:r>
                        <a:rPr lang="en-US" sz="1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first: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last: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759103" y="2854886"/>
            <a:ext cx="89709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4342702" y="2854886"/>
            <a:ext cx="74605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5775262" y="2854886"/>
            <a:ext cx="74605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5891917" y="3204370"/>
            <a:ext cx="1359672" cy="675873"/>
          </a:xfrm>
          <a:custGeom>
            <a:avLst/>
            <a:gdLst>
              <a:gd name="connsiteX0" fmla="*/ 1606164 w 1606164"/>
              <a:gd name="connsiteY0" fmla="*/ 0 h 663132"/>
              <a:gd name="connsiteX1" fmla="*/ 1407381 w 1606164"/>
              <a:gd name="connsiteY1" fmla="*/ 644055 h 663132"/>
              <a:gd name="connsiteX2" fmla="*/ 445273 w 1606164"/>
              <a:gd name="connsiteY2" fmla="*/ 469127 h 663132"/>
              <a:gd name="connsiteX3" fmla="*/ 0 w 1606164"/>
              <a:gd name="connsiteY3" fmla="*/ 222636 h 663132"/>
              <a:gd name="connsiteX0" fmla="*/ 1606164 w 1606164"/>
              <a:gd name="connsiteY0" fmla="*/ 0 h 678050"/>
              <a:gd name="connsiteX1" fmla="*/ 1113183 w 1606164"/>
              <a:gd name="connsiteY1" fmla="*/ 659958 h 678050"/>
              <a:gd name="connsiteX2" fmla="*/ 445273 w 1606164"/>
              <a:gd name="connsiteY2" fmla="*/ 469127 h 678050"/>
              <a:gd name="connsiteX3" fmla="*/ 0 w 1606164"/>
              <a:gd name="connsiteY3" fmla="*/ 222636 h 678050"/>
              <a:gd name="connsiteX0" fmla="*/ 1606164 w 1606164"/>
              <a:gd name="connsiteY0" fmla="*/ 0 h 685545"/>
              <a:gd name="connsiteX1" fmla="*/ 906449 w 1606164"/>
              <a:gd name="connsiteY1" fmla="*/ 667909 h 685545"/>
              <a:gd name="connsiteX2" fmla="*/ 445273 w 1606164"/>
              <a:gd name="connsiteY2" fmla="*/ 469127 h 685545"/>
              <a:gd name="connsiteX3" fmla="*/ 0 w 1606164"/>
              <a:gd name="connsiteY3" fmla="*/ 222636 h 685545"/>
              <a:gd name="connsiteX0" fmla="*/ 1606164 w 1606164"/>
              <a:gd name="connsiteY0" fmla="*/ 0 h 670391"/>
              <a:gd name="connsiteX1" fmla="*/ 906449 w 1606164"/>
              <a:gd name="connsiteY1" fmla="*/ 667909 h 670391"/>
              <a:gd name="connsiteX2" fmla="*/ 0 w 1606164"/>
              <a:gd name="connsiteY2" fmla="*/ 222636 h 670391"/>
              <a:gd name="connsiteX0" fmla="*/ 1606164 w 1606164"/>
              <a:gd name="connsiteY0" fmla="*/ 0 h 667922"/>
              <a:gd name="connsiteX1" fmla="*/ 906449 w 1606164"/>
              <a:gd name="connsiteY1" fmla="*/ 667909 h 667922"/>
              <a:gd name="connsiteX2" fmla="*/ 0 w 1606164"/>
              <a:gd name="connsiteY2" fmla="*/ 222636 h 667922"/>
              <a:gd name="connsiteX0" fmla="*/ 1606164 w 1606164"/>
              <a:gd name="connsiteY0" fmla="*/ 0 h 675873"/>
              <a:gd name="connsiteX1" fmla="*/ 771277 w 1606164"/>
              <a:gd name="connsiteY1" fmla="*/ 675860 h 675873"/>
              <a:gd name="connsiteX2" fmla="*/ 0 w 1606164"/>
              <a:gd name="connsiteY2" fmla="*/ 222636 h 675873"/>
              <a:gd name="connsiteX0" fmla="*/ 1606164 w 1606164"/>
              <a:gd name="connsiteY0" fmla="*/ 0 h 675873"/>
              <a:gd name="connsiteX1" fmla="*/ 771277 w 1606164"/>
              <a:gd name="connsiteY1" fmla="*/ 675860 h 675873"/>
              <a:gd name="connsiteX2" fmla="*/ 0 w 1606164"/>
              <a:gd name="connsiteY2" fmla="*/ 222636 h 675873"/>
              <a:gd name="connsiteX0" fmla="*/ 1606633 w 1606633"/>
              <a:gd name="connsiteY0" fmla="*/ 0 h 675873"/>
              <a:gd name="connsiteX1" fmla="*/ 771746 w 1606633"/>
              <a:gd name="connsiteY1" fmla="*/ 675860 h 675873"/>
              <a:gd name="connsiteX2" fmla="*/ 469 w 1606633"/>
              <a:gd name="connsiteY2" fmla="*/ 222636 h 67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6633" h="675873">
                <a:moveTo>
                  <a:pt x="1606633" y="0"/>
                </a:moveTo>
                <a:cubicBezTo>
                  <a:pt x="1603982" y="282933"/>
                  <a:pt x="1063294" y="678511"/>
                  <a:pt x="771746" y="675860"/>
                </a:cubicBezTo>
                <a:cubicBezTo>
                  <a:pt x="480198" y="673209"/>
                  <a:pt x="-17420" y="410816"/>
                  <a:pt x="469" y="222636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455345" y="3204370"/>
            <a:ext cx="1359672" cy="675873"/>
          </a:xfrm>
          <a:custGeom>
            <a:avLst/>
            <a:gdLst>
              <a:gd name="connsiteX0" fmla="*/ 1606164 w 1606164"/>
              <a:gd name="connsiteY0" fmla="*/ 0 h 663132"/>
              <a:gd name="connsiteX1" fmla="*/ 1407381 w 1606164"/>
              <a:gd name="connsiteY1" fmla="*/ 644055 h 663132"/>
              <a:gd name="connsiteX2" fmla="*/ 445273 w 1606164"/>
              <a:gd name="connsiteY2" fmla="*/ 469127 h 663132"/>
              <a:gd name="connsiteX3" fmla="*/ 0 w 1606164"/>
              <a:gd name="connsiteY3" fmla="*/ 222636 h 663132"/>
              <a:gd name="connsiteX0" fmla="*/ 1606164 w 1606164"/>
              <a:gd name="connsiteY0" fmla="*/ 0 h 678050"/>
              <a:gd name="connsiteX1" fmla="*/ 1113183 w 1606164"/>
              <a:gd name="connsiteY1" fmla="*/ 659958 h 678050"/>
              <a:gd name="connsiteX2" fmla="*/ 445273 w 1606164"/>
              <a:gd name="connsiteY2" fmla="*/ 469127 h 678050"/>
              <a:gd name="connsiteX3" fmla="*/ 0 w 1606164"/>
              <a:gd name="connsiteY3" fmla="*/ 222636 h 678050"/>
              <a:gd name="connsiteX0" fmla="*/ 1606164 w 1606164"/>
              <a:gd name="connsiteY0" fmla="*/ 0 h 685545"/>
              <a:gd name="connsiteX1" fmla="*/ 906449 w 1606164"/>
              <a:gd name="connsiteY1" fmla="*/ 667909 h 685545"/>
              <a:gd name="connsiteX2" fmla="*/ 445273 w 1606164"/>
              <a:gd name="connsiteY2" fmla="*/ 469127 h 685545"/>
              <a:gd name="connsiteX3" fmla="*/ 0 w 1606164"/>
              <a:gd name="connsiteY3" fmla="*/ 222636 h 685545"/>
              <a:gd name="connsiteX0" fmla="*/ 1606164 w 1606164"/>
              <a:gd name="connsiteY0" fmla="*/ 0 h 670391"/>
              <a:gd name="connsiteX1" fmla="*/ 906449 w 1606164"/>
              <a:gd name="connsiteY1" fmla="*/ 667909 h 670391"/>
              <a:gd name="connsiteX2" fmla="*/ 0 w 1606164"/>
              <a:gd name="connsiteY2" fmla="*/ 222636 h 670391"/>
              <a:gd name="connsiteX0" fmla="*/ 1606164 w 1606164"/>
              <a:gd name="connsiteY0" fmla="*/ 0 h 667922"/>
              <a:gd name="connsiteX1" fmla="*/ 906449 w 1606164"/>
              <a:gd name="connsiteY1" fmla="*/ 667909 h 667922"/>
              <a:gd name="connsiteX2" fmla="*/ 0 w 1606164"/>
              <a:gd name="connsiteY2" fmla="*/ 222636 h 667922"/>
              <a:gd name="connsiteX0" fmla="*/ 1606164 w 1606164"/>
              <a:gd name="connsiteY0" fmla="*/ 0 h 675873"/>
              <a:gd name="connsiteX1" fmla="*/ 771277 w 1606164"/>
              <a:gd name="connsiteY1" fmla="*/ 675860 h 675873"/>
              <a:gd name="connsiteX2" fmla="*/ 0 w 1606164"/>
              <a:gd name="connsiteY2" fmla="*/ 222636 h 675873"/>
              <a:gd name="connsiteX0" fmla="*/ 1606164 w 1606164"/>
              <a:gd name="connsiteY0" fmla="*/ 0 h 675873"/>
              <a:gd name="connsiteX1" fmla="*/ 771277 w 1606164"/>
              <a:gd name="connsiteY1" fmla="*/ 675860 h 675873"/>
              <a:gd name="connsiteX2" fmla="*/ 0 w 1606164"/>
              <a:gd name="connsiteY2" fmla="*/ 222636 h 675873"/>
              <a:gd name="connsiteX0" fmla="*/ 1606633 w 1606633"/>
              <a:gd name="connsiteY0" fmla="*/ 0 h 675873"/>
              <a:gd name="connsiteX1" fmla="*/ 771746 w 1606633"/>
              <a:gd name="connsiteY1" fmla="*/ 675860 h 675873"/>
              <a:gd name="connsiteX2" fmla="*/ 469 w 1606633"/>
              <a:gd name="connsiteY2" fmla="*/ 222636 h 67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6633" h="675873">
                <a:moveTo>
                  <a:pt x="1606633" y="0"/>
                </a:moveTo>
                <a:cubicBezTo>
                  <a:pt x="1603982" y="282933"/>
                  <a:pt x="1063294" y="678511"/>
                  <a:pt x="771746" y="675860"/>
                </a:cubicBezTo>
                <a:cubicBezTo>
                  <a:pt x="480198" y="673209"/>
                  <a:pt x="-17420" y="410816"/>
                  <a:pt x="469" y="222636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703443" y="3220272"/>
            <a:ext cx="4629454" cy="1046489"/>
          </a:xfrm>
          <a:custGeom>
            <a:avLst/>
            <a:gdLst>
              <a:gd name="connsiteX0" fmla="*/ 0 w 4872697"/>
              <a:gd name="connsiteY0" fmla="*/ 0 h 979487"/>
              <a:gd name="connsiteX1" fmla="*/ 1335820 w 4872697"/>
              <a:gd name="connsiteY1" fmla="*/ 842839 h 979487"/>
              <a:gd name="connsiteX2" fmla="*/ 4532244 w 4872697"/>
              <a:gd name="connsiteY2" fmla="*/ 914400 h 979487"/>
              <a:gd name="connsiteX3" fmla="*/ 4627660 w 4872697"/>
              <a:gd name="connsiteY3" fmla="*/ 198783 h 979487"/>
              <a:gd name="connsiteX0" fmla="*/ 0 w 4733478"/>
              <a:gd name="connsiteY0" fmla="*/ 0 h 990695"/>
              <a:gd name="connsiteX1" fmla="*/ 1335820 w 4733478"/>
              <a:gd name="connsiteY1" fmla="*/ 842839 h 990695"/>
              <a:gd name="connsiteX2" fmla="*/ 4174436 w 4733478"/>
              <a:gd name="connsiteY2" fmla="*/ 930302 h 990695"/>
              <a:gd name="connsiteX3" fmla="*/ 4627660 w 4733478"/>
              <a:gd name="connsiteY3" fmla="*/ 198783 h 990695"/>
              <a:gd name="connsiteX0" fmla="*/ 0 w 4649450"/>
              <a:gd name="connsiteY0" fmla="*/ 0 h 990695"/>
              <a:gd name="connsiteX1" fmla="*/ 1335820 w 4649450"/>
              <a:gd name="connsiteY1" fmla="*/ 842839 h 990695"/>
              <a:gd name="connsiteX2" fmla="*/ 4174436 w 4649450"/>
              <a:gd name="connsiteY2" fmla="*/ 930302 h 990695"/>
              <a:gd name="connsiteX3" fmla="*/ 4627660 w 4649450"/>
              <a:gd name="connsiteY3" fmla="*/ 198783 h 990695"/>
              <a:gd name="connsiteX0" fmla="*/ 0 w 4627660"/>
              <a:gd name="connsiteY0" fmla="*/ 0 h 990695"/>
              <a:gd name="connsiteX1" fmla="*/ 1335820 w 4627660"/>
              <a:gd name="connsiteY1" fmla="*/ 842839 h 990695"/>
              <a:gd name="connsiteX2" fmla="*/ 4174436 w 4627660"/>
              <a:gd name="connsiteY2" fmla="*/ 930302 h 990695"/>
              <a:gd name="connsiteX3" fmla="*/ 4627660 w 4627660"/>
              <a:gd name="connsiteY3" fmla="*/ 198783 h 990695"/>
              <a:gd name="connsiteX0" fmla="*/ 0 w 4627660"/>
              <a:gd name="connsiteY0" fmla="*/ 0 h 1046489"/>
              <a:gd name="connsiteX1" fmla="*/ 1335820 w 4627660"/>
              <a:gd name="connsiteY1" fmla="*/ 842839 h 1046489"/>
              <a:gd name="connsiteX2" fmla="*/ 3609893 w 4627660"/>
              <a:gd name="connsiteY2" fmla="*/ 1001863 h 1046489"/>
              <a:gd name="connsiteX3" fmla="*/ 4627660 w 4627660"/>
              <a:gd name="connsiteY3" fmla="*/ 198783 h 1046489"/>
              <a:gd name="connsiteX0" fmla="*/ 0 w 4629454"/>
              <a:gd name="connsiteY0" fmla="*/ 0 h 1046489"/>
              <a:gd name="connsiteX1" fmla="*/ 1335820 w 4629454"/>
              <a:gd name="connsiteY1" fmla="*/ 842839 h 1046489"/>
              <a:gd name="connsiteX2" fmla="*/ 3609893 w 4629454"/>
              <a:gd name="connsiteY2" fmla="*/ 1001863 h 1046489"/>
              <a:gd name="connsiteX3" fmla="*/ 4627660 w 4629454"/>
              <a:gd name="connsiteY3" fmla="*/ 198783 h 104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9454" h="1046489">
                <a:moveTo>
                  <a:pt x="0" y="0"/>
                </a:moveTo>
                <a:cubicBezTo>
                  <a:pt x="290223" y="345219"/>
                  <a:pt x="734171" y="675862"/>
                  <a:pt x="1335820" y="842839"/>
                </a:cubicBezTo>
                <a:cubicBezTo>
                  <a:pt x="1937469" y="1009816"/>
                  <a:pt x="3061253" y="1109206"/>
                  <a:pt x="3609893" y="1001863"/>
                </a:cubicBezTo>
                <a:cubicBezTo>
                  <a:pt x="4158533" y="894520"/>
                  <a:pt x="4663441" y="558579"/>
                  <a:pt x="4627660" y="198783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Reference counting fails to detect garbage with circular references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Implementations such as </a:t>
            </a:r>
            <a:r>
              <a:rPr lang="en-US" dirty="0" err="1" smtClean="0"/>
              <a:t>CPython</a:t>
            </a:r>
            <a:r>
              <a:rPr lang="en-US" dirty="0" smtClean="0"/>
              <a:t> include cycle detection algorithms</a:t>
            </a:r>
          </a:p>
          <a:p>
            <a:r>
              <a:rPr lang="en-US" dirty="0" smtClean="0"/>
              <a:t>Languages also might provide </a:t>
            </a:r>
            <a:r>
              <a:rPr lang="en-US" i="1" dirty="0" smtClean="0"/>
              <a:t>weak pointers</a:t>
            </a:r>
            <a:r>
              <a:rPr lang="en-US" dirty="0" smtClean="0"/>
              <a:t> (or references) that do not increment reference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820585" cy="4572000"/>
          </a:xfrm>
        </p:spPr>
        <p:txBody>
          <a:bodyPr/>
          <a:lstStyle/>
          <a:p>
            <a:r>
              <a:rPr lang="en-US" dirty="0" smtClean="0"/>
              <a:t>Pointer-like objects that do reference counting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shared_ptr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&lt;Object&gt; p1(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Object());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shared_ptr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&lt;Object&gt; p2 = p1;  // count is now 2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p1.reset();   // count decremented to 1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p2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 // count decremented, object deleted</a:t>
            </a:r>
          </a:p>
          <a:p>
            <a:endParaRPr lang="en-US" dirty="0"/>
          </a:p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shared_ptr</a:t>
            </a:r>
            <a:r>
              <a:rPr lang="en-US" dirty="0" smtClean="0"/>
              <a:t>: reference counting pointer, deletes an object when count is 0</a:t>
            </a:r>
          </a:p>
          <a:p>
            <a:pPr>
              <a:spcBef>
                <a:spcPts val="2200"/>
              </a:spcBef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weak_ptr</a:t>
            </a:r>
            <a:r>
              <a:rPr lang="en-US" dirty="0"/>
              <a:t>: weak pointer that does not increment count</a:t>
            </a:r>
          </a:p>
          <a:p>
            <a:pPr>
              <a:spcBef>
                <a:spcPts val="2200"/>
              </a:spcBef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unique_ptr</a:t>
            </a:r>
            <a:r>
              <a:rPr lang="en-US" dirty="0" smtClean="0"/>
              <a:t>: ensures that only one pointer to an object exists at a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Collectors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 collection</a:t>
            </a:r>
          </a:p>
          <a:p>
            <a:r>
              <a:rPr lang="en-US" dirty="0" smtClean="0"/>
              <a:t>Start out from </a:t>
            </a:r>
            <a:r>
              <a:rPr lang="en-US" i="1" dirty="0" smtClean="0"/>
              <a:t>root set</a:t>
            </a:r>
            <a:r>
              <a:rPr lang="en-US" dirty="0" smtClean="0"/>
              <a:t> of objects</a:t>
            </a:r>
          </a:p>
          <a:p>
            <a:pPr lvl="1"/>
            <a:r>
              <a:rPr lang="en-US" dirty="0" smtClean="0"/>
              <a:t>Generally those with static and automatic duration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smtClean="0"/>
              <a:t>Recursively follow all pointers/references</a:t>
            </a:r>
          </a:p>
          <a:p>
            <a:r>
              <a:rPr lang="en-US" dirty="0" smtClean="0"/>
              <a:t>Objects that are reached are live, rest are dead</a:t>
            </a:r>
          </a:p>
          <a:p>
            <a:r>
              <a:rPr lang="en-US" i="1" dirty="0" smtClean="0"/>
              <a:t>Mark and sweep</a:t>
            </a:r>
            <a:r>
              <a:rPr lang="en-US" dirty="0" smtClean="0"/>
              <a:t>: mark all</a:t>
            </a:r>
            <a:br>
              <a:rPr lang="en-US" dirty="0" smtClean="0"/>
            </a:br>
            <a:r>
              <a:rPr lang="en-US" dirty="0" smtClean="0"/>
              <a:t>objects reached during</a:t>
            </a:r>
            <a:br>
              <a:rPr lang="en-US" dirty="0" smtClean="0"/>
            </a:br>
            <a:r>
              <a:rPr lang="en-US" dirty="0" smtClean="0"/>
              <a:t>search, then sweep rest</a:t>
            </a:r>
          </a:p>
          <a:p>
            <a:r>
              <a:rPr lang="en-US" i="1" dirty="0" smtClean="0"/>
              <a:t>Stop and copy</a:t>
            </a:r>
            <a:r>
              <a:rPr lang="en-US" dirty="0" smtClean="0"/>
              <a:t>: copy objects</a:t>
            </a:r>
            <a:br>
              <a:rPr lang="en-US" dirty="0" smtClean="0"/>
            </a:br>
            <a:r>
              <a:rPr lang="en-US" dirty="0" smtClean="0"/>
              <a:t>to new locations as they are</a:t>
            </a:r>
            <a:br>
              <a:rPr lang="en-US" dirty="0" smtClean="0"/>
            </a:br>
            <a:r>
              <a:rPr lang="en-US" dirty="0" smtClean="0"/>
              <a:t>encountered</a:t>
            </a:r>
          </a:p>
          <a:p>
            <a:pPr lvl="1"/>
            <a:r>
              <a:rPr lang="en-US" dirty="0" smtClean="0"/>
              <a:t>Need to change pointers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 smtClean="0"/>
              <a:t>Also thread-local duration for languages with support for 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26" y="3505200"/>
            <a:ext cx="2987444" cy="25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Analogous to destructor, called when an object is about to be collected</a:t>
            </a:r>
          </a:p>
          <a:p>
            <a:pPr lvl="1"/>
            <a:r>
              <a:rPr lang="en-US" dirty="0" smtClean="0"/>
              <a:t>Java: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finalize()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__del__()</a:t>
            </a:r>
          </a:p>
          <a:p>
            <a:endParaRPr lang="en-US" dirty="0" smtClean="0"/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May not be called in a timely manner, particularly with tracing collectors</a:t>
            </a:r>
          </a:p>
          <a:p>
            <a:pPr lvl="1"/>
            <a:r>
              <a:rPr lang="en-US" dirty="0" smtClean="0"/>
              <a:t>Can lead to object resurrection if a reference to the object is leaked</a:t>
            </a:r>
          </a:p>
          <a:p>
            <a:pPr lvl="1"/>
            <a:r>
              <a:rPr lang="en-US" dirty="0" smtClean="0"/>
              <a:t>Do not run in a well-defined order</a:t>
            </a:r>
          </a:p>
          <a:p>
            <a:pPr lvl="1"/>
            <a:r>
              <a:rPr lang="en-US" dirty="0" smtClean="0"/>
              <a:t>Are not guaranteed to run in many implementations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Storage Duration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Value and Reference Semantics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RAII and Scope-Based Resource Management</a:t>
            </a:r>
          </a:p>
          <a:p>
            <a:pPr lvl="1"/>
            <a:endParaRPr lang="en-US" sz="2600" dirty="0"/>
          </a:p>
          <a:p>
            <a:r>
              <a:rPr lang="en-US" sz="2800" dirty="0" smtClean="0"/>
              <a:t>Garbage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at global, namespace, or static class scope can be accessed at any time, so the associated object's lifetime must span the whole program</a:t>
            </a:r>
          </a:p>
          <a:p>
            <a:endParaRPr lang="en-US" dirty="0" smtClean="0"/>
          </a:p>
          <a:p>
            <a:r>
              <a:rPr lang="en-US" dirty="0" smtClean="0"/>
              <a:t>Compiler/linker can determine which objects have static storage duration, so they are often placed in a special </a:t>
            </a:r>
            <a:r>
              <a:rPr lang="en-US" i="1" dirty="0" smtClean="0"/>
              <a:t>data segment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 and C++ allow local variables to have static storage duration with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 smtClean="0"/>
              <a:t> keyword</a:t>
            </a:r>
          </a:p>
          <a:p>
            <a:endParaRPr lang="en-US" dirty="0"/>
          </a:p>
          <a:p>
            <a:r>
              <a:rPr lang="en-US" dirty="0" smtClean="0"/>
              <a:t>In some languages, initialization of static objects may be deferred until first 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Non-static local variables come into existence upon entry to their function or block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Stored inside </a:t>
            </a:r>
            <a:r>
              <a:rPr lang="en-US" i="1" dirty="0" smtClean="0"/>
              <a:t>activation record</a:t>
            </a:r>
            <a:r>
              <a:rPr lang="en-US" dirty="0" smtClean="0"/>
              <a:t> or </a:t>
            </a:r>
            <a:r>
              <a:rPr lang="en-US" i="1" dirty="0" smtClean="0"/>
              <a:t>frame</a:t>
            </a:r>
            <a:r>
              <a:rPr lang="en-US" dirty="0" smtClean="0"/>
              <a:t> for the block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Frame created when block is entered, destroyed upon final exit from block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 = x * x;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(y &lt; 100)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z = 100 - y;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z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y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Stack-Based Memory Management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many languages, activation records are stored on a stack</a:t>
            </a:r>
          </a:p>
          <a:p>
            <a:pPr lvl="1"/>
            <a:r>
              <a:rPr lang="en-US" dirty="0" smtClean="0"/>
              <a:t>Upon creation, frame pushed onto stack</a:t>
            </a:r>
          </a:p>
          <a:p>
            <a:pPr lvl="1"/>
            <a:r>
              <a:rPr lang="en-US" dirty="0" smtClean="0"/>
              <a:t>Upon final exit, frame popped from stack</a:t>
            </a:r>
          </a:p>
          <a:p>
            <a:r>
              <a:rPr lang="en-US" dirty="0" smtClean="0"/>
              <a:t>Cannot be used in languages with full support for nested function definitions</a:t>
            </a:r>
          </a:p>
          <a:p>
            <a:pPr lvl="1"/>
            <a:r>
              <a:rPr lang="en-US" dirty="0" smtClean="0"/>
              <a:t>Static (lexical) scope requires access to definition environment even after associated function exits</a:t>
            </a:r>
            <a:br>
              <a:rPr lang="en-US" dirty="0" smtClean="0"/>
            </a:b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foo(x):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bar(y):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+ y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bar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foo(3)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(4)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 that are not tied to a specific scope have </a:t>
            </a:r>
            <a:r>
              <a:rPr lang="en-US" i="1" dirty="0" smtClean="0"/>
              <a:t>dynamic</a:t>
            </a:r>
            <a:r>
              <a:rPr lang="en-US" dirty="0" smtClean="0"/>
              <a:t> storage duration</a:t>
            </a:r>
          </a:p>
          <a:p>
            <a:pPr lvl="1"/>
            <a:r>
              <a:rPr lang="en-US" dirty="0" smtClean="0"/>
              <a:t>Compiler cannot deduce lifetime from code</a:t>
            </a:r>
          </a:p>
          <a:p>
            <a:endParaRPr lang="en-US" dirty="0" smtClean="0"/>
          </a:p>
          <a:p>
            <a:r>
              <a:rPr lang="en-US" dirty="0" smtClean="0"/>
              <a:t>Usually created explicitly by programmer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(4 *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/>
              <a:t>,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[4]</a:t>
            </a:r>
          </a:p>
          <a:p>
            <a:endParaRPr lang="en-US" dirty="0" smtClean="0"/>
          </a:p>
          <a:p>
            <a:r>
              <a:rPr lang="en-US" dirty="0" smtClean="0"/>
              <a:t>Dynamic objects cannot be placed on stack, since their lifetime can exceed that of the block where they are created</a:t>
            </a:r>
          </a:p>
          <a:p>
            <a:endParaRPr lang="en-US" dirty="0" smtClean="0"/>
          </a:p>
          <a:p>
            <a:r>
              <a:rPr lang="en-US" dirty="0" smtClean="0"/>
              <a:t>Instead, a special structure called a </a:t>
            </a:r>
            <a:r>
              <a:rPr lang="en-US" i="1" dirty="0" smtClean="0"/>
              <a:t>heap</a:t>
            </a:r>
            <a:r>
              <a:rPr lang="en-US" dirty="0" smtClean="0"/>
              <a:t> is used to store dynamic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Dynamic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runtime must provide heap management</a:t>
            </a:r>
          </a:p>
          <a:p>
            <a:pPr lvl="1"/>
            <a:r>
              <a:rPr lang="en-US" dirty="0" smtClean="0"/>
              <a:t>Find free space when dynamic object is allocated, manage free space when objects are deallocated</a:t>
            </a:r>
          </a:p>
          <a:p>
            <a:pPr lvl="1"/>
            <a:endParaRPr lang="en-US" dirty="0"/>
          </a:p>
          <a:p>
            <a:r>
              <a:rPr lang="en-US" dirty="0" smtClean="0"/>
              <a:t>Objects must be reclaimed when they are no longer in use</a:t>
            </a:r>
          </a:p>
          <a:p>
            <a:endParaRPr lang="en-US" dirty="0"/>
          </a:p>
          <a:p>
            <a:r>
              <a:rPr lang="en-US" dirty="0" smtClean="0"/>
              <a:t>User-level management: explicit calls 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free()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delete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Automatic memory management: garbage collection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More on this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Storage Duration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Value and Reference Semantics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RAII and Scope-Based Resource Management</a:t>
            </a:r>
          </a:p>
          <a:p>
            <a:pPr lvl="1"/>
            <a:endParaRPr lang="en-US" sz="2600" dirty="0"/>
          </a:p>
          <a:p>
            <a:r>
              <a:rPr lang="en-US" sz="2800" dirty="0" smtClean="0"/>
              <a:t>Garbage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2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11342</TotalTime>
  <Words>1223</Words>
  <Application>Microsoft Macintosh PowerPoint</Application>
  <PresentationFormat>On-screen Show (4:3)</PresentationFormat>
  <Paragraphs>280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Century Gothic</vt:lpstr>
      <vt:lpstr>Consolas</vt:lpstr>
      <vt:lpstr>Wingdings 3</vt:lpstr>
      <vt:lpstr>Arial</vt:lpstr>
      <vt:lpstr>Wisp</vt:lpstr>
      <vt:lpstr>EECS 490 – Lecture 4 Memory Management</vt:lpstr>
      <vt:lpstr>Announcements</vt:lpstr>
      <vt:lpstr>Agenda</vt:lpstr>
      <vt:lpstr>Static Storage</vt:lpstr>
      <vt:lpstr>Automatic Storage</vt:lpstr>
      <vt:lpstr>Stack-Based Memory Management</vt:lpstr>
      <vt:lpstr>Dynamic Storage</vt:lpstr>
      <vt:lpstr>Managing Dynamic Storage</vt:lpstr>
      <vt:lpstr>Agenda</vt:lpstr>
      <vt:lpstr>Value and Reference Semantics</vt:lpstr>
      <vt:lpstr>Variables in C++</vt:lpstr>
      <vt:lpstr>C++ References</vt:lpstr>
      <vt:lpstr>Pointers</vt:lpstr>
      <vt:lpstr>Reference Semantics</vt:lpstr>
      <vt:lpstr>Reference Semantics vs. C++ References</vt:lpstr>
      <vt:lpstr>PowerPoint Presentation</vt:lpstr>
      <vt:lpstr>Agenda</vt:lpstr>
      <vt:lpstr>Internal Resources</vt:lpstr>
      <vt:lpstr>Dispose Pattern</vt:lpstr>
      <vt:lpstr>Constructors and Destructors</vt:lpstr>
      <vt:lpstr>Resource Acquisition is Initialization (RAII)</vt:lpstr>
      <vt:lpstr>Scope-Based Resource Management</vt:lpstr>
      <vt:lpstr>Agenda</vt:lpstr>
      <vt:lpstr>Garbage Collection</vt:lpstr>
      <vt:lpstr>Reference Counting</vt:lpstr>
      <vt:lpstr>Circular References</vt:lpstr>
      <vt:lpstr>C++ Smart Pointers</vt:lpstr>
      <vt:lpstr>Tracing Collectors</vt:lpstr>
      <vt:lpstr>Finalizers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445</cp:revision>
  <cp:lastPrinted>2016-09-08T23:34:53Z</cp:lastPrinted>
  <dcterms:created xsi:type="dcterms:W3CDTF">2014-09-12T02:12:56Z</dcterms:created>
  <dcterms:modified xsi:type="dcterms:W3CDTF">2017-09-14T18:15:46Z</dcterms:modified>
</cp:coreProperties>
</file>