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6" r:id="rId3"/>
    <p:sldId id="524" r:id="rId4"/>
    <p:sldId id="370" r:id="rId5"/>
    <p:sldId id="505" r:id="rId6"/>
    <p:sldId id="506" r:id="rId7"/>
    <p:sldId id="507" r:id="rId8"/>
    <p:sldId id="508" r:id="rId9"/>
    <p:sldId id="509" r:id="rId10"/>
    <p:sldId id="503" r:id="rId11"/>
    <p:sldId id="510" r:id="rId12"/>
    <p:sldId id="511" r:id="rId13"/>
    <p:sldId id="512" r:id="rId14"/>
    <p:sldId id="513" r:id="rId15"/>
    <p:sldId id="514" r:id="rId16"/>
    <p:sldId id="525" r:id="rId17"/>
    <p:sldId id="526" r:id="rId18"/>
    <p:sldId id="342" r:id="rId19"/>
    <p:sldId id="515" r:id="rId20"/>
    <p:sldId id="516" r:id="rId21"/>
    <p:sldId id="518" r:id="rId22"/>
    <p:sldId id="519" r:id="rId23"/>
    <p:sldId id="520" r:id="rId24"/>
    <p:sldId id="521" r:id="rId25"/>
    <p:sldId id="522" r:id="rId26"/>
    <p:sldId id="52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09" autoAdjust="0"/>
    <p:restoredTop sz="94541"/>
  </p:normalViewPr>
  <p:slideViewPr>
    <p:cSldViewPr snapToGrid="0">
      <p:cViewPr varScale="1">
        <p:scale>
          <a:sx n="124" d="100"/>
          <a:sy n="124" d="100"/>
        </p:scale>
        <p:origin x="84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382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1BBE7-95F5-406E-B30B-C516224E5EF4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2E1E7-B880-47F0-8D91-144DB576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57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86B0-A9F3-4B08-BBD2-D222AB4FDCEC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0835E-AAB7-4B58-8C66-5863A7FF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0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2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three concepts are derived from linguistics,</a:t>
            </a:r>
            <a:r>
              <a:rPr lang="en-US" baseline="0" dirty="0" smtClean="0"/>
              <a:t> the last is an artifact of programming languages.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71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to construct abstract syntax trees in interpreters/compilers.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0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22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19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BA8A-CA78-4ECB-AF61-1CC9FD7A276C}" type="datetime1">
              <a:rPr lang="en-US" smtClean="0"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68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B46B-3B66-482A-A86F-133090151C0E}" type="datetime1">
              <a:rPr lang="en-US" smtClean="0"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8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B78-D0A3-4C82-A03F-E503019CA74A}" type="datetime1">
              <a:rPr lang="en-US" smtClean="0"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9541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BCDD-88F3-4731-A7F5-977E76C5E6FF}" type="datetime1">
              <a:rPr lang="en-US" smtClean="0"/>
              <a:t>9/18/17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70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6BE9-4A56-493C-83D4-1C5815B7BE57}" type="datetime1">
              <a:rPr lang="en-US" smtClean="0"/>
              <a:t>9/18/17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293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1C4C-403C-4291-8DF2-C545DDA53D52}" type="datetime1">
              <a:rPr lang="en-US" smtClean="0"/>
              <a:t>9/18/17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68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8CDD-FDFF-4C81-BDF3-21AD9DB04FFE}" type="datetime1">
              <a:rPr lang="en-US" smtClean="0"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49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6C3F-9014-47BF-98D7-7C6ACE7D2EC0}" type="datetime1">
              <a:rPr lang="en-US" smtClean="0"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5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591985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00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1FBD-E998-4988-AC8E-C3C6DA84FC64}" type="datetime1">
              <a:rPr lang="en-US" smtClean="0"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1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1404730"/>
            <a:ext cx="3197531" cy="449937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1404730"/>
            <a:ext cx="3197093" cy="449937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2118-7F83-41B4-A2F5-7D7EBE3448AD}" type="datetime1">
              <a:rPr lang="en-US" smtClean="0"/>
              <a:t>9/18/17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3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1" y="1537127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113389"/>
            <a:ext cx="3197532" cy="37952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6" y="1537127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113390"/>
            <a:ext cx="3195680" cy="37919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74D6-8281-4D42-A7FE-0BDF44DC40E6}" type="datetime1">
              <a:rPr lang="en-US" smtClean="0"/>
              <a:t>9/18/17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31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4A41-C4A7-44A7-8125-2D7C6E36EF58}" type="datetime1">
              <a:rPr lang="en-US" smtClean="0"/>
              <a:t>9/18/17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4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01B0-C622-450B-90ED-9FD6CF2AB45C}" type="datetime1">
              <a:rPr lang="en-US" smtClean="0"/>
              <a:t>9/18/17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EF7A-A54C-4C71-A201-641A7AA30364}" type="datetime1">
              <a:rPr lang="en-US" smtClean="0"/>
              <a:pPr/>
              <a:t>9/18/17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1236-4299-4664-9766-D15164BDEFD5}" type="datetime1">
              <a:rPr lang="en-US" smtClean="0"/>
              <a:t>9/18/17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8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09"/>
            <a:ext cx="65892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1399026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20043" y="6135089"/>
            <a:ext cx="1218737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02FD6E7-DCD2-46E2-A87E-393EBE3CE522}" type="datetime1">
              <a:rPr lang="en-US" smtClean="0"/>
              <a:pPr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377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6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743199"/>
            <a:ext cx="6845630" cy="1697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EECS 490 – Lecture </a:t>
            </a:r>
            <a:r>
              <a:rPr lang="en-US" dirty="0" smtClean="0"/>
              <a:t>5</a:t>
            </a:r>
            <a:r>
              <a:rPr lang="en-US" sz="3300" dirty="0"/>
              <a:t/>
            </a:r>
            <a:br>
              <a:rPr lang="en-US" sz="3300" dirty="0"/>
            </a:br>
            <a:r>
              <a:rPr lang="en-US" sz="2700" dirty="0" smtClean="0"/>
              <a:t>Grammars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C36-2591-4B1C-A1E5-6524B4F1ABBB}" type="datetime1">
              <a:rPr lang="en-US" smtClean="0"/>
              <a:t>9/18/17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Regular Expressions</a:t>
            </a:r>
          </a:p>
          <a:p>
            <a:pPr lvl="1"/>
            <a:endParaRPr lang="en-US" sz="2600" dirty="0" smtClean="0"/>
          </a:p>
          <a:p>
            <a:r>
              <a:rPr lang="en-US" sz="2800" b="1" dirty="0" smtClean="0"/>
              <a:t>Context-Free Grammars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0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Context-Free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Defines a recursive process for matching a string</a:t>
            </a:r>
          </a:p>
          <a:p>
            <a:pPr>
              <a:spcBef>
                <a:spcPts val="2200"/>
              </a:spcBef>
            </a:pPr>
            <a:r>
              <a:rPr lang="en-US" i="1" dirty="0" smtClean="0"/>
              <a:t>Terminal</a:t>
            </a:r>
            <a:r>
              <a:rPr lang="en-US" dirty="0" smtClean="0"/>
              <a:t>s: symbols from a language</a:t>
            </a:r>
          </a:p>
          <a:p>
            <a:pPr lvl="1"/>
            <a:r>
              <a:rPr lang="en-US" dirty="0" smtClean="0"/>
              <a:t>Example: </a:t>
            </a:r>
            <a:r>
              <a:rPr lang="el-GR" i="1" dirty="0" smtClean="0"/>
              <a:t>ε</a:t>
            </a:r>
            <a:r>
              <a:rPr lang="en-US" i="1" dirty="0" smtClean="0"/>
              <a:t>, a, b</a:t>
            </a:r>
            <a:endParaRPr lang="en-US" dirty="0" smtClean="0"/>
          </a:p>
          <a:p>
            <a:pPr>
              <a:spcBef>
                <a:spcPts val="2200"/>
              </a:spcBef>
            </a:pPr>
            <a:r>
              <a:rPr lang="en-US" i="1" dirty="0" smtClean="0"/>
              <a:t>Variables</a:t>
            </a:r>
            <a:r>
              <a:rPr lang="en-US" dirty="0" smtClean="0"/>
              <a:t>: items that can be replaced with other variables or terminals</a:t>
            </a:r>
          </a:p>
          <a:p>
            <a:pPr lvl="1"/>
            <a:r>
              <a:rPr lang="en-US" dirty="0" smtClean="0"/>
              <a:t>Example: </a:t>
            </a:r>
            <a:r>
              <a:rPr lang="en-US" i="1" dirty="0" smtClean="0"/>
              <a:t>S</a:t>
            </a:r>
            <a:endParaRPr lang="en-US" dirty="0" smtClean="0"/>
          </a:p>
          <a:p>
            <a:pPr>
              <a:spcBef>
                <a:spcPts val="2200"/>
              </a:spcBef>
            </a:pPr>
            <a:r>
              <a:rPr lang="en-US" i="1" dirty="0" smtClean="0"/>
              <a:t>Production rules</a:t>
            </a:r>
            <a:r>
              <a:rPr lang="en-US" dirty="0" smtClean="0"/>
              <a:t>: legal ways to replace variables with other variables or terminals</a:t>
            </a:r>
          </a:p>
          <a:p>
            <a:pPr lvl="1"/>
            <a:r>
              <a:rPr lang="en-US" dirty="0" smtClean="0"/>
              <a:t>Example: </a:t>
            </a:r>
            <a:r>
              <a:rPr lang="en-US" i="1" dirty="0" smtClean="0"/>
              <a:t>S</a:t>
            </a:r>
            <a:r>
              <a:rPr lang="is-IS" i="1" dirty="0"/>
              <a:t> → </a:t>
            </a:r>
            <a:r>
              <a:rPr lang="is-IS" i="1" dirty="0" smtClean="0"/>
              <a:t>ε, S</a:t>
            </a:r>
            <a:r>
              <a:rPr lang="is-IS" i="1" dirty="0"/>
              <a:t> → </a:t>
            </a:r>
            <a:r>
              <a:rPr lang="is-IS" i="1" dirty="0" smtClean="0"/>
              <a:t>a S b</a:t>
            </a:r>
          </a:p>
          <a:p>
            <a:pPr>
              <a:spcBef>
                <a:spcPts val="2200"/>
              </a:spcBef>
            </a:pPr>
            <a:r>
              <a:rPr lang="is-IS" i="1" dirty="0" smtClean="0"/>
              <a:t>Start variable:</a:t>
            </a:r>
            <a:r>
              <a:rPr lang="is-IS" dirty="0" smtClean="0"/>
              <a:t> where to start the replacement process</a:t>
            </a:r>
          </a:p>
          <a:p>
            <a:pPr lvl="1"/>
            <a:r>
              <a:rPr lang="is-IS" dirty="0" smtClean="0"/>
              <a:t>Example: </a:t>
            </a:r>
            <a:r>
              <a:rPr lang="is-IS" i="1" dirty="0" smtClean="0"/>
              <a:t>S</a:t>
            </a:r>
            <a:endParaRPr lang="is-IS" i="1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2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of rule applications, starting with the start variable and ending with a string of terminals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CFG:</a:t>
            </a:r>
          </a:p>
          <a:p>
            <a:pPr lvl="1">
              <a:buFont typeface="+mj-lt"/>
              <a:buAutoNum type="arabicParenR"/>
            </a:pPr>
            <a:r>
              <a:rPr lang="is-IS" i="1" dirty="0" smtClean="0"/>
              <a:t>S </a:t>
            </a:r>
            <a:r>
              <a:rPr lang="is-IS" dirty="0"/>
              <a:t>→ </a:t>
            </a:r>
            <a:r>
              <a:rPr lang="is-IS" dirty="0" smtClean="0"/>
              <a:t>ε</a:t>
            </a:r>
          </a:p>
          <a:p>
            <a:pPr lvl="1">
              <a:buFont typeface="+mj-lt"/>
              <a:buAutoNum type="arabicParenR"/>
            </a:pPr>
            <a:r>
              <a:rPr lang="is-IS" i="1" dirty="0" smtClean="0"/>
              <a:t>S </a:t>
            </a:r>
            <a:r>
              <a:rPr lang="is-IS" dirty="0"/>
              <a:t>→ </a:t>
            </a:r>
            <a:r>
              <a:rPr lang="is-IS" i="1" dirty="0"/>
              <a:t>a S b </a:t>
            </a:r>
            <a:endParaRPr lang="is-IS" dirty="0"/>
          </a:p>
          <a:p>
            <a:pPr>
              <a:spcBef>
                <a:spcPts val="2200"/>
              </a:spcBef>
            </a:pPr>
            <a:r>
              <a:rPr lang="en-US" dirty="0" smtClean="0"/>
              <a:t>String that can be derived from CFG: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 </a:t>
            </a:r>
            <a:r>
              <a:rPr lang="en-US" dirty="0"/>
              <a:t>→ </a:t>
            </a:r>
            <a:r>
              <a:rPr lang="en-US" i="1" dirty="0"/>
              <a:t>a S </a:t>
            </a:r>
            <a:r>
              <a:rPr lang="en-US" i="1" dirty="0" smtClean="0"/>
              <a:t>b</a:t>
            </a:r>
            <a:r>
              <a:rPr lang="en-US" dirty="0" smtClean="0"/>
              <a:t>				by application of rule (2)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 smtClean="0"/>
              <a:t>   </a:t>
            </a:r>
            <a:r>
              <a:rPr lang="en-US" dirty="0" smtClean="0"/>
              <a:t>→ </a:t>
            </a:r>
            <a:r>
              <a:rPr lang="en-US" i="1" dirty="0"/>
              <a:t>a a S b </a:t>
            </a:r>
            <a:r>
              <a:rPr lang="en-US" i="1" dirty="0" smtClean="0"/>
              <a:t>b</a:t>
            </a:r>
            <a:r>
              <a:rPr lang="en-US" dirty="0" smtClean="0"/>
              <a:t>			by application of rule (2)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   </a:t>
            </a:r>
            <a:r>
              <a:rPr lang="en-US" dirty="0" smtClean="0"/>
              <a:t>→ </a:t>
            </a:r>
            <a:r>
              <a:rPr lang="en-US" i="1" dirty="0"/>
              <a:t>a a b </a:t>
            </a:r>
            <a:r>
              <a:rPr lang="en-US" i="1" dirty="0" smtClean="0"/>
              <a:t>b</a:t>
            </a:r>
            <a:r>
              <a:rPr lang="en-US" dirty="0" smtClean="0"/>
              <a:t>			by application of rule (1)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The CFG matches strings containing any number of </a:t>
            </a:r>
            <a:r>
              <a:rPr lang="en-US" i="1" dirty="0" smtClean="0"/>
              <a:t>a</a:t>
            </a:r>
            <a:r>
              <a:rPr lang="en-US" dirty="0" smtClean="0"/>
              <a:t>'s, followed by the same number of </a:t>
            </a:r>
            <a:r>
              <a:rPr lang="en-US" i="1" dirty="0" smtClean="0"/>
              <a:t>b</a:t>
            </a:r>
            <a:r>
              <a:rPr lang="en-US" dirty="0" smtClean="0"/>
              <a:t>'s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Parentheses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CFG:</a:t>
            </a:r>
          </a:p>
          <a:p>
            <a:pPr marL="800100" lvl="1" indent="-342900">
              <a:buFont typeface="+mj-lt"/>
              <a:buAutoNum type="arabicParenR"/>
            </a:pPr>
            <a:r>
              <a:rPr lang="is-IS" i="1" dirty="0"/>
              <a:t>P </a:t>
            </a:r>
            <a:r>
              <a:rPr lang="is-IS" dirty="0"/>
              <a:t>→ </a:t>
            </a:r>
            <a:r>
              <a:rPr lang="is-IS" dirty="0" smtClean="0"/>
              <a:t>ε</a:t>
            </a:r>
          </a:p>
          <a:p>
            <a:pPr marL="800100" lvl="1" indent="-342900">
              <a:buFont typeface="+mj-lt"/>
              <a:buAutoNum type="arabicParenR"/>
            </a:pPr>
            <a:r>
              <a:rPr lang="is-IS" i="1" dirty="0" smtClean="0"/>
              <a:t>P </a:t>
            </a:r>
            <a:r>
              <a:rPr lang="is-IS" dirty="0"/>
              <a:t>→ ( </a:t>
            </a:r>
            <a:r>
              <a:rPr lang="is-IS" i="1" dirty="0"/>
              <a:t>P </a:t>
            </a:r>
            <a:r>
              <a:rPr lang="is-IS" dirty="0" smtClean="0"/>
              <a:t>)</a:t>
            </a:r>
          </a:p>
          <a:p>
            <a:pPr marL="800100" lvl="1" indent="-342900">
              <a:buFont typeface="+mj-lt"/>
              <a:buAutoNum type="arabicParenR"/>
            </a:pPr>
            <a:r>
              <a:rPr lang="is-IS" i="1" dirty="0" smtClean="0"/>
              <a:t>P </a:t>
            </a:r>
            <a:r>
              <a:rPr lang="is-IS" dirty="0"/>
              <a:t>→ </a:t>
            </a:r>
            <a:r>
              <a:rPr lang="is-IS" i="1" dirty="0"/>
              <a:t>P P </a:t>
            </a:r>
            <a:endParaRPr lang="is-IS" dirty="0"/>
          </a:p>
          <a:p>
            <a:pPr marL="400050"/>
            <a:endParaRPr lang="en-US" dirty="0" smtClean="0"/>
          </a:p>
          <a:p>
            <a:pPr marL="400050"/>
            <a:r>
              <a:rPr lang="en-US" dirty="0" smtClean="0"/>
              <a:t>Derivation of </a:t>
            </a:r>
            <a:r>
              <a:rPr lang="en-US" i="1" dirty="0" smtClean="0"/>
              <a:t>(())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mr-IN" i="1" dirty="0" err="1" smtClean="0"/>
              <a:t>P</a:t>
            </a:r>
            <a:r>
              <a:rPr lang="en-US" i="1" dirty="0"/>
              <a:t> </a:t>
            </a:r>
            <a:r>
              <a:rPr lang="mr-IN" i="1" dirty="0" smtClean="0"/>
              <a:t>→</a:t>
            </a:r>
            <a:r>
              <a:rPr lang="en-US" i="1" dirty="0" smtClean="0"/>
              <a:t> </a:t>
            </a:r>
            <a:r>
              <a:rPr lang="mr-IN" i="1" dirty="0" smtClean="0"/>
              <a:t>(</a:t>
            </a:r>
            <a:r>
              <a:rPr lang="en-US" i="1" dirty="0" smtClean="0"/>
              <a:t> </a:t>
            </a:r>
            <a:r>
              <a:rPr lang="mr-IN" i="1" dirty="0" err="1" smtClean="0"/>
              <a:t>P</a:t>
            </a:r>
            <a:r>
              <a:rPr lang="en-US" i="1" dirty="0" smtClean="0"/>
              <a:t> </a:t>
            </a:r>
            <a:r>
              <a:rPr lang="mr-IN" i="1" dirty="0" smtClean="0"/>
              <a:t>)</a:t>
            </a:r>
            <a:r>
              <a:rPr lang="en-US" dirty="0" smtClean="0"/>
              <a:t>				by application of rule (2)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 smtClean="0"/>
              <a:t>   </a:t>
            </a:r>
            <a:r>
              <a:rPr lang="mr-IN" i="1" dirty="0" smtClean="0"/>
              <a:t>→</a:t>
            </a:r>
            <a:r>
              <a:rPr lang="en-US" i="1" dirty="0" smtClean="0"/>
              <a:t> </a:t>
            </a:r>
            <a:r>
              <a:rPr lang="mr-IN" i="1" dirty="0" smtClean="0"/>
              <a:t>(</a:t>
            </a:r>
            <a:r>
              <a:rPr lang="en-US" i="1" dirty="0" smtClean="0"/>
              <a:t> </a:t>
            </a:r>
            <a:r>
              <a:rPr lang="mr-IN" i="1" dirty="0" smtClean="0"/>
              <a:t>(</a:t>
            </a:r>
            <a:r>
              <a:rPr lang="en-US" i="1" dirty="0" smtClean="0"/>
              <a:t> </a:t>
            </a:r>
            <a:r>
              <a:rPr lang="mr-IN" i="1" dirty="0" err="1" smtClean="0"/>
              <a:t>P</a:t>
            </a:r>
            <a:r>
              <a:rPr lang="en-US" i="1" dirty="0" smtClean="0"/>
              <a:t> </a:t>
            </a:r>
            <a:r>
              <a:rPr lang="mr-IN" i="1" dirty="0" smtClean="0"/>
              <a:t>)</a:t>
            </a:r>
            <a:r>
              <a:rPr lang="en-US" i="1" dirty="0" smtClean="0"/>
              <a:t> </a:t>
            </a:r>
            <a:r>
              <a:rPr lang="mr-IN" i="1" dirty="0" smtClean="0"/>
              <a:t>)</a:t>
            </a:r>
            <a:r>
              <a:rPr lang="en-US" dirty="0" smtClean="0"/>
              <a:t>			by application of rule (2)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   </a:t>
            </a:r>
            <a:r>
              <a:rPr lang="mr-IN" i="1" dirty="0" smtClean="0"/>
              <a:t>→</a:t>
            </a:r>
            <a:r>
              <a:rPr lang="en-US" i="1" dirty="0" smtClean="0"/>
              <a:t> </a:t>
            </a:r>
            <a:r>
              <a:rPr lang="mr-IN" i="1" dirty="0" smtClean="0"/>
              <a:t>(</a:t>
            </a:r>
            <a:r>
              <a:rPr lang="en-US" i="1" dirty="0" smtClean="0"/>
              <a:t> </a:t>
            </a:r>
            <a:r>
              <a:rPr lang="mr-IN" i="1" dirty="0" smtClean="0"/>
              <a:t>(</a:t>
            </a:r>
            <a:r>
              <a:rPr lang="en-US" i="1" dirty="0" smtClean="0"/>
              <a:t> </a:t>
            </a:r>
            <a:r>
              <a:rPr lang="mr-IN" i="1" dirty="0" smtClean="0"/>
              <a:t>)</a:t>
            </a:r>
            <a:r>
              <a:rPr lang="en-US" i="1" dirty="0" smtClean="0"/>
              <a:t> </a:t>
            </a:r>
            <a:r>
              <a:rPr lang="mr-IN" i="1" dirty="0" smtClean="0"/>
              <a:t>)</a:t>
            </a:r>
            <a:r>
              <a:rPr lang="en-US" dirty="0" smtClean="0"/>
              <a:t>			by application of rule (1)</a:t>
            </a:r>
            <a:endParaRPr lang="mr-IN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0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Derivations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Derivations of </a:t>
            </a:r>
            <a:r>
              <a:rPr lang="en-US" i="1" dirty="0" smtClean="0"/>
              <a:t>()()</a:t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mr-IN" i="1" dirty="0" err="1" smtClean="0"/>
              <a:t>P</a:t>
            </a:r>
            <a:r>
              <a:rPr lang="en-US" i="1" dirty="0" smtClean="0"/>
              <a:t> </a:t>
            </a:r>
            <a:r>
              <a:rPr lang="mr-IN" i="1" dirty="0" smtClean="0"/>
              <a:t>→</a:t>
            </a:r>
            <a:r>
              <a:rPr lang="en-US" i="1" dirty="0" smtClean="0"/>
              <a:t> </a:t>
            </a:r>
            <a:r>
              <a:rPr lang="mr-IN" i="1" dirty="0" err="1" smtClean="0"/>
              <a:t>P</a:t>
            </a:r>
            <a:r>
              <a:rPr lang="en-US" i="1" dirty="0" smtClean="0"/>
              <a:t> P</a:t>
            </a:r>
            <a:r>
              <a:rPr lang="en-US" dirty="0"/>
              <a:t>				by application of rule </a:t>
            </a:r>
            <a:r>
              <a:rPr lang="en-US" dirty="0" smtClean="0"/>
              <a:t>(3)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</a:t>
            </a:r>
            <a:r>
              <a:rPr lang="mr-IN" i="1" dirty="0"/>
              <a:t>→</a:t>
            </a:r>
            <a:r>
              <a:rPr lang="en-US" i="1" dirty="0"/>
              <a:t> </a:t>
            </a:r>
            <a:r>
              <a:rPr lang="mr-IN" i="1" dirty="0" smtClean="0"/>
              <a:t>(</a:t>
            </a:r>
            <a:r>
              <a:rPr lang="en-US" i="1" dirty="0" smtClean="0"/>
              <a:t> P ) </a:t>
            </a:r>
            <a:r>
              <a:rPr lang="mr-IN" i="1" dirty="0" err="1" smtClean="0"/>
              <a:t>P</a:t>
            </a:r>
            <a:r>
              <a:rPr lang="en-US" dirty="0"/>
              <a:t>			by application of rule (2</a:t>
            </a:r>
            <a:r>
              <a:rPr lang="en-US" dirty="0" smtClean="0"/>
              <a:t>) on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</a:t>
            </a:r>
            <a:r>
              <a:rPr lang="mr-IN" i="1" dirty="0"/>
              <a:t>→</a:t>
            </a:r>
            <a:r>
              <a:rPr lang="en-US" i="1" dirty="0"/>
              <a:t> </a:t>
            </a:r>
            <a:r>
              <a:rPr lang="en-US" i="1" dirty="0" smtClean="0"/>
              <a:t>( ) P		</a:t>
            </a:r>
            <a:r>
              <a:rPr lang="en-US" dirty="0"/>
              <a:t>		by application of rule (1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i="1" dirty="0" smtClean="0"/>
              <a:t> </a:t>
            </a:r>
            <a:r>
              <a:rPr lang="mr-IN" i="1" dirty="0"/>
              <a:t>→</a:t>
            </a:r>
            <a:r>
              <a:rPr lang="en-US" i="1" dirty="0"/>
              <a:t> ( ) ( P )	</a:t>
            </a:r>
            <a:r>
              <a:rPr lang="en-US" dirty="0"/>
              <a:t>		by application of rule </a:t>
            </a:r>
            <a:r>
              <a:rPr lang="en-US" dirty="0" smtClean="0"/>
              <a:t>(2)</a:t>
            </a:r>
            <a:br>
              <a:rPr lang="en-US" dirty="0" smtClean="0"/>
            </a:br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mr-IN" i="1" dirty="0" smtClean="0"/>
              <a:t>→</a:t>
            </a:r>
            <a:r>
              <a:rPr lang="en-US" i="1" dirty="0" smtClean="0"/>
              <a:t> </a:t>
            </a:r>
            <a:r>
              <a:rPr lang="en-US" i="1" dirty="0"/>
              <a:t>( ) ( </a:t>
            </a:r>
            <a:r>
              <a:rPr lang="en-US" i="1" dirty="0" smtClean="0"/>
              <a:t>)	</a:t>
            </a:r>
            <a:r>
              <a:rPr lang="en-US" i="1" dirty="0"/>
              <a:t>	</a:t>
            </a:r>
            <a:r>
              <a:rPr lang="en-US" dirty="0"/>
              <a:t>		by application of rule (1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mr-IN" i="1" dirty="0" err="1"/>
              <a:t>P</a:t>
            </a:r>
            <a:r>
              <a:rPr lang="en-US" i="1" dirty="0"/>
              <a:t> </a:t>
            </a:r>
            <a:r>
              <a:rPr lang="mr-IN" i="1" dirty="0"/>
              <a:t>→</a:t>
            </a:r>
            <a:r>
              <a:rPr lang="en-US" i="1" dirty="0"/>
              <a:t> </a:t>
            </a:r>
            <a:r>
              <a:rPr lang="mr-IN" i="1" dirty="0" err="1"/>
              <a:t>P</a:t>
            </a:r>
            <a:r>
              <a:rPr lang="en-US" i="1" dirty="0"/>
              <a:t> P</a:t>
            </a:r>
            <a:r>
              <a:rPr lang="en-US" dirty="0"/>
              <a:t>				by application of rule (3)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</a:t>
            </a:r>
            <a:r>
              <a:rPr lang="mr-IN" i="1" dirty="0"/>
              <a:t>→</a:t>
            </a:r>
            <a:r>
              <a:rPr lang="en-US" i="1" dirty="0"/>
              <a:t> </a:t>
            </a:r>
            <a:r>
              <a:rPr lang="en-US" i="1" dirty="0" smtClean="0"/>
              <a:t>P </a:t>
            </a:r>
            <a:r>
              <a:rPr lang="mr-IN" i="1" dirty="0" smtClean="0"/>
              <a:t>(</a:t>
            </a:r>
            <a:r>
              <a:rPr lang="en-US" i="1" dirty="0" smtClean="0"/>
              <a:t> </a:t>
            </a:r>
            <a:r>
              <a:rPr lang="en-US" i="1" dirty="0"/>
              <a:t>P </a:t>
            </a:r>
            <a:r>
              <a:rPr lang="en-US" i="1" dirty="0" smtClean="0"/>
              <a:t>)</a:t>
            </a:r>
            <a:r>
              <a:rPr lang="en-US" dirty="0"/>
              <a:t>			by application of rule (2</a:t>
            </a:r>
            <a:r>
              <a:rPr lang="en-US" dirty="0" smtClean="0"/>
              <a:t>)</a:t>
            </a:r>
            <a:r>
              <a:rPr lang="en-US" dirty="0"/>
              <a:t> on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</a:t>
            </a:r>
            <a:r>
              <a:rPr lang="mr-IN" i="1" dirty="0"/>
              <a:t>→</a:t>
            </a:r>
            <a:r>
              <a:rPr lang="en-US" i="1" dirty="0"/>
              <a:t> </a:t>
            </a:r>
            <a:r>
              <a:rPr lang="en-US" i="1" dirty="0" smtClean="0"/>
              <a:t>P ( )</a:t>
            </a:r>
            <a:r>
              <a:rPr lang="en-US" i="1" dirty="0"/>
              <a:t>		</a:t>
            </a:r>
            <a:r>
              <a:rPr lang="en-US" dirty="0"/>
              <a:t>		by application of rule (1)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 </a:t>
            </a:r>
            <a:r>
              <a:rPr lang="mr-IN" i="1" dirty="0"/>
              <a:t>→</a:t>
            </a:r>
            <a:r>
              <a:rPr lang="en-US" i="1" dirty="0"/>
              <a:t> ( </a:t>
            </a:r>
            <a:r>
              <a:rPr lang="en-US" i="1" dirty="0" smtClean="0"/>
              <a:t>P ) </a:t>
            </a:r>
            <a:r>
              <a:rPr lang="en-US" i="1" dirty="0"/>
              <a:t>( </a:t>
            </a:r>
            <a:r>
              <a:rPr lang="en-US" i="1" dirty="0" smtClean="0"/>
              <a:t>)</a:t>
            </a:r>
            <a:r>
              <a:rPr lang="en-US" i="1" dirty="0"/>
              <a:t>	</a:t>
            </a:r>
            <a:r>
              <a:rPr lang="en-US" dirty="0"/>
              <a:t>		by application of rule (2)</a:t>
            </a:r>
            <a:br>
              <a:rPr lang="en-US" dirty="0"/>
            </a:br>
            <a:r>
              <a:rPr lang="en-US" i="1" dirty="0"/>
              <a:t>   </a:t>
            </a:r>
            <a:r>
              <a:rPr lang="mr-IN" i="1" dirty="0"/>
              <a:t>→</a:t>
            </a:r>
            <a:r>
              <a:rPr lang="en-US" i="1" dirty="0"/>
              <a:t> ( ) ( )		</a:t>
            </a:r>
            <a:r>
              <a:rPr lang="en-US" dirty="0"/>
              <a:t>		by application of rule (1</a:t>
            </a:r>
            <a:r>
              <a:rPr lang="en-US" dirty="0" smtClean="0"/>
              <a:t>)</a:t>
            </a:r>
          </a:p>
          <a:p>
            <a:endParaRPr lang="en-US" i="1" dirty="0" smtClean="0"/>
          </a:p>
          <a:p>
            <a:r>
              <a:rPr lang="en-US" dirty="0" smtClean="0"/>
              <a:t>Not a problem if derivation trees are identical</a:t>
            </a:r>
            <a:endParaRPr lang="mr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66555" y="892206"/>
            <a:ext cx="152571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is-IS" i="1" dirty="0"/>
              <a:t>P </a:t>
            </a:r>
            <a:r>
              <a:rPr lang="is-IS" dirty="0"/>
              <a:t>→ ε</a:t>
            </a:r>
          </a:p>
          <a:p>
            <a:pPr marL="342900" indent="-342900">
              <a:buFont typeface="+mj-lt"/>
              <a:buAutoNum type="arabicParenR"/>
            </a:pPr>
            <a:r>
              <a:rPr lang="is-IS" i="1" dirty="0"/>
              <a:t>P </a:t>
            </a:r>
            <a:r>
              <a:rPr lang="is-IS" dirty="0"/>
              <a:t>→ ( </a:t>
            </a:r>
            <a:r>
              <a:rPr lang="is-IS" i="1" dirty="0"/>
              <a:t>P </a:t>
            </a:r>
            <a:r>
              <a:rPr lang="is-IS" dirty="0"/>
              <a:t>)</a:t>
            </a:r>
          </a:p>
          <a:p>
            <a:pPr marL="342900" indent="-342900">
              <a:buFont typeface="+mj-lt"/>
              <a:buAutoNum type="arabicParenR"/>
            </a:pPr>
            <a:r>
              <a:rPr lang="is-IS" i="1" dirty="0"/>
              <a:t>P </a:t>
            </a:r>
            <a:r>
              <a:rPr lang="is-IS" dirty="0"/>
              <a:t>→ </a:t>
            </a:r>
            <a:r>
              <a:rPr lang="is-IS" i="1" dirty="0"/>
              <a:t>P P 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61349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Trees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>
            <a:off x="1840987" y="1570180"/>
            <a:ext cx="6797625" cy="4303919"/>
            <a:chOff x="-607269" y="1096523"/>
            <a:chExt cx="9254242" cy="5251954"/>
          </a:xfrm>
        </p:grpSpPr>
        <p:grpSp>
          <p:nvGrpSpPr>
            <p:cNvPr id="7" name="Group 6"/>
            <p:cNvGrpSpPr/>
            <p:nvPr/>
          </p:nvGrpSpPr>
          <p:grpSpPr>
            <a:xfrm>
              <a:off x="715693" y="1380565"/>
              <a:ext cx="1773674" cy="1205913"/>
              <a:chOff x="5243208" y="725694"/>
              <a:chExt cx="1773674" cy="1205913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966297" y="725694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43208" y="1562275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cxnSp>
            <p:nvCxnSpPr>
              <p:cNvPr id="10" name="Straight Connector 9"/>
              <p:cNvCxnSpPr>
                <a:stCxn id="11" idx="2"/>
                <a:endCxn id="12" idx="0"/>
              </p:cNvCxnSpPr>
              <p:nvPr/>
            </p:nvCxnSpPr>
            <p:spPr>
              <a:xfrm flipH="1">
                <a:off x="5350212" y="1095026"/>
                <a:ext cx="723089" cy="4672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802874" y="1562275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cxnSp>
            <p:nvCxnSpPr>
              <p:cNvPr id="12" name="Straight Connector 11"/>
              <p:cNvCxnSpPr>
                <a:stCxn id="11" idx="2"/>
              </p:cNvCxnSpPr>
              <p:nvPr/>
            </p:nvCxnSpPr>
            <p:spPr>
              <a:xfrm>
                <a:off x="6073301" y="1095026"/>
                <a:ext cx="836577" cy="4672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-607269" y="1798855"/>
              <a:ext cx="21400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mtClean="0">
                  <a:latin typeface="Consolas" charset="0"/>
                  <a:ea typeface="Consolas" charset="0"/>
                  <a:cs typeface="Consolas" charset="0"/>
                </a:rPr>
                <a:t>P</a:t>
              </a:r>
              <a:endParaRPr lang="en-US">
                <a:latin typeface="Consolas" charset="0"/>
                <a:ea typeface="Consolas" charset="0"/>
                <a:cs typeface="Consolas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449165" y="1096523"/>
              <a:ext cx="2191963" cy="1773996"/>
              <a:chOff x="4824919" y="725694"/>
              <a:chExt cx="2191963" cy="177399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966297" y="725694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243208" y="1562275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824919" y="2130358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(</a:t>
                </a:r>
                <a:endParaRPr lang="en-US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243208" y="2130358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661497" y="2110585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)</a:t>
                </a:r>
                <a:endParaRPr lang="en-US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cxnSp>
            <p:nvCxnSpPr>
              <p:cNvPr id="20" name="Straight Connector 19"/>
              <p:cNvCxnSpPr>
                <a:stCxn id="18" idx="2"/>
                <a:endCxn id="19" idx="0"/>
              </p:cNvCxnSpPr>
              <p:nvPr/>
            </p:nvCxnSpPr>
            <p:spPr>
              <a:xfrm flipH="1">
                <a:off x="5350212" y="1095026"/>
                <a:ext cx="723089" cy="4672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9" idx="2"/>
                <a:endCxn id="21" idx="0"/>
              </p:cNvCxnSpPr>
              <p:nvPr/>
            </p:nvCxnSpPr>
            <p:spPr>
              <a:xfrm flipH="1">
                <a:off x="4931923" y="1931607"/>
                <a:ext cx="418289" cy="1987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9" idx="2"/>
                <a:endCxn id="22" idx="0"/>
              </p:cNvCxnSpPr>
              <p:nvPr/>
            </p:nvCxnSpPr>
            <p:spPr>
              <a:xfrm>
                <a:off x="5350212" y="1931607"/>
                <a:ext cx="0" cy="1987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19" idx="2"/>
                <a:endCxn id="23" idx="0"/>
              </p:cNvCxnSpPr>
              <p:nvPr/>
            </p:nvCxnSpPr>
            <p:spPr>
              <a:xfrm>
                <a:off x="5350212" y="1931607"/>
                <a:ext cx="418289" cy="17897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02874" y="1562275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cxnSp>
            <p:nvCxnSpPr>
              <p:cNvPr id="25" name="Straight Connector 24"/>
              <p:cNvCxnSpPr>
                <a:stCxn id="18" idx="2"/>
              </p:cNvCxnSpPr>
              <p:nvPr/>
            </p:nvCxnSpPr>
            <p:spPr>
              <a:xfrm>
                <a:off x="6073301" y="1095026"/>
                <a:ext cx="836577" cy="4672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6455010" y="1096523"/>
              <a:ext cx="2191963" cy="2360899"/>
              <a:chOff x="4824919" y="725694"/>
              <a:chExt cx="2191963" cy="236089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966297" y="725694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43208" y="1562275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824919" y="2130358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(</a:t>
                </a:r>
                <a:endParaRPr lang="en-US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243208" y="2130358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661497" y="2110585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)</a:t>
                </a:r>
                <a:endParaRPr lang="en-US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43208" y="2717261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l-GR" dirty="0"/>
                  <a:t>ε</a:t>
                </a:r>
                <a:endParaRPr lang="en-US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cxnSp>
            <p:nvCxnSpPr>
              <p:cNvPr id="33" name="Straight Connector 32"/>
              <p:cNvCxnSpPr>
                <a:stCxn id="30" idx="2"/>
                <a:endCxn id="31" idx="0"/>
              </p:cNvCxnSpPr>
              <p:nvPr/>
            </p:nvCxnSpPr>
            <p:spPr>
              <a:xfrm flipH="1">
                <a:off x="5350212" y="1095026"/>
                <a:ext cx="723089" cy="4672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31" idx="2"/>
                <a:endCxn id="33" idx="0"/>
              </p:cNvCxnSpPr>
              <p:nvPr/>
            </p:nvCxnSpPr>
            <p:spPr>
              <a:xfrm flipH="1">
                <a:off x="4931923" y="1931607"/>
                <a:ext cx="418289" cy="1987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31" idx="2"/>
                <a:endCxn id="34" idx="0"/>
              </p:cNvCxnSpPr>
              <p:nvPr/>
            </p:nvCxnSpPr>
            <p:spPr>
              <a:xfrm>
                <a:off x="5350212" y="1931607"/>
                <a:ext cx="0" cy="1987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1" idx="2"/>
                <a:endCxn id="35" idx="0"/>
              </p:cNvCxnSpPr>
              <p:nvPr/>
            </p:nvCxnSpPr>
            <p:spPr>
              <a:xfrm>
                <a:off x="5350212" y="1931607"/>
                <a:ext cx="418289" cy="17897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34" idx="2"/>
                <a:endCxn id="36" idx="0"/>
              </p:cNvCxnSpPr>
              <p:nvPr/>
            </p:nvCxnSpPr>
            <p:spPr>
              <a:xfrm>
                <a:off x="5350212" y="2499690"/>
                <a:ext cx="0" cy="21757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802874" y="1562275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cxnSp>
            <p:nvCxnSpPr>
              <p:cNvPr id="39" name="Straight Connector 38"/>
              <p:cNvCxnSpPr>
                <a:stCxn id="30" idx="2"/>
              </p:cNvCxnSpPr>
              <p:nvPr/>
            </p:nvCxnSpPr>
            <p:spPr>
              <a:xfrm>
                <a:off x="6073301" y="1095026"/>
                <a:ext cx="836577" cy="4672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4637557" y="3987578"/>
              <a:ext cx="2610252" cy="2360899"/>
              <a:chOff x="4824919" y="725694"/>
              <a:chExt cx="2610252" cy="2360899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5966297" y="725694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243208" y="1562275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824919" y="2130358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(</a:t>
                </a:r>
                <a:endParaRPr lang="en-US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243208" y="2130358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661497" y="2110585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)</a:t>
                </a:r>
                <a:endParaRPr lang="en-US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243208" y="2717261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l-GR" dirty="0"/>
                  <a:t>ε</a:t>
                </a:r>
                <a:endParaRPr lang="en-US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cxnSp>
            <p:nvCxnSpPr>
              <p:cNvPr id="47" name="Straight Connector 46"/>
              <p:cNvCxnSpPr>
                <a:stCxn id="44" idx="2"/>
                <a:endCxn id="45" idx="0"/>
              </p:cNvCxnSpPr>
              <p:nvPr/>
            </p:nvCxnSpPr>
            <p:spPr>
              <a:xfrm flipH="1">
                <a:off x="5350212" y="1095026"/>
                <a:ext cx="723089" cy="4672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45" idx="2"/>
                <a:endCxn id="47" idx="0"/>
              </p:cNvCxnSpPr>
              <p:nvPr/>
            </p:nvCxnSpPr>
            <p:spPr>
              <a:xfrm flipH="1">
                <a:off x="4931923" y="1931607"/>
                <a:ext cx="418289" cy="1987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5" idx="2"/>
                <a:endCxn id="48" idx="0"/>
              </p:cNvCxnSpPr>
              <p:nvPr/>
            </p:nvCxnSpPr>
            <p:spPr>
              <a:xfrm>
                <a:off x="5350212" y="1931607"/>
                <a:ext cx="0" cy="1987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45" idx="2"/>
                <a:endCxn id="49" idx="0"/>
              </p:cNvCxnSpPr>
              <p:nvPr/>
            </p:nvCxnSpPr>
            <p:spPr>
              <a:xfrm>
                <a:off x="5350212" y="1931607"/>
                <a:ext cx="418289" cy="17897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48" idx="2"/>
                <a:endCxn id="50" idx="0"/>
              </p:cNvCxnSpPr>
              <p:nvPr/>
            </p:nvCxnSpPr>
            <p:spPr>
              <a:xfrm>
                <a:off x="5350212" y="2499690"/>
                <a:ext cx="0" cy="21757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6802874" y="1562275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384585" y="2130358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(</a:t>
                </a:r>
                <a:endParaRPr lang="en-US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802874" y="2130358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221163" y="2110585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)</a:t>
                </a:r>
                <a:endParaRPr lang="en-US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 flipH="1">
                <a:off x="6491589" y="1931607"/>
                <a:ext cx="418289" cy="1987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6909878" y="1931607"/>
                <a:ext cx="0" cy="1987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909878" y="1931607"/>
                <a:ext cx="418289" cy="17897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44" idx="2"/>
              </p:cNvCxnSpPr>
              <p:nvPr/>
            </p:nvCxnSpPr>
            <p:spPr>
              <a:xfrm>
                <a:off x="6073301" y="1095026"/>
                <a:ext cx="836577" cy="4672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650838" y="3987578"/>
              <a:ext cx="2610252" cy="2360899"/>
              <a:chOff x="4824919" y="725694"/>
              <a:chExt cx="2610252" cy="2360899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5966297" y="725694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243208" y="1562275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824919" y="2130358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(</a:t>
                </a:r>
                <a:endParaRPr lang="en-US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43208" y="2130358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661497" y="2110585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)</a:t>
                </a:r>
                <a:endParaRPr lang="en-US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243208" y="2717261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l-GR" dirty="0"/>
                  <a:t>ε</a:t>
                </a:r>
                <a:endParaRPr lang="en-US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cxnSp>
            <p:nvCxnSpPr>
              <p:cNvPr id="67" name="Straight Connector 66"/>
              <p:cNvCxnSpPr>
                <a:stCxn id="64" idx="2"/>
                <a:endCxn id="65" idx="0"/>
              </p:cNvCxnSpPr>
              <p:nvPr/>
            </p:nvCxnSpPr>
            <p:spPr>
              <a:xfrm flipH="1">
                <a:off x="5350212" y="1095026"/>
                <a:ext cx="723089" cy="4672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65" idx="2"/>
                <a:endCxn id="67" idx="0"/>
              </p:cNvCxnSpPr>
              <p:nvPr/>
            </p:nvCxnSpPr>
            <p:spPr>
              <a:xfrm flipH="1">
                <a:off x="4931923" y="1931607"/>
                <a:ext cx="418289" cy="1987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65" idx="2"/>
                <a:endCxn id="68" idx="0"/>
              </p:cNvCxnSpPr>
              <p:nvPr/>
            </p:nvCxnSpPr>
            <p:spPr>
              <a:xfrm>
                <a:off x="5350212" y="1931607"/>
                <a:ext cx="0" cy="1987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65" idx="2"/>
                <a:endCxn id="69" idx="0"/>
              </p:cNvCxnSpPr>
              <p:nvPr/>
            </p:nvCxnSpPr>
            <p:spPr>
              <a:xfrm>
                <a:off x="5350212" y="1931607"/>
                <a:ext cx="418289" cy="17897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68" idx="2"/>
                <a:endCxn id="70" idx="0"/>
              </p:cNvCxnSpPr>
              <p:nvPr/>
            </p:nvCxnSpPr>
            <p:spPr>
              <a:xfrm>
                <a:off x="5350212" y="2499690"/>
                <a:ext cx="0" cy="21757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6802874" y="1562275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384585" y="2130358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(</a:t>
                </a:r>
                <a:endParaRPr lang="en-US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802874" y="2130358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7221163" y="2110585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)</a:t>
                </a:r>
                <a:endParaRPr lang="en-US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6802874" y="2717261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l-GR" dirty="0"/>
                  <a:t>ε</a:t>
                </a:r>
                <a:endParaRPr lang="en-US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 flipH="1">
                <a:off x="6491589" y="1931607"/>
                <a:ext cx="418289" cy="1987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909878" y="1931607"/>
                <a:ext cx="0" cy="1987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909878" y="1931607"/>
                <a:ext cx="418289" cy="17897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909878" y="2499690"/>
                <a:ext cx="0" cy="21757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stCxn id="64" idx="2"/>
              </p:cNvCxnSpPr>
              <p:nvPr/>
            </p:nvCxnSpPr>
            <p:spPr>
              <a:xfrm>
                <a:off x="6073301" y="1095026"/>
                <a:ext cx="836577" cy="4672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Right Arrow 81"/>
            <p:cNvSpPr/>
            <p:nvPr/>
          </p:nvSpPr>
          <p:spPr>
            <a:xfrm>
              <a:off x="-111159" y="1759626"/>
              <a:ext cx="486383" cy="38910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ight Arrow 82"/>
            <p:cNvSpPr/>
            <p:nvPr/>
          </p:nvSpPr>
          <p:spPr>
            <a:xfrm>
              <a:off x="2881717" y="1763216"/>
              <a:ext cx="486383" cy="38910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ight Arrow 83"/>
            <p:cNvSpPr/>
            <p:nvPr/>
          </p:nvSpPr>
          <p:spPr>
            <a:xfrm>
              <a:off x="6014022" y="1753487"/>
              <a:ext cx="486383" cy="38910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ight Arrow 84"/>
            <p:cNvSpPr/>
            <p:nvPr/>
          </p:nvSpPr>
          <p:spPr>
            <a:xfrm rot="7856136">
              <a:off x="6323792" y="3684109"/>
              <a:ext cx="486383" cy="38910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ight Arrow 85"/>
            <p:cNvSpPr/>
            <p:nvPr/>
          </p:nvSpPr>
          <p:spPr>
            <a:xfrm rot="10800000">
              <a:off x="3758012" y="5088427"/>
              <a:ext cx="486383" cy="38910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6249112" y="174362"/>
            <a:ext cx="142777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mr-IN" i="1" dirty="0" err="1"/>
              <a:t>P</a:t>
            </a:r>
            <a:r>
              <a:rPr lang="en-US" i="1" dirty="0"/>
              <a:t> </a:t>
            </a:r>
            <a:r>
              <a:rPr lang="mr-IN" i="1" dirty="0"/>
              <a:t>→</a:t>
            </a:r>
            <a:r>
              <a:rPr lang="en-US" i="1" dirty="0"/>
              <a:t> </a:t>
            </a:r>
            <a:r>
              <a:rPr lang="mr-IN" i="1" dirty="0" err="1"/>
              <a:t>P</a:t>
            </a:r>
            <a:r>
              <a:rPr lang="en-US" i="1" dirty="0"/>
              <a:t> </a:t>
            </a:r>
            <a:r>
              <a:rPr lang="en-US" i="1" dirty="0" smtClean="0"/>
              <a:t>P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</a:t>
            </a:r>
            <a:r>
              <a:rPr lang="mr-IN" i="1" dirty="0"/>
              <a:t>→</a:t>
            </a:r>
            <a:r>
              <a:rPr lang="en-US" i="1" dirty="0"/>
              <a:t> </a:t>
            </a:r>
            <a:r>
              <a:rPr lang="mr-IN" i="1" dirty="0"/>
              <a:t>(</a:t>
            </a:r>
            <a:r>
              <a:rPr lang="en-US" i="1" dirty="0"/>
              <a:t> P ) </a:t>
            </a:r>
            <a:r>
              <a:rPr lang="mr-IN" i="1" dirty="0" err="1" smtClean="0"/>
              <a:t>P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</a:t>
            </a:r>
            <a:r>
              <a:rPr lang="mr-IN" i="1" dirty="0"/>
              <a:t>→</a:t>
            </a:r>
            <a:r>
              <a:rPr lang="en-US" i="1" dirty="0"/>
              <a:t> ( ) </a:t>
            </a:r>
            <a:r>
              <a:rPr lang="en-US" i="1" dirty="0" smtClean="0"/>
              <a:t>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 </a:t>
            </a:r>
            <a:r>
              <a:rPr lang="mr-IN" i="1" dirty="0"/>
              <a:t>→</a:t>
            </a:r>
            <a:r>
              <a:rPr lang="en-US" i="1" dirty="0"/>
              <a:t> ( ) ( P </a:t>
            </a:r>
            <a:r>
              <a:rPr lang="en-US" i="1" dirty="0" smtClean="0"/>
              <a:t>) 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   </a:t>
            </a:r>
            <a:r>
              <a:rPr lang="mr-IN" i="1" dirty="0"/>
              <a:t>→</a:t>
            </a:r>
            <a:r>
              <a:rPr lang="en-US" i="1" dirty="0"/>
              <a:t> ( ) ( </a:t>
            </a:r>
            <a:r>
              <a:rPr lang="en-US" i="1" dirty="0" smtClean="0"/>
              <a:t>)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238651" y="3212674"/>
            <a:ext cx="1716685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In-order traversal is derived string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681556" y="4136004"/>
            <a:ext cx="386051" cy="26171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01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40987" y="1570180"/>
            <a:ext cx="7097530" cy="4303919"/>
            <a:chOff x="933855" y="276281"/>
            <a:chExt cx="9672528" cy="5251954"/>
          </a:xfrm>
        </p:grpSpPr>
        <p:grpSp>
          <p:nvGrpSpPr>
            <p:cNvPr id="88" name="Group 87"/>
            <p:cNvGrpSpPr/>
            <p:nvPr/>
          </p:nvGrpSpPr>
          <p:grpSpPr>
            <a:xfrm>
              <a:off x="5408568" y="276281"/>
              <a:ext cx="2191963" cy="2360899"/>
              <a:chOff x="5243208" y="725694"/>
              <a:chExt cx="2191963" cy="2360899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5966297" y="725694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5243208" y="1562275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 flipH="1">
                <a:off x="5350212" y="1095026"/>
                <a:ext cx="723089" cy="4672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6802874" y="1562275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6384585" y="2130358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(</a:t>
                </a:r>
                <a:endParaRPr lang="en-US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802874" y="2130358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7221163" y="2110585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)</a:t>
                </a:r>
                <a:endParaRPr lang="en-US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6802874" y="2717261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l-GR" dirty="0"/>
                  <a:t>ε</a:t>
                </a:r>
                <a:endParaRPr lang="en-US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 flipH="1">
                <a:off x="6491589" y="1931607"/>
                <a:ext cx="418289" cy="1987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909878" y="1931607"/>
                <a:ext cx="0" cy="1987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909878" y="1931607"/>
                <a:ext cx="418289" cy="17897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909878" y="2499690"/>
                <a:ext cx="0" cy="21757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073301" y="1095026"/>
                <a:ext cx="836577" cy="4672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6178681" y="3167336"/>
              <a:ext cx="2610252" cy="2360899"/>
              <a:chOff x="4824919" y="725694"/>
              <a:chExt cx="2610252" cy="2360899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966297" y="725694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5243208" y="1562275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4824919" y="2130358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(</a:t>
                </a:r>
                <a:endParaRPr lang="en-US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5243208" y="2130358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5661497" y="2110585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)</a:t>
                </a:r>
                <a:endParaRPr lang="en-US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 flipH="1">
                <a:off x="5350212" y="1095026"/>
                <a:ext cx="723089" cy="4672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4931923" y="1931607"/>
                <a:ext cx="418289" cy="1987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5350212" y="1931607"/>
                <a:ext cx="0" cy="1987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5350212" y="1931607"/>
                <a:ext cx="418289" cy="17897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6802874" y="1562275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384585" y="2130358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(</a:t>
                </a:r>
                <a:endParaRPr lang="en-US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6802874" y="2130358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7221163" y="2110585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)</a:t>
                </a:r>
                <a:endParaRPr lang="en-US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802874" y="2717261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l-GR" dirty="0"/>
                  <a:t>ε</a:t>
                </a:r>
                <a:endParaRPr lang="en-US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 flipH="1">
                <a:off x="6491589" y="1931607"/>
                <a:ext cx="418289" cy="1987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909878" y="1931607"/>
                <a:ext cx="0" cy="1987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6909878" y="1931607"/>
                <a:ext cx="418289" cy="17897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6909878" y="2499690"/>
                <a:ext cx="0" cy="21757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6073301" y="1095026"/>
                <a:ext cx="836577" cy="4672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2256817" y="560323"/>
              <a:ext cx="1773674" cy="1205913"/>
              <a:chOff x="5243208" y="725694"/>
              <a:chExt cx="1773674" cy="1205913"/>
            </a:xfrm>
          </p:grpSpPr>
          <p:sp>
            <p:nvSpPr>
              <p:cNvPr id="123" name="TextBox 122"/>
              <p:cNvSpPr txBox="1"/>
              <p:nvPr/>
            </p:nvSpPr>
            <p:spPr>
              <a:xfrm>
                <a:off x="5966297" y="725694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243208" y="1562275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cxnSp>
            <p:nvCxnSpPr>
              <p:cNvPr id="125" name="Straight Connector 124"/>
              <p:cNvCxnSpPr>
                <a:stCxn id="92" idx="2"/>
                <a:endCxn id="93" idx="0"/>
              </p:cNvCxnSpPr>
              <p:nvPr/>
            </p:nvCxnSpPr>
            <p:spPr>
              <a:xfrm flipH="1">
                <a:off x="5350212" y="1095026"/>
                <a:ext cx="723089" cy="4672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/>
              <p:cNvSpPr txBox="1"/>
              <p:nvPr/>
            </p:nvSpPr>
            <p:spPr>
              <a:xfrm>
                <a:off x="6802874" y="1562275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cxnSp>
            <p:nvCxnSpPr>
              <p:cNvPr id="127" name="Straight Connector 126"/>
              <p:cNvCxnSpPr>
                <a:stCxn id="92" idx="2"/>
              </p:cNvCxnSpPr>
              <p:nvPr/>
            </p:nvCxnSpPr>
            <p:spPr>
              <a:xfrm>
                <a:off x="6073301" y="1095026"/>
                <a:ext cx="836577" cy="4672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TextBox 127"/>
            <p:cNvSpPr txBox="1"/>
            <p:nvPr/>
          </p:nvSpPr>
          <p:spPr>
            <a:xfrm>
              <a:off x="933855" y="978613"/>
              <a:ext cx="21400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mtClean="0">
                  <a:latin typeface="Consolas" charset="0"/>
                  <a:ea typeface="Consolas" charset="0"/>
                  <a:cs typeface="Consolas" charset="0"/>
                </a:rPr>
                <a:t>P</a:t>
              </a:r>
              <a:endParaRPr lang="en-US">
                <a:latin typeface="Consolas" charset="0"/>
                <a:ea typeface="Consolas" charset="0"/>
                <a:cs typeface="Consolas" charset="0"/>
              </a:endParaRP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2191962" y="3167336"/>
              <a:ext cx="2610252" cy="2360899"/>
              <a:chOff x="4824919" y="725694"/>
              <a:chExt cx="2610252" cy="2360899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5966297" y="725694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5243208" y="1562275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824919" y="2130358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(</a:t>
                </a:r>
                <a:endParaRPr lang="en-US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5243208" y="2130358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5661497" y="2110585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)</a:t>
                </a:r>
                <a:endParaRPr lang="en-US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5243208" y="2717261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l-GR" dirty="0"/>
                  <a:t>ε</a:t>
                </a:r>
                <a:endParaRPr lang="en-US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cxnSp>
            <p:nvCxnSpPr>
              <p:cNvPr id="136" name="Straight Connector 135"/>
              <p:cNvCxnSpPr>
                <a:stCxn id="145" idx="2"/>
                <a:endCxn id="146" idx="0"/>
              </p:cNvCxnSpPr>
              <p:nvPr/>
            </p:nvCxnSpPr>
            <p:spPr>
              <a:xfrm flipH="1">
                <a:off x="5350212" y="1095026"/>
                <a:ext cx="723089" cy="4672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>
                <a:stCxn id="146" idx="2"/>
                <a:endCxn id="148" idx="0"/>
              </p:cNvCxnSpPr>
              <p:nvPr/>
            </p:nvCxnSpPr>
            <p:spPr>
              <a:xfrm flipH="1">
                <a:off x="4931923" y="1931607"/>
                <a:ext cx="418289" cy="1987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>
                <a:stCxn id="146" idx="2"/>
                <a:endCxn id="149" idx="0"/>
              </p:cNvCxnSpPr>
              <p:nvPr/>
            </p:nvCxnSpPr>
            <p:spPr>
              <a:xfrm>
                <a:off x="5350212" y="1931607"/>
                <a:ext cx="0" cy="1987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stCxn id="146" idx="2"/>
                <a:endCxn id="150" idx="0"/>
              </p:cNvCxnSpPr>
              <p:nvPr/>
            </p:nvCxnSpPr>
            <p:spPr>
              <a:xfrm>
                <a:off x="5350212" y="1931607"/>
                <a:ext cx="418289" cy="17897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9" idx="2"/>
                <a:endCxn id="151" idx="0"/>
              </p:cNvCxnSpPr>
              <p:nvPr/>
            </p:nvCxnSpPr>
            <p:spPr>
              <a:xfrm>
                <a:off x="5350212" y="2499690"/>
                <a:ext cx="0" cy="21757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Box 140"/>
              <p:cNvSpPr txBox="1"/>
              <p:nvPr/>
            </p:nvSpPr>
            <p:spPr>
              <a:xfrm>
                <a:off x="6802874" y="1562275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6384585" y="2130358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(</a:t>
                </a:r>
                <a:endParaRPr lang="en-US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6802874" y="2130358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7221163" y="2110585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)</a:t>
                </a:r>
                <a:endParaRPr lang="en-US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6802874" y="2717261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l-GR" dirty="0"/>
                  <a:t>ε</a:t>
                </a:r>
                <a:endParaRPr lang="en-US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cxnSp>
            <p:nvCxnSpPr>
              <p:cNvPr id="146" name="Straight Connector 145"/>
              <p:cNvCxnSpPr/>
              <p:nvPr/>
            </p:nvCxnSpPr>
            <p:spPr>
              <a:xfrm flipH="1">
                <a:off x="6491589" y="1931607"/>
                <a:ext cx="418289" cy="1987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6909878" y="1931607"/>
                <a:ext cx="0" cy="1987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6909878" y="1931607"/>
                <a:ext cx="418289" cy="17897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6909878" y="2499690"/>
                <a:ext cx="0" cy="21757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>
                <a:stCxn id="145" idx="2"/>
              </p:cNvCxnSpPr>
              <p:nvPr/>
            </p:nvCxnSpPr>
            <p:spPr>
              <a:xfrm>
                <a:off x="6073301" y="1095026"/>
                <a:ext cx="836577" cy="4672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Right Arrow 150"/>
            <p:cNvSpPr/>
            <p:nvPr/>
          </p:nvSpPr>
          <p:spPr>
            <a:xfrm>
              <a:off x="1429965" y="939384"/>
              <a:ext cx="486383" cy="38910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ight Arrow 151"/>
            <p:cNvSpPr/>
            <p:nvPr/>
          </p:nvSpPr>
          <p:spPr>
            <a:xfrm>
              <a:off x="4422841" y="942974"/>
              <a:ext cx="486383" cy="38910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ight Arrow 152"/>
            <p:cNvSpPr/>
            <p:nvPr/>
          </p:nvSpPr>
          <p:spPr>
            <a:xfrm>
              <a:off x="7555146" y="933245"/>
              <a:ext cx="486383" cy="38910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ight Arrow 153"/>
            <p:cNvSpPr/>
            <p:nvPr/>
          </p:nvSpPr>
          <p:spPr>
            <a:xfrm rot="7856136">
              <a:off x="7864916" y="2863867"/>
              <a:ext cx="486383" cy="38910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ight Arrow 154"/>
            <p:cNvSpPr/>
            <p:nvPr/>
          </p:nvSpPr>
          <p:spPr>
            <a:xfrm rot="10800000">
              <a:off x="5299136" y="4268185"/>
              <a:ext cx="486383" cy="38910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8414420" y="276281"/>
              <a:ext cx="2191963" cy="2360899"/>
              <a:chOff x="5243208" y="725694"/>
              <a:chExt cx="2191963" cy="2360899"/>
            </a:xfrm>
          </p:grpSpPr>
          <p:sp>
            <p:nvSpPr>
              <p:cNvPr id="157" name="TextBox 156"/>
              <p:cNvSpPr txBox="1"/>
              <p:nvPr/>
            </p:nvSpPr>
            <p:spPr>
              <a:xfrm>
                <a:off x="5966297" y="725694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5243208" y="1562275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cxnSp>
            <p:nvCxnSpPr>
              <p:cNvPr id="159" name="Straight Connector 158"/>
              <p:cNvCxnSpPr/>
              <p:nvPr/>
            </p:nvCxnSpPr>
            <p:spPr>
              <a:xfrm flipH="1">
                <a:off x="5350212" y="1095026"/>
                <a:ext cx="723089" cy="4672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TextBox 159"/>
              <p:cNvSpPr txBox="1"/>
              <p:nvPr/>
            </p:nvSpPr>
            <p:spPr>
              <a:xfrm>
                <a:off x="6802874" y="1562275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6384585" y="2130358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(</a:t>
                </a:r>
                <a:endParaRPr lang="en-US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6802874" y="2130358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P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7221163" y="2110585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)</a:t>
                </a:r>
                <a:endParaRPr lang="en-US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6802874" y="2717261"/>
                <a:ext cx="21400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l-GR" dirty="0"/>
                  <a:t>ε</a:t>
                </a:r>
                <a:endParaRPr lang="en-US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cxnSp>
            <p:nvCxnSpPr>
              <p:cNvPr id="165" name="Straight Connector 164"/>
              <p:cNvCxnSpPr/>
              <p:nvPr/>
            </p:nvCxnSpPr>
            <p:spPr>
              <a:xfrm flipH="1">
                <a:off x="6491589" y="1931607"/>
                <a:ext cx="418289" cy="1987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6909878" y="1931607"/>
                <a:ext cx="0" cy="1987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6909878" y="1931607"/>
                <a:ext cx="418289" cy="17897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6909878" y="2499690"/>
                <a:ext cx="0" cy="21757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6073301" y="1095026"/>
                <a:ext cx="836577" cy="4672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Trees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70" name="Rectangle 169"/>
          <p:cNvSpPr/>
          <p:nvPr/>
        </p:nvSpPr>
        <p:spPr>
          <a:xfrm>
            <a:off x="6249112" y="174362"/>
            <a:ext cx="142777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mr-IN" i="1" dirty="0" err="1"/>
              <a:t>P</a:t>
            </a:r>
            <a:r>
              <a:rPr lang="en-US" i="1" dirty="0"/>
              <a:t> </a:t>
            </a:r>
            <a:r>
              <a:rPr lang="mr-IN" i="1" dirty="0"/>
              <a:t>→</a:t>
            </a:r>
            <a:r>
              <a:rPr lang="en-US" i="1" dirty="0"/>
              <a:t> </a:t>
            </a:r>
            <a:r>
              <a:rPr lang="mr-IN" i="1" dirty="0" err="1"/>
              <a:t>P</a:t>
            </a:r>
            <a:r>
              <a:rPr lang="en-US" i="1" dirty="0"/>
              <a:t> </a:t>
            </a:r>
            <a:r>
              <a:rPr lang="en-US" i="1" dirty="0" smtClean="0"/>
              <a:t>P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</a:t>
            </a:r>
            <a:r>
              <a:rPr lang="mr-IN" i="1" dirty="0"/>
              <a:t>→</a:t>
            </a:r>
            <a:r>
              <a:rPr lang="en-US" i="1" dirty="0"/>
              <a:t> </a:t>
            </a:r>
            <a:r>
              <a:rPr lang="en-US" i="1" dirty="0" smtClean="0"/>
              <a:t>P </a:t>
            </a:r>
            <a:r>
              <a:rPr lang="mr-IN" i="1" dirty="0" smtClean="0"/>
              <a:t>(</a:t>
            </a:r>
            <a:r>
              <a:rPr lang="en-US" i="1" dirty="0" smtClean="0"/>
              <a:t> </a:t>
            </a:r>
            <a:r>
              <a:rPr lang="en-US" i="1" dirty="0"/>
              <a:t>P </a:t>
            </a:r>
            <a:r>
              <a:rPr lang="en-US" i="1" dirty="0" smtClean="0"/>
              <a:t>)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</a:t>
            </a:r>
            <a:r>
              <a:rPr lang="mr-IN" i="1" dirty="0"/>
              <a:t>→</a:t>
            </a:r>
            <a:r>
              <a:rPr lang="en-US" i="1" dirty="0"/>
              <a:t> </a:t>
            </a:r>
            <a:r>
              <a:rPr lang="en-US" i="1" dirty="0" smtClean="0"/>
              <a:t>P ( 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 </a:t>
            </a:r>
            <a:r>
              <a:rPr lang="mr-IN" i="1" dirty="0"/>
              <a:t>→</a:t>
            </a:r>
            <a:r>
              <a:rPr lang="en-US" i="1" dirty="0"/>
              <a:t> ( </a:t>
            </a:r>
            <a:r>
              <a:rPr lang="en-US" i="1" dirty="0" smtClean="0"/>
              <a:t>P ) </a:t>
            </a:r>
            <a:r>
              <a:rPr lang="en-US" i="1" dirty="0"/>
              <a:t>( </a:t>
            </a:r>
            <a:r>
              <a:rPr lang="en-US" i="1" dirty="0" smtClean="0"/>
              <a:t>) 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   </a:t>
            </a:r>
            <a:r>
              <a:rPr lang="mr-IN" i="1" dirty="0"/>
              <a:t>→</a:t>
            </a:r>
            <a:r>
              <a:rPr lang="en-US" i="1" dirty="0"/>
              <a:t> ( ) ( </a:t>
            </a:r>
            <a:r>
              <a:rPr lang="en-US" i="1" dirty="0" smtClean="0"/>
              <a:t>)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521858" y="4004271"/>
            <a:ext cx="977805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Same tree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172" name="Straight Arrow Connector 171"/>
          <p:cNvCxnSpPr>
            <a:stCxn id="171" idx="3"/>
          </p:cNvCxnSpPr>
          <p:nvPr/>
        </p:nvCxnSpPr>
        <p:spPr>
          <a:xfrm>
            <a:off x="2499663" y="4327437"/>
            <a:ext cx="421536" cy="16237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64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59846" y="84041"/>
            <a:ext cx="958215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Break Time!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550" y="780836"/>
            <a:ext cx="5887520" cy="595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4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40000"/>
    </mc:Choice>
    <mc:Fallback xmlns="">
      <p:transition advTm="240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59846" y="84041"/>
            <a:ext cx="958215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Break Time!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We’ll start again in one minute.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490759" y="2169763"/>
            <a:ext cx="3495295" cy="34952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7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000"/>
    </mc:Choice>
    <mc:Fallback xmlns="">
      <p:transition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Derivations of </a:t>
            </a:r>
            <a:r>
              <a:rPr lang="en-US" i="1" dirty="0" smtClean="0"/>
              <a:t>a + b * 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is-IS" i="1" dirty="0" smtClean="0"/>
              <a:t>E </a:t>
            </a:r>
            <a:r>
              <a:rPr lang="is-IS" dirty="0" smtClean="0"/>
              <a:t>→ </a:t>
            </a:r>
            <a:r>
              <a:rPr lang="is-IS" i="1" dirty="0" smtClean="0"/>
              <a:t>E </a:t>
            </a:r>
            <a:r>
              <a:rPr lang="is-IS" dirty="0"/>
              <a:t>+ </a:t>
            </a:r>
            <a:r>
              <a:rPr lang="is-IS" i="1" dirty="0" smtClean="0"/>
              <a:t>E</a:t>
            </a:r>
            <a:r>
              <a:rPr lang="is-IS" dirty="0" smtClean="0"/>
              <a:t>			by rule (1)</a:t>
            </a:r>
            <a:r>
              <a:rPr lang="is-IS" i="1" dirty="0" smtClean="0"/>
              <a:t/>
            </a:r>
            <a:br>
              <a:rPr lang="is-IS" i="1" dirty="0" smtClean="0"/>
            </a:br>
            <a:r>
              <a:rPr lang="is-IS" i="1" dirty="0" smtClean="0"/>
              <a:t>   </a:t>
            </a:r>
            <a:r>
              <a:rPr lang="is-IS" dirty="0" smtClean="0"/>
              <a:t>→ </a:t>
            </a:r>
            <a:r>
              <a:rPr lang="is-IS" i="1" dirty="0" smtClean="0"/>
              <a:t>E </a:t>
            </a:r>
            <a:r>
              <a:rPr lang="is-IS" dirty="0"/>
              <a:t>+ </a:t>
            </a:r>
            <a:r>
              <a:rPr lang="is-IS" i="1" dirty="0"/>
              <a:t>E </a:t>
            </a:r>
            <a:r>
              <a:rPr lang="is-IS" dirty="0"/>
              <a:t>* </a:t>
            </a:r>
            <a:r>
              <a:rPr lang="is-IS" i="1" dirty="0" smtClean="0"/>
              <a:t>E		</a:t>
            </a:r>
            <a:r>
              <a:rPr lang="is-IS" dirty="0" smtClean="0"/>
              <a:t>by rule (2) on </a:t>
            </a: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is-IS" dirty="0" smtClean="0"/>
              <a:t> </a:t>
            </a:r>
            <a:r>
              <a:rPr lang="is-IS" i="1" dirty="0" smtClean="0"/>
              <a:t>E</a:t>
            </a:r>
            <a:br>
              <a:rPr lang="is-IS" i="1" dirty="0" smtClean="0"/>
            </a:br>
            <a:r>
              <a:rPr lang="is-IS" i="1" dirty="0" smtClean="0"/>
              <a:t>   </a:t>
            </a:r>
            <a:r>
              <a:rPr lang="is-IS" dirty="0" smtClean="0"/>
              <a:t>→ </a:t>
            </a:r>
            <a:r>
              <a:rPr lang="is-IS" i="1" dirty="0" smtClean="0"/>
              <a:t>a </a:t>
            </a:r>
            <a:r>
              <a:rPr lang="is-IS" dirty="0"/>
              <a:t>+ </a:t>
            </a:r>
            <a:r>
              <a:rPr lang="is-IS" i="1" dirty="0"/>
              <a:t>E </a:t>
            </a:r>
            <a:r>
              <a:rPr lang="is-IS" dirty="0"/>
              <a:t>* </a:t>
            </a:r>
            <a:r>
              <a:rPr lang="is-IS" i="1" dirty="0" smtClean="0"/>
              <a:t>E</a:t>
            </a:r>
            <a:r>
              <a:rPr lang="is-IS" dirty="0" smtClean="0"/>
              <a:t>		by rule (3) on </a:t>
            </a: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i="1" dirty="0" smtClean="0"/>
              <a:t>E</a:t>
            </a:r>
            <a:r>
              <a:rPr lang="is-IS" i="1" dirty="0" smtClean="0"/>
              <a:t/>
            </a:r>
            <a:br>
              <a:rPr lang="is-IS" i="1" dirty="0" smtClean="0"/>
            </a:br>
            <a:r>
              <a:rPr lang="is-IS" i="1" dirty="0" smtClean="0"/>
              <a:t>   </a:t>
            </a:r>
            <a:r>
              <a:rPr lang="is-IS" dirty="0" smtClean="0"/>
              <a:t>→ </a:t>
            </a:r>
            <a:r>
              <a:rPr lang="is-IS" i="1" dirty="0" smtClean="0"/>
              <a:t>a </a:t>
            </a:r>
            <a:r>
              <a:rPr lang="is-IS" dirty="0"/>
              <a:t>+ </a:t>
            </a:r>
            <a:r>
              <a:rPr lang="is-IS" i="1" dirty="0"/>
              <a:t>b </a:t>
            </a:r>
            <a:r>
              <a:rPr lang="is-IS" dirty="0"/>
              <a:t>* </a:t>
            </a:r>
            <a:r>
              <a:rPr lang="is-IS" i="1" dirty="0" smtClean="0"/>
              <a:t>E	</a:t>
            </a:r>
            <a:r>
              <a:rPr lang="is-IS" dirty="0"/>
              <a:t>	by rule </a:t>
            </a:r>
            <a:r>
              <a:rPr lang="is-IS" dirty="0" smtClean="0"/>
              <a:t>(4) on 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i="1" dirty="0"/>
              <a:t>E</a:t>
            </a:r>
            <a:r>
              <a:rPr lang="is-IS" i="1" dirty="0" smtClean="0"/>
              <a:t/>
            </a:r>
            <a:br>
              <a:rPr lang="is-IS" i="1" dirty="0" smtClean="0"/>
            </a:br>
            <a:r>
              <a:rPr lang="is-IS" i="1" dirty="0" smtClean="0"/>
              <a:t>   </a:t>
            </a:r>
            <a:r>
              <a:rPr lang="is-IS" dirty="0" smtClean="0"/>
              <a:t>→ </a:t>
            </a:r>
            <a:r>
              <a:rPr lang="is-IS" i="1" dirty="0" smtClean="0"/>
              <a:t>a </a:t>
            </a:r>
            <a:r>
              <a:rPr lang="is-IS" dirty="0"/>
              <a:t>+ </a:t>
            </a:r>
            <a:r>
              <a:rPr lang="is-IS" i="1" dirty="0"/>
              <a:t>b </a:t>
            </a:r>
            <a:r>
              <a:rPr lang="is-IS" dirty="0"/>
              <a:t>* </a:t>
            </a:r>
            <a:r>
              <a:rPr lang="is-IS" i="1" dirty="0" smtClean="0"/>
              <a:t>a		</a:t>
            </a:r>
            <a:r>
              <a:rPr lang="is-IS" dirty="0" smtClean="0"/>
              <a:t>by </a:t>
            </a:r>
            <a:r>
              <a:rPr lang="is-IS" dirty="0"/>
              <a:t>rule (3</a:t>
            </a:r>
            <a:r>
              <a:rPr lang="is-IS" dirty="0" smtClean="0"/>
              <a:t>)</a:t>
            </a:r>
            <a:br>
              <a:rPr lang="is-IS" dirty="0" smtClean="0"/>
            </a:br>
            <a:r>
              <a:rPr lang="is-IS" dirty="0" smtClean="0"/>
              <a:t/>
            </a:r>
            <a:br>
              <a:rPr lang="is-IS" dirty="0" smtClean="0"/>
            </a:br>
            <a:r>
              <a:rPr lang="is-IS" i="1" dirty="0"/>
              <a:t>E </a:t>
            </a:r>
            <a:r>
              <a:rPr lang="is-IS" dirty="0"/>
              <a:t>→ </a:t>
            </a:r>
            <a:r>
              <a:rPr lang="is-IS" i="1" dirty="0"/>
              <a:t>E </a:t>
            </a:r>
            <a:r>
              <a:rPr lang="is-IS" dirty="0" smtClean="0"/>
              <a:t>* </a:t>
            </a:r>
            <a:r>
              <a:rPr lang="is-IS" i="1" dirty="0"/>
              <a:t>E</a:t>
            </a:r>
            <a:r>
              <a:rPr lang="is-IS" dirty="0"/>
              <a:t>			by rule </a:t>
            </a:r>
            <a:r>
              <a:rPr lang="is-IS" dirty="0" smtClean="0"/>
              <a:t>(2)</a:t>
            </a:r>
            <a:r>
              <a:rPr lang="is-IS" i="1" dirty="0"/>
              <a:t/>
            </a:r>
            <a:br>
              <a:rPr lang="is-IS" i="1" dirty="0"/>
            </a:br>
            <a:r>
              <a:rPr lang="is-IS" i="1" dirty="0"/>
              <a:t>   </a:t>
            </a:r>
            <a:r>
              <a:rPr lang="is-IS" dirty="0"/>
              <a:t>→ </a:t>
            </a:r>
            <a:r>
              <a:rPr lang="is-IS" i="1" dirty="0"/>
              <a:t>E </a:t>
            </a:r>
            <a:r>
              <a:rPr lang="is-IS" dirty="0"/>
              <a:t>+ </a:t>
            </a:r>
            <a:r>
              <a:rPr lang="is-IS" i="1" dirty="0"/>
              <a:t>E </a:t>
            </a:r>
            <a:r>
              <a:rPr lang="is-IS" dirty="0"/>
              <a:t>* </a:t>
            </a:r>
            <a:r>
              <a:rPr lang="is-IS" i="1" dirty="0"/>
              <a:t>E		</a:t>
            </a:r>
            <a:r>
              <a:rPr lang="is-IS" dirty="0"/>
              <a:t>by rule </a:t>
            </a:r>
            <a:r>
              <a:rPr lang="is-IS" dirty="0" smtClean="0"/>
              <a:t>(1) </a:t>
            </a:r>
            <a:r>
              <a:rPr lang="is-IS" dirty="0"/>
              <a:t>on 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is-IS" dirty="0" smtClean="0"/>
              <a:t> </a:t>
            </a:r>
            <a:r>
              <a:rPr lang="is-IS" i="1" dirty="0"/>
              <a:t>E</a:t>
            </a:r>
            <a:br>
              <a:rPr lang="is-IS" i="1" dirty="0"/>
            </a:br>
            <a:r>
              <a:rPr lang="is-IS" i="1" dirty="0"/>
              <a:t>   </a:t>
            </a:r>
            <a:r>
              <a:rPr lang="is-IS" dirty="0"/>
              <a:t>→ </a:t>
            </a:r>
            <a:r>
              <a:rPr lang="is-IS" i="1" dirty="0"/>
              <a:t>a </a:t>
            </a:r>
            <a:r>
              <a:rPr lang="is-IS" dirty="0"/>
              <a:t>+ </a:t>
            </a:r>
            <a:r>
              <a:rPr lang="is-IS" i="1" dirty="0"/>
              <a:t>E </a:t>
            </a:r>
            <a:r>
              <a:rPr lang="is-IS" dirty="0"/>
              <a:t>* </a:t>
            </a:r>
            <a:r>
              <a:rPr lang="is-IS" i="1" dirty="0"/>
              <a:t>E</a:t>
            </a:r>
            <a:r>
              <a:rPr lang="is-IS" dirty="0"/>
              <a:t>		by rule (3) on 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i="1" dirty="0"/>
              <a:t>E</a:t>
            </a:r>
            <a:r>
              <a:rPr lang="is-IS" i="1" dirty="0"/>
              <a:t/>
            </a:r>
            <a:br>
              <a:rPr lang="is-IS" i="1" dirty="0"/>
            </a:br>
            <a:r>
              <a:rPr lang="is-IS" i="1" dirty="0"/>
              <a:t>   </a:t>
            </a:r>
            <a:r>
              <a:rPr lang="is-IS" dirty="0"/>
              <a:t>→ </a:t>
            </a:r>
            <a:r>
              <a:rPr lang="is-IS" i="1" dirty="0"/>
              <a:t>a </a:t>
            </a:r>
            <a:r>
              <a:rPr lang="is-IS" dirty="0"/>
              <a:t>+ </a:t>
            </a:r>
            <a:r>
              <a:rPr lang="is-IS" i="1" dirty="0"/>
              <a:t>b </a:t>
            </a:r>
            <a:r>
              <a:rPr lang="is-IS" dirty="0"/>
              <a:t>* </a:t>
            </a:r>
            <a:r>
              <a:rPr lang="is-IS" i="1" dirty="0"/>
              <a:t>E	</a:t>
            </a:r>
            <a:r>
              <a:rPr lang="is-IS" dirty="0"/>
              <a:t>	by rule (4) on 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i="1" dirty="0"/>
              <a:t>E</a:t>
            </a:r>
            <a:r>
              <a:rPr lang="is-IS" i="1" dirty="0"/>
              <a:t/>
            </a:r>
            <a:br>
              <a:rPr lang="is-IS" i="1" dirty="0"/>
            </a:br>
            <a:r>
              <a:rPr lang="is-IS" i="1" dirty="0"/>
              <a:t>   </a:t>
            </a:r>
            <a:r>
              <a:rPr lang="is-IS" dirty="0"/>
              <a:t>→ </a:t>
            </a:r>
            <a:r>
              <a:rPr lang="is-IS" i="1" dirty="0"/>
              <a:t>a </a:t>
            </a:r>
            <a:r>
              <a:rPr lang="is-IS" dirty="0"/>
              <a:t>+ </a:t>
            </a:r>
            <a:r>
              <a:rPr lang="is-IS" i="1" dirty="0"/>
              <a:t>b </a:t>
            </a:r>
            <a:r>
              <a:rPr lang="is-IS" dirty="0"/>
              <a:t>* </a:t>
            </a:r>
            <a:r>
              <a:rPr lang="is-IS" i="1" dirty="0"/>
              <a:t>a		</a:t>
            </a:r>
            <a:r>
              <a:rPr lang="is-IS" dirty="0"/>
              <a:t>by rule (3</a:t>
            </a:r>
            <a:r>
              <a:rPr lang="is-IS" dirty="0" smtClean="0"/>
              <a:t>)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20043" y="223161"/>
            <a:ext cx="1541124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is-IS" i="1" dirty="0"/>
              <a:t>E </a:t>
            </a:r>
            <a:r>
              <a:rPr lang="is-IS" dirty="0"/>
              <a:t>→ </a:t>
            </a:r>
            <a:r>
              <a:rPr lang="is-IS" i="1" dirty="0"/>
              <a:t>E </a:t>
            </a:r>
            <a:r>
              <a:rPr lang="is-IS" dirty="0"/>
              <a:t>+ </a:t>
            </a:r>
            <a:r>
              <a:rPr lang="is-IS" i="1" dirty="0"/>
              <a:t>E</a:t>
            </a:r>
          </a:p>
          <a:p>
            <a:pPr marL="342900" indent="-342900">
              <a:buFont typeface="+mj-lt"/>
              <a:buAutoNum type="arabicParenR"/>
            </a:pPr>
            <a:r>
              <a:rPr lang="is-IS" i="1" dirty="0"/>
              <a:t>E </a:t>
            </a:r>
            <a:r>
              <a:rPr lang="is-IS" dirty="0"/>
              <a:t>→ </a:t>
            </a:r>
            <a:r>
              <a:rPr lang="is-IS" i="1" dirty="0"/>
              <a:t>E </a:t>
            </a:r>
            <a:r>
              <a:rPr lang="is-IS" dirty="0"/>
              <a:t>* </a:t>
            </a:r>
            <a:r>
              <a:rPr lang="is-IS" i="1" dirty="0"/>
              <a:t>E</a:t>
            </a:r>
          </a:p>
          <a:p>
            <a:pPr marL="342900" indent="-342900">
              <a:buFont typeface="+mj-lt"/>
              <a:buAutoNum type="arabicParenR"/>
            </a:pPr>
            <a:r>
              <a:rPr lang="is-IS" i="1" dirty="0"/>
              <a:t>E </a:t>
            </a:r>
            <a:r>
              <a:rPr lang="is-IS" dirty="0"/>
              <a:t>→ </a:t>
            </a:r>
            <a:r>
              <a:rPr lang="is-IS" i="1" dirty="0"/>
              <a:t>a</a:t>
            </a:r>
          </a:p>
          <a:p>
            <a:pPr marL="342900" indent="-342900">
              <a:buFont typeface="+mj-lt"/>
              <a:buAutoNum type="arabicParenR"/>
            </a:pPr>
            <a:r>
              <a:rPr lang="is-IS" i="1" dirty="0"/>
              <a:t>E </a:t>
            </a:r>
            <a:r>
              <a:rPr lang="is-IS" dirty="0"/>
              <a:t>→ </a:t>
            </a:r>
            <a:r>
              <a:rPr lang="is-IS" i="1" dirty="0"/>
              <a:t>b 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73771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Project 1 due </a:t>
            </a:r>
            <a:r>
              <a:rPr lang="en-US" sz="2000" b="1" u="sng" dirty="0" smtClean="0"/>
              <a:t>Thursday</a:t>
            </a:r>
            <a:r>
              <a:rPr lang="en-US" sz="2000" dirty="0" smtClean="0"/>
              <a:t> 9/21 at 8pm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Homework 2 due Friday 9/29 at 8pm</a:t>
            </a:r>
            <a:endParaRPr lang="en-US" sz="2000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F351-AB39-4C15-8977-FF1C72104A1E}" type="datetime1">
              <a:rPr lang="en-US" smtClean="0"/>
              <a:t>9/18/17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Grammar is </a:t>
            </a:r>
            <a:r>
              <a:rPr lang="en-US" i="1" dirty="0" smtClean="0"/>
              <a:t>ambiguous</a:t>
            </a:r>
            <a:r>
              <a:rPr lang="en-US" dirty="0" smtClean="0"/>
              <a:t> since the different derivations result in different trees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is-IS" i="1" dirty="0"/>
              <a:t>E </a:t>
            </a:r>
            <a:r>
              <a:rPr lang="is-IS" dirty="0"/>
              <a:t>→ </a:t>
            </a:r>
            <a:r>
              <a:rPr lang="is-IS" i="1" dirty="0"/>
              <a:t>E </a:t>
            </a:r>
            <a:r>
              <a:rPr lang="is-IS" dirty="0"/>
              <a:t>+ </a:t>
            </a:r>
            <a:r>
              <a:rPr lang="is-IS" i="1" dirty="0"/>
              <a:t>E</a:t>
            </a:r>
            <a:r>
              <a:rPr lang="is-IS" dirty="0"/>
              <a:t>			</a:t>
            </a:r>
            <a:r>
              <a:rPr lang="is-IS" dirty="0" smtClean="0"/>
              <a:t>by </a:t>
            </a:r>
            <a:r>
              <a:rPr lang="is-IS" dirty="0"/>
              <a:t>rule (1)</a:t>
            </a:r>
            <a:r>
              <a:rPr lang="is-IS" i="1" dirty="0"/>
              <a:t/>
            </a:r>
            <a:br>
              <a:rPr lang="is-IS" i="1" dirty="0"/>
            </a:br>
            <a:r>
              <a:rPr lang="is-IS" i="1" dirty="0"/>
              <a:t>   </a:t>
            </a:r>
            <a:r>
              <a:rPr lang="is-IS" dirty="0"/>
              <a:t>→ </a:t>
            </a:r>
            <a:r>
              <a:rPr lang="is-IS" i="1" dirty="0"/>
              <a:t>E </a:t>
            </a:r>
            <a:r>
              <a:rPr lang="is-IS" dirty="0"/>
              <a:t>+ </a:t>
            </a:r>
            <a:r>
              <a:rPr lang="is-IS" i="1" dirty="0"/>
              <a:t>E </a:t>
            </a:r>
            <a:r>
              <a:rPr lang="is-IS" dirty="0"/>
              <a:t>* </a:t>
            </a:r>
            <a:r>
              <a:rPr lang="is-IS" i="1" dirty="0"/>
              <a:t>E		</a:t>
            </a:r>
            <a:r>
              <a:rPr lang="is-IS" dirty="0" smtClean="0"/>
              <a:t>by rule (2) on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is-IS" dirty="0" smtClean="0"/>
              <a:t> </a:t>
            </a:r>
            <a:r>
              <a:rPr lang="is-IS" i="1" dirty="0" smtClean="0"/>
              <a:t>E</a:t>
            </a:r>
            <a:br>
              <a:rPr lang="is-IS" i="1" dirty="0" smtClean="0"/>
            </a:br>
            <a:r>
              <a:rPr lang="is-IS" i="1" dirty="0" smtClean="0"/>
              <a:t>   </a:t>
            </a:r>
            <a:r>
              <a:rPr lang="is-IS" dirty="0" smtClean="0"/>
              <a:t>→ </a:t>
            </a:r>
            <a:r>
              <a:rPr lang="is-IS" i="1" dirty="0" smtClean="0"/>
              <a:t>a </a:t>
            </a:r>
            <a:r>
              <a:rPr lang="is-IS" dirty="0" smtClean="0"/>
              <a:t>+ </a:t>
            </a:r>
            <a:r>
              <a:rPr lang="is-IS" i="1" dirty="0" smtClean="0"/>
              <a:t>E </a:t>
            </a:r>
            <a:r>
              <a:rPr lang="is-IS" dirty="0" smtClean="0"/>
              <a:t>* </a:t>
            </a:r>
            <a:r>
              <a:rPr lang="is-IS" i="1" dirty="0" smtClean="0"/>
              <a:t>E</a:t>
            </a:r>
            <a:r>
              <a:rPr lang="is-IS" dirty="0" smtClean="0"/>
              <a:t>		by rule (3) on </a:t>
            </a: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i="1" dirty="0" smtClean="0"/>
              <a:t>E</a:t>
            </a:r>
            <a:r>
              <a:rPr lang="is-IS" i="1" dirty="0" smtClean="0"/>
              <a:t/>
            </a:r>
            <a:br>
              <a:rPr lang="is-IS" i="1" dirty="0" smtClean="0"/>
            </a:br>
            <a:r>
              <a:rPr lang="is-IS" i="1" dirty="0" smtClean="0"/>
              <a:t>   </a:t>
            </a:r>
            <a:r>
              <a:rPr lang="is-IS" dirty="0" smtClean="0"/>
              <a:t>→ </a:t>
            </a:r>
            <a:r>
              <a:rPr lang="is-IS" i="1" dirty="0" smtClean="0"/>
              <a:t>a </a:t>
            </a:r>
            <a:r>
              <a:rPr lang="is-IS" dirty="0" smtClean="0"/>
              <a:t>+ </a:t>
            </a:r>
            <a:r>
              <a:rPr lang="is-IS" i="1" dirty="0" smtClean="0"/>
              <a:t>b </a:t>
            </a:r>
            <a:r>
              <a:rPr lang="is-IS" dirty="0" smtClean="0"/>
              <a:t>* </a:t>
            </a:r>
            <a:r>
              <a:rPr lang="is-IS" i="1" dirty="0" smtClean="0"/>
              <a:t>E	</a:t>
            </a:r>
            <a:r>
              <a:rPr lang="is-IS" dirty="0" smtClean="0"/>
              <a:t>	by rule (4) on </a:t>
            </a: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i="1" dirty="0" smtClean="0"/>
              <a:t>E</a:t>
            </a:r>
            <a:r>
              <a:rPr lang="is-IS" i="1" dirty="0" smtClean="0"/>
              <a:t/>
            </a:r>
            <a:br>
              <a:rPr lang="is-IS" i="1" dirty="0" smtClean="0"/>
            </a:br>
            <a:r>
              <a:rPr lang="is-IS" i="1" dirty="0" smtClean="0"/>
              <a:t>   </a:t>
            </a:r>
            <a:r>
              <a:rPr lang="is-IS" dirty="0" smtClean="0"/>
              <a:t>→ </a:t>
            </a:r>
            <a:r>
              <a:rPr lang="is-IS" i="1" dirty="0" smtClean="0"/>
              <a:t>a </a:t>
            </a:r>
            <a:r>
              <a:rPr lang="is-IS" dirty="0" smtClean="0"/>
              <a:t>+ </a:t>
            </a:r>
            <a:r>
              <a:rPr lang="is-IS" i="1" dirty="0" smtClean="0"/>
              <a:t>b </a:t>
            </a:r>
            <a:r>
              <a:rPr lang="is-IS" dirty="0" smtClean="0"/>
              <a:t>* </a:t>
            </a:r>
            <a:r>
              <a:rPr lang="is-IS" i="1" dirty="0" smtClean="0"/>
              <a:t>a		</a:t>
            </a:r>
            <a:r>
              <a:rPr lang="is-IS" dirty="0" smtClean="0"/>
              <a:t>by rule (3)</a:t>
            </a:r>
            <a:r>
              <a:rPr lang="is-IS" dirty="0"/>
              <a:t/>
            </a:r>
            <a:br>
              <a:rPr lang="is-IS" dirty="0"/>
            </a:br>
            <a:r>
              <a:rPr lang="is-IS" dirty="0"/>
              <a:t/>
            </a:r>
            <a:br>
              <a:rPr lang="is-IS" dirty="0"/>
            </a:br>
            <a:r>
              <a:rPr lang="is-IS" i="1" dirty="0"/>
              <a:t>E </a:t>
            </a:r>
            <a:r>
              <a:rPr lang="is-IS" dirty="0"/>
              <a:t>→ </a:t>
            </a:r>
            <a:r>
              <a:rPr lang="is-IS" i="1" dirty="0"/>
              <a:t>E </a:t>
            </a:r>
            <a:r>
              <a:rPr lang="is-IS" dirty="0"/>
              <a:t>* </a:t>
            </a:r>
            <a:r>
              <a:rPr lang="is-IS" i="1" dirty="0"/>
              <a:t>E</a:t>
            </a:r>
            <a:r>
              <a:rPr lang="is-IS" dirty="0"/>
              <a:t>			by rule (2)</a:t>
            </a:r>
            <a:r>
              <a:rPr lang="is-IS" i="1" dirty="0"/>
              <a:t/>
            </a:r>
            <a:br>
              <a:rPr lang="is-IS" i="1" dirty="0"/>
            </a:br>
            <a:r>
              <a:rPr lang="is-IS" i="1" dirty="0"/>
              <a:t>   </a:t>
            </a:r>
            <a:r>
              <a:rPr lang="is-IS" dirty="0"/>
              <a:t>→ </a:t>
            </a:r>
            <a:r>
              <a:rPr lang="is-IS" i="1" dirty="0"/>
              <a:t>E </a:t>
            </a:r>
            <a:r>
              <a:rPr lang="is-IS" dirty="0"/>
              <a:t>+ </a:t>
            </a:r>
            <a:r>
              <a:rPr lang="is-IS" i="1" dirty="0"/>
              <a:t>E </a:t>
            </a:r>
            <a:r>
              <a:rPr lang="is-IS" dirty="0"/>
              <a:t>* </a:t>
            </a:r>
            <a:r>
              <a:rPr lang="is-IS" i="1" dirty="0"/>
              <a:t>E		</a:t>
            </a:r>
            <a:r>
              <a:rPr lang="is-IS" dirty="0"/>
              <a:t>by rule (1) on 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is-IS" dirty="0"/>
              <a:t> </a:t>
            </a:r>
            <a:r>
              <a:rPr lang="is-IS" i="1" dirty="0"/>
              <a:t>E</a:t>
            </a:r>
            <a:br>
              <a:rPr lang="is-IS" i="1" dirty="0"/>
            </a:br>
            <a:r>
              <a:rPr lang="is-IS" i="1" dirty="0"/>
              <a:t>   </a:t>
            </a:r>
            <a:r>
              <a:rPr lang="is-IS" dirty="0"/>
              <a:t>→ </a:t>
            </a:r>
            <a:r>
              <a:rPr lang="is-IS" i="1" dirty="0"/>
              <a:t>a </a:t>
            </a:r>
            <a:r>
              <a:rPr lang="is-IS" dirty="0"/>
              <a:t>+ </a:t>
            </a:r>
            <a:r>
              <a:rPr lang="is-IS" i="1" dirty="0"/>
              <a:t>E </a:t>
            </a:r>
            <a:r>
              <a:rPr lang="is-IS" dirty="0"/>
              <a:t>* </a:t>
            </a:r>
            <a:r>
              <a:rPr lang="is-IS" i="1" dirty="0"/>
              <a:t>E</a:t>
            </a:r>
            <a:r>
              <a:rPr lang="is-IS" dirty="0"/>
              <a:t>		by rule (3) on 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i="1" dirty="0"/>
              <a:t>E</a:t>
            </a:r>
            <a:r>
              <a:rPr lang="is-IS" i="1" dirty="0"/>
              <a:t/>
            </a:r>
            <a:br>
              <a:rPr lang="is-IS" i="1" dirty="0"/>
            </a:br>
            <a:r>
              <a:rPr lang="is-IS" i="1" dirty="0"/>
              <a:t>   </a:t>
            </a:r>
            <a:r>
              <a:rPr lang="is-IS" dirty="0"/>
              <a:t>→ </a:t>
            </a:r>
            <a:r>
              <a:rPr lang="is-IS" i="1" dirty="0"/>
              <a:t>a </a:t>
            </a:r>
            <a:r>
              <a:rPr lang="is-IS" dirty="0"/>
              <a:t>+ </a:t>
            </a:r>
            <a:r>
              <a:rPr lang="is-IS" i="1" dirty="0"/>
              <a:t>b </a:t>
            </a:r>
            <a:r>
              <a:rPr lang="is-IS" dirty="0"/>
              <a:t>* </a:t>
            </a:r>
            <a:r>
              <a:rPr lang="is-IS" i="1" dirty="0"/>
              <a:t>E	</a:t>
            </a:r>
            <a:r>
              <a:rPr lang="is-IS" dirty="0"/>
              <a:t>	by rule (4) on 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i="1" dirty="0"/>
              <a:t>E</a:t>
            </a:r>
            <a:r>
              <a:rPr lang="is-IS" i="1" dirty="0"/>
              <a:t/>
            </a:r>
            <a:br>
              <a:rPr lang="is-IS" i="1" dirty="0"/>
            </a:br>
            <a:r>
              <a:rPr lang="is-IS" i="1" dirty="0"/>
              <a:t>   </a:t>
            </a:r>
            <a:r>
              <a:rPr lang="is-IS" dirty="0"/>
              <a:t>→ </a:t>
            </a:r>
            <a:r>
              <a:rPr lang="is-IS" i="1" dirty="0"/>
              <a:t>a </a:t>
            </a:r>
            <a:r>
              <a:rPr lang="is-IS" dirty="0"/>
              <a:t>+ </a:t>
            </a:r>
            <a:r>
              <a:rPr lang="is-IS" i="1" dirty="0"/>
              <a:t>b </a:t>
            </a:r>
            <a:r>
              <a:rPr lang="is-IS" dirty="0"/>
              <a:t>* </a:t>
            </a:r>
            <a:r>
              <a:rPr lang="is-IS" i="1" dirty="0"/>
              <a:t>a		</a:t>
            </a:r>
            <a:r>
              <a:rPr lang="is-IS" dirty="0"/>
              <a:t>by rule (3)</a:t>
            </a:r>
            <a:endParaRPr lang="en-US" i="1" dirty="0"/>
          </a:p>
          <a:p>
            <a:pPr>
              <a:spcBef>
                <a:spcPts val="2200"/>
              </a:spcBef>
            </a:pPr>
            <a:r>
              <a:rPr lang="en-US" dirty="0" smtClean="0"/>
              <a:t>First tree corresponds to * having higher precedence</a:t>
            </a:r>
          </a:p>
          <a:p>
            <a:pPr>
              <a:spcBef>
                <a:spcPts val="2200"/>
              </a:spcBef>
            </a:pPr>
            <a:r>
              <a:rPr lang="en-US" dirty="0"/>
              <a:t>Usually resolved by specifying precedence rules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20043" y="223161"/>
            <a:ext cx="1541124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is-IS" i="1" dirty="0"/>
              <a:t>E </a:t>
            </a:r>
            <a:r>
              <a:rPr lang="is-IS" dirty="0"/>
              <a:t>→ </a:t>
            </a:r>
            <a:r>
              <a:rPr lang="is-IS" i="1" dirty="0"/>
              <a:t>E </a:t>
            </a:r>
            <a:r>
              <a:rPr lang="is-IS" dirty="0"/>
              <a:t>+ </a:t>
            </a:r>
            <a:r>
              <a:rPr lang="is-IS" i="1" dirty="0"/>
              <a:t>E</a:t>
            </a:r>
          </a:p>
          <a:p>
            <a:pPr marL="342900" indent="-342900">
              <a:buFont typeface="+mj-lt"/>
              <a:buAutoNum type="arabicParenR"/>
            </a:pPr>
            <a:r>
              <a:rPr lang="is-IS" i="1" dirty="0"/>
              <a:t>E </a:t>
            </a:r>
            <a:r>
              <a:rPr lang="is-IS" dirty="0"/>
              <a:t>→ </a:t>
            </a:r>
            <a:r>
              <a:rPr lang="is-IS" i="1" dirty="0"/>
              <a:t>E </a:t>
            </a:r>
            <a:r>
              <a:rPr lang="is-IS" dirty="0"/>
              <a:t>* </a:t>
            </a:r>
            <a:r>
              <a:rPr lang="is-IS" i="1" dirty="0"/>
              <a:t>E</a:t>
            </a:r>
          </a:p>
          <a:p>
            <a:pPr marL="342900" indent="-342900">
              <a:buFont typeface="+mj-lt"/>
              <a:buAutoNum type="arabicParenR"/>
            </a:pPr>
            <a:r>
              <a:rPr lang="is-IS" i="1" dirty="0"/>
              <a:t>E </a:t>
            </a:r>
            <a:r>
              <a:rPr lang="is-IS" dirty="0"/>
              <a:t>→ </a:t>
            </a:r>
            <a:r>
              <a:rPr lang="is-IS" i="1" dirty="0"/>
              <a:t>a</a:t>
            </a:r>
          </a:p>
          <a:p>
            <a:pPr marL="342900" indent="-342900">
              <a:buFont typeface="+mj-lt"/>
              <a:buAutoNum type="arabicParenR"/>
            </a:pPr>
            <a:r>
              <a:rPr lang="is-IS" i="1" dirty="0"/>
              <a:t>E </a:t>
            </a:r>
            <a:r>
              <a:rPr lang="is-IS" dirty="0"/>
              <a:t>→ </a:t>
            </a:r>
            <a:r>
              <a:rPr lang="is-IS" i="1" dirty="0"/>
              <a:t>b </a:t>
            </a:r>
            <a:endParaRPr lang="is-IS" dirty="0"/>
          </a:p>
        </p:txBody>
      </p:sp>
      <p:grpSp>
        <p:nvGrpSpPr>
          <p:cNvPr id="27" name="Group 26"/>
          <p:cNvGrpSpPr/>
          <p:nvPr/>
        </p:nvGrpSpPr>
        <p:grpSpPr>
          <a:xfrm>
            <a:off x="7121266" y="1793617"/>
            <a:ext cx="1313818" cy="1525755"/>
            <a:chOff x="2295727" y="900792"/>
            <a:chExt cx="2191963" cy="2360899"/>
          </a:xfrm>
        </p:grpSpPr>
        <p:sp>
          <p:nvSpPr>
            <p:cNvPr id="8" name="TextBox 7"/>
            <p:cNvSpPr txBox="1"/>
            <p:nvPr/>
          </p:nvSpPr>
          <p:spPr>
            <a:xfrm>
              <a:off x="3018816" y="900792"/>
              <a:ext cx="21400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latin typeface="Consolas" charset="0"/>
                  <a:ea typeface="Consolas" charset="0"/>
                  <a:cs typeface="Consolas" charset="0"/>
                </a:rPr>
                <a:t>E</a:t>
              </a:r>
              <a:endParaRPr 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95727" y="1737373"/>
              <a:ext cx="21400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latin typeface="Consolas" charset="0"/>
                  <a:ea typeface="Consolas" charset="0"/>
                  <a:cs typeface="Consolas" charset="0"/>
                </a:rPr>
                <a:t>E</a:t>
              </a:r>
              <a:endParaRPr 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95727" y="2305456"/>
              <a:ext cx="21400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latin typeface="Consolas" charset="0"/>
                  <a:ea typeface="Consolas" charset="0"/>
                  <a:cs typeface="Consolas" charset="0"/>
                </a:rPr>
                <a:t>a</a:t>
              </a:r>
              <a:endParaRPr 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cxnSp>
          <p:nvCxnSpPr>
            <p:cNvPr id="11" name="Straight Connector 10"/>
            <p:cNvCxnSpPr>
              <a:stCxn id="10" idx="2"/>
              <a:endCxn id="11" idx="0"/>
            </p:cNvCxnSpPr>
            <p:nvPr/>
          </p:nvCxnSpPr>
          <p:spPr>
            <a:xfrm flipH="1">
              <a:off x="2402731" y="1270124"/>
              <a:ext cx="723089" cy="4672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1" idx="2"/>
              <a:endCxn id="14" idx="0"/>
            </p:cNvCxnSpPr>
            <p:nvPr/>
          </p:nvCxnSpPr>
          <p:spPr>
            <a:xfrm>
              <a:off x="2402731" y="2106705"/>
              <a:ext cx="0" cy="1987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855393" y="1737373"/>
              <a:ext cx="21400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latin typeface="Consolas" charset="0"/>
                  <a:ea typeface="Consolas" charset="0"/>
                  <a:cs typeface="Consolas" charset="0"/>
                </a:rPr>
                <a:t>E</a:t>
              </a:r>
              <a:endParaRPr 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37104" y="2305456"/>
              <a:ext cx="21400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latin typeface="Consolas" charset="0"/>
                  <a:ea typeface="Consolas" charset="0"/>
                  <a:cs typeface="Consolas" charset="0"/>
                </a:rPr>
                <a:t>E</a:t>
              </a:r>
              <a:endParaRPr 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55393" y="2305456"/>
              <a:ext cx="21400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latin typeface="Consolas" charset="0"/>
                  <a:ea typeface="Consolas" charset="0"/>
                  <a:cs typeface="Consolas" charset="0"/>
                </a:rPr>
                <a:t>*</a:t>
              </a:r>
              <a:endParaRPr 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73682" y="2285683"/>
              <a:ext cx="21400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latin typeface="Consolas" charset="0"/>
                  <a:ea typeface="Consolas" charset="0"/>
                  <a:cs typeface="Consolas" charset="0"/>
                </a:rPr>
                <a:t>E</a:t>
              </a:r>
              <a:endParaRPr 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37104" y="2892359"/>
              <a:ext cx="21400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b</a:t>
              </a:r>
              <a:endParaRPr 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962397" y="2106705"/>
              <a:ext cx="0" cy="1987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962397" y="2106705"/>
              <a:ext cx="418289" cy="1789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3544108" y="2106705"/>
              <a:ext cx="418289" cy="1987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0" idx="2"/>
            </p:cNvCxnSpPr>
            <p:nvPr/>
          </p:nvCxnSpPr>
          <p:spPr>
            <a:xfrm>
              <a:off x="3125820" y="1270124"/>
              <a:ext cx="836577" cy="4672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023679" y="1737373"/>
              <a:ext cx="21400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latin typeface="Consolas" charset="0"/>
                  <a:ea typeface="Consolas" charset="0"/>
                  <a:cs typeface="Consolas" charset="0"/>
                </a:rPr>
                <a:t>+</a:t>
              </a:r>
              <a:endParaRPr 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544108" y="2674788"/>
              <a:ext cx="0" cy="21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273682" y="2892359"/>
              <a:ext cx="21400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4380686" y="2655015"/>
              <a:ext cx="0" cy="2373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0" idx="2"/>
            </p:cNvCxnSpPr>
            <p:nvPr/>
          </p:nvCxnSpPr>
          <p:spPr>
            <a:xfrm>
              <a:off x="3125820" y="1270124"/>
              <a:ext cx="4863" cy="4672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7121266" y="3395569"/>
            <a:ext cx="1313818" cy="1525755"/>
            <a:chOff x="5463702" y="900792"/>
            <a:chExt cx="2191963" cy="2360899"/>
          </a:xfrm>
        </p:grpSpPr>
        <p:sp>
          <p:nvSpPr>
            <p:cNvPr id="28" name="TextBox 27"/>
            <p:cNvSpPr txBox="1"/>
            <p:nvPr/>
          </p:nvSpPr>
          <p:spPr>
            <a:xfrm>
              <a:off x="6605080" y="900792"/>
              <a:ext cx="21400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latin typeface="Consolas" charset="0"/>
                  <a:ea typeface="Consolas" charset="0"/>
                  <a:cs typeface="Consolas" charset="0"/>
                </a:rPr>
                <a:t>E</a:t>
              </a:r>
              <a:endParaRPr 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81991" y="1737373"/>
              <a:ext cx="21400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latin typeface="Consolas" charset="0"/>
                  <a:ea typeface="Consolas" charset="0"/>
                  <a:cs typeface="Consolas" charset="0"/>
                </a:rPr>
                <a:t>E</a:t>
              </a:r>
              <a:endParaRPr 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63702" y="2305456"/>
              <a:ext cx="21400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latin typeface="Consolas" charset="0"/>
                  <a:ea typeface="Consolas" charset="0"/>
                  <a:cs typeface="Consolas" charset="0"/>
                </a:rPr>
                <a:t>E</a:t>
              </a:r>
              <a:endParaRPr 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881991" y="2305456"/>
              <a:ext cx="21400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latin typeface="Consolas" charset="0"/>
                  <a:ea typeface="Consolas" charset="0"/>
                  <a:cs typeface="Consolas" charset="0"/>
                </a:rPr>
                <a:t>+</a:t>
              </a:r>
              <a:endParaRPr 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00280" y="2285683"/>
              <a:ext cx="21400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latin typeface="Consolas" charset="0"/>
                  <a:ea typeface="Consolas" charset="0"/>
                  <a:cs typeface="Consolas" charset="0"/>
                </a:rPr>
                <a:t>E</a:t>
              </a:r>
              <a:endParaRPr 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flipH="1">
              <a:off x="5988995" y="1270124"/>
              <a:ext cx="723089" cy="4672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570706" y="2106705"/>
              <a:ext cx="418289" cy="1987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988995" y="2106705"/>
              <a:ext cx="0" cy="1987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988995" y="2106705"/>
              <a:ext cx="418289" cy="1789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441657" y="1737373"/>
              <a:ext cx="21400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latin typeface="Consolas" charset="0"/>
                  <a:ea typeface="Consolas" charset="0"/>
                  <a:cs typeface="Consolas" charset="0"/>
                </a:rPr>
                <a:t>E</a:t>
              </a:r>
              <a:endParaRPr 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41657" y="2305456"/>
              <a:ext cx="21400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latin typeface="Consolas" charset="0"/>
                  <a:ea typeface="Consolas" charset="0"/>
                  <a:cs typeface="Consolas" charset="0"/>
                </a:rPr>
                <a:t>a</a:t>
              </a:r>
              <a:endParaRPr 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63702" y="2892359"/>
              <a:ext cx="21400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7548661" y="2106705"/>
              <a:ext cx="0" cy="1987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712084" y="1270124"/>
              <a:ext cx="836577" cy="4672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609943" y="1737373"/>
              <a:ext cx="21400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latin typeface="Consolas" charset="0"/>
                  <a:ea typeface="Consolas" charset="0"/>
                  <a:cs typeface="Consolas" charset="0"/>
                </a:rPr>
                <a:t>*</a:t>
              </a:r>
              <a:endParaRPr 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5570706" y="2674788"/>
              <a:ext cx="0" cy="217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712084" y="1270124"/>
              <a:ext cx="4863" cy="4672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297036" y="2892359"/>
              <a:ext cx="21400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b</a:t>
              </a:r>
              <a:endParaRPr 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6404040" y="2655015"/>
              <a:ext cx="3244" cy="2373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4060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Backus-Naur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Grammars for programming languages are generally written in an </a:t>
            </a:r>
            <a:r>
              <a:rPr lang="en-US" i="1" dirty="0" smtClean="0"/>
              <a:t>extended Backus-Naur form (EBNF)</a:t>
            </a:r>
            <a:endParaRPr lang="en-US" dirty="0"/>
          </a:p>
          <a:p>
            <a:pPr>
              <a:spcBef>
                <a:spcPts val="2200"/>
              </a:spcBef>
            </a:pPr>
            <a:r>
              <a:rPr lang="en-US" dirty="0" smtClean="0"/>
              <a:t>Includes representation of production rules in a more limited character set</a:t>
            </a:r>
          </a:p>
          <a:p>
            <a:pPr lvl="1"/>
            <a:r>
              <a:rPr lang="en-US" dirty="0" smtClean="0"/>
              <a:t>e.g. </a:t>
            </a:r>
            <a:r>
              <a:rPr lang="en-US" i="1" dirty="0" smtClean="0"/>
              <a:t>E := E + E</a:t>
            </a:r>
            <a:r>
              <a:rPr lang="en-US" dirty="0" smtClean="0"/>
              <a:t> instead of </a:t>
            </a:r>
            <a:r>
              <a:rPr lang="en-US" i="1" dirty="0" smtClean="0"/>
              <a:t>E </a:t>
            </a:r>
            <a:r>
              <a:rPr lang="is-IS" i="1" dirty="0"/>
              <a:t>→ E + </a:t>
            </a:r>
            <a:r>
              <a:rPr lang="is-IS" i="1" dirty="0" smtClean="0"/>
              <a:t>E</a:t>
            </a:r>
          </a:p>
          <a:p>
            <a:pPr>
              <a:spcBef>
                <a:spcPts val="2200"/>
              </a:spcBef>
            </a:pPr>
            <a:r>
              <a:rPr lang="is-IS" dirty="0" smtClean="0"/>
              <a:t>Adds shorthands like in regular expressions</a:t>
            </a:r>
          </a:p>
          <a:p>
            <a:pPr lvl="1"/>
            <a:r>
              <a:rPr lang="is-IS" dirty="0" smtClean="0"/>
              <a:t>e.g. Kleene star, alternation with | rather than separate production rules</a:t>
            </a:r>
          </a:p>
          <a:p>
            <a:pPr>
              <a:spcBef>
                <a:spcPts val="2200"/>
              </a:spcBef>
            </a:pPr>
            <a:r>
              <a:rPr lang="is-IS" dirty="0" smtClean="0"/>
              <a:t>Language-specific extensions</a:t>
            </a:r>
          </a:p>
          <a:p>
            <a:pPr lvl="1"/>
            <a:r>
              <a:rPr lang="is-IS" dirty="0" smtClean="0"/>
              <a:t>e.g. "except", "one of" in Java grammar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41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591985" cy="4966676"/>
          </a:xfrm>
        </p:spPr>
        <p:txBody>
          <a:bodyPr>
            <a:normAutofit fontScale="85000" lnSpcReduction="10000"/>
          </a:bodyPr>
          <a:lstStyle/>
          <a:p>
            <a:r>
              <a:rPr lang="en-US" sz="1900" dirty="0" smtClean="0"/>
              <a:t>Identifiers in a C-like language described using </a:t>
            </a:r>
            <a:r>
              <a:rPr lang="en-US" sz="1900" dirty="0"/>
              <a:t>Java's EBNF</a:t>
            </a:r>
            <a:r>
              <a:rPr lang="en-US" dirty="0"/>
              <a:t/>
            </a:r>
            <a:br>
              <a:rPr lang="en-US" dirty="0"/>
            </a:br>
            <a:r>
              <a:rPr lang="en-US" sz="1900" dirty="0"/>
              <a:t/>
            </a:r>
            <a:br>
              <a:rPr lang="en-US" sz="1900" dirty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Identifier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except Keyword and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BooleanLiteral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IdentifierStartCharacter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IdentifierStartCharacter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IdentifierCharacters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8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8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IdentifierStartCharacter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_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LowerCaseLetter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UpperCaseLetter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8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8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IdentifierCharacters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IdentifierCharacter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IdentifierCharacters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IdentifierCharacter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8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8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IdentifierCharacter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IdentifierStartCharacter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Digit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LowerCaseLetter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one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of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 b c d e f g h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j k l m n o p q r s t u v w x y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z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UpperCaseLetter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one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of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 B C D E F G H I J K L M N O P Q R S T U V W X Y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Z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Digit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one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of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0 1 2 3 4 5 6 7 8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9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361117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361837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3804" y="1990536"/>
            <a:ext cx="1551397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Alternation </a:t>
            </a:r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on separate lines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938035" y="2321960"/>
            <a:ext cx="692149" cy="4905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61713" y="4573215"/>
            <a:ext cx="1959281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Also alternation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4839128" y="4757881"/>
            <a:ext cx="1022585" cy="18466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780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C-Style Comments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Need to ensure that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*/</a:t>
            </a:r>
            <a:r>
              <a:rPr lang="en-US" dirty="0" smtClean="0"/>
              <a:t> ends a comment, as well as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**/</a:t>
            </a:r>
            <a:r>
              <a:rPr lang="en-US" dirty="0" smtClean="0"/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***/</a:t>
            </a:r>
            <a:r>
              <a:rPr lang="en-US" dirty="0" smtClean="0"/>
              <a:t>, </a:t>
            </a:r>
            <a:r>
              <a:rPr lang="en-US" dirty="0"/>
              <a:t>etc.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TraditionalComment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 *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CommentTail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3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CommentTail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*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CommentTailStar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NotStar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CommentTail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3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CommentTailStar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/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CommentTailStar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NotStarNotSlash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CommentTail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3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NotStar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InputCharacter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but not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*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LineTerminator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3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NotStarNotSlash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InputCharacter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but not * or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LineTerminator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683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Scheme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996102" cy="4572000"/>
          </a:xfrm>
        </p:spPr>
        <p:txBody>
          <a:bodyPr/>
          <a:lstStyle/>
          <a:p>
            <a:r>
              <a:rPr lang="en-US" dirty="0" smtClean="0"/>
              <a:t>From R5RS spec: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⟨list⟩ → (⟨datum⟩*) | (⟨datum⟩+ . ⟨datum⟩) | ⟨abbreviation</a:t>
            </a:r>
            <a:r>
              <a:rPr lang="en-US" dirty="0" smtClean="0"/>
              <a:t>⟩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⟨</a:t>
            </a:r>
            <a:r>
              <a:rPr lang="en-US" dirty="0"/>
              <a:t>abbreviation⟩ → ⟨abbrev prefix⟩ </a:t>
            </a:r>
            <a:r>
              <a:rPr lang="en-US"/>
              <a:t>⟨</a:t>
            </a:r>
            <a:r>
              <a:rPr lang="en-US" smtClean="0"/>
              <a:t>datum⟩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⟨</a:t>
            </a:r>
            <a:r>
              <a:rPr lang="en-US" dirty="0" err="1"/>
              <a:t>abbrevprefix</a:t>
            </a:r>
            <a:r>
              <a:rPr lang="en-US" dirty="0"/>
              <a:t>⟩ → </a:t>
            </a:r>
            <a:r>
              <a:rPr lang="en-US" dirty="0" smtClean="0"/>
              <a:t>’|‘|,|,@</a:t>
            </a:r>
          </a:p>
          <a:p>
            <a:endParaRPr lang="en-US" dirty="0"/>
          </a:p>
          <a:p>
            <a:r>
              <a:rPr lang="en-US" dirty="0" smtClean="0"/>
              <a:t>List can be</a:t>
            </a:r>
          </a:p>
          <a:p>
            <a:pPr lvl="1"/>
            <a:r>
              <a:rPr lang="en-US" dirty="0" smtClean="0"/>
              <a:t>Zero or more </a:t>
            </a:r>
            <a:r>
              <a:rPr lang="en-US" dirty="0" err="1" smtClean="0"/>
              <a:t>datums</a:t>
            </a:r>
            <a:r>
              <a:rPr lang="en-US" dirty="0" smtClean="0"/>
              <a:t> in parentheses</a:t>
            </a:r>
          </a:p>
          <a:p>
            <a:pPr lvl="1"/>
            <a:r>
              <a:rPr lang="en-US" dirty="0" smtClean="0"/>
              <a:t>Parentheses containing one or more </a:t>
            </a:r>
            <a:r>
              <a:rPr lang="en-US" dirty="0" err="1" smtClean="0"/>
              <a:t>datums</a:t>
            </a:r>
            <a:r>
              <a:rPr lang="en-US" dirty="0" smtClean="0"/>
              <a:t>, a period, and a single datum</a:t>
            </a:r>
          </a:p>
          <a:p>
            <a:pPr lvl="1"/>
            <a:r>
              <a:rPr lang="en-US" dirty="0" smtClean="0"/>
              <a:t>A quotation character followed by a datum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05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Vexing 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8"/>
            <a:ext cx="6591985" cy="48742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languages with complex syntax, such as C++, ambiguity cannot be avoided in the grammar</a:t>
            </a:r>
          </a:p>
          <a:p>
            <a:pPr lvl="1"/>
            <a:r>
              <a:rPr lang="en-US" dirty="0" smtClean="0"/>
              <a:t>External rules are specified to disambiguate fragments</a:t>
            </a:r>
          </a:p>
          <a:p>
            <a:pPr marL="400050" lvl="1" indent="0">
              <a:spcBef>
                <a:spcPts val="2200"/>
              </a:spcBef>
              <a:buNone/>
            </a:pP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i="1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i="1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()"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i="1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i="1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("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")"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operator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=(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i="1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i="1" dirty="0" err="1">
                <a:latin typeface="Consolas" charset="0"/>
                <a:ea typeface="Consolas" charset="0"/>
                <a:cs typeface="Consolas" charset="0"/>
              </a:rPr>
              <a:t>operator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=("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")"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4;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// equivalent to foo a;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 = 3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// equivalent to foo b = 3;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mr-IN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422762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9/18/17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423482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46006" y="5452906"/>
            <a:ext cx="1566809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foo::foo()</a:t>
            </a:r>
          </a:p>
          <a:p>
            <a:r>
              <a:rPr lang="is-I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foo::foo(3)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65120" y="4645133"/>
            <a:ext cx="2672687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C++ disambiguates in favor </a:t>
            </a:r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of declarations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914454" y="5016628"/>
            <a:ext cx="950667" cy="62388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9077" y="5350437"/>
            <a:ext cx="1867163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Names can </a:t>
            </a:r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be parenthesized in declarations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234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Vexing 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most vexing example:</a:t>
            </a:r>
            <a:br>
              <a:rPr lang="en-US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i="1" dirty="0" err="1"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i="1" dirty="0" err="1"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i="1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)"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bar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c(foo()); // equivalent to bar c(foo);</a:t>
            </a:r>
            <a:endParaRPr lang="mr-IN" dirty="0"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1600"/>
              </a:spcBef>
            </a:pPr>
            <a:r>
              <a:rPr lang="en-US" dirty="0" smtClean="0"/>
              <a:t>Clang warning: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484410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485130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84960" y="4428513"/>
            <a:ext cx="7325474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foo.cpp:28:8: </a:t>
            </a:r>
            <a:r>
              <a:rPr lang="en-US" sz="1400" b="1" dirty="0">
                <a:solidFill>
                  <a:srgbClr val="C814C9"/>
                </a:solidFill>
                <a:latin typeface="Menlo-Bold" charset="0"/>
              </a:rPr>
              <a:t>warning: </a:t>
            </a:r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parentheses were disambiguated as a function declaration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      [-</a:t>
            </a:r>
            <a:r>
              <a:rPr lang="en-US" sz="1400" b="1" dirty="0" err="1">
                <a:solidFill>
                  <a:srgbClr val="000000"/>
                </a:solidFill>
                <a:latin typeface="Menlo-Bold" charset="0"/>
              </a:rPr>
              <a:t>Wvexing</a:t>
            </a:r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-parse]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bar c(foo()); // equivalent to bar c(foo);</a:t>
            </a:r>
          </a:p>
          <a:p>
            <a:r>
              <a:rPr lang="en-US" sz="1400" b="1" dirty="0">
                <a:solidFill>
                  <a:srgbClr val="2FB41D"/>
                </a:solidFill>
                <a:latin typeface="Menlo-Bold" charset="0"/>
              </a:rPr>
              <a:t>       ^~~~~~~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foo.cpp:28:9: </a:t>
            </a:r>
            <a:r>
              <a:rPr lang="en-US" sz="1400" b="1" dirty="0">
                <a:solidFill>
                  <a:prstClr val="black"/>
                </a:solidFill>
                <a:latin typeface="Menlo-Bold" charset="0"/>
              </a:rPr>
              <a:t>note: 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add a pair of parentheses to declare a variable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bar c(foo()); // equivalent to bar c(foo);</a:t>
            </a:r>
          </a:p>
          <a:p>
            <a:r>
              <a:rPr lang="mr-IN" sz="1400" b="1" dirty="0">
                <a:solidFill>
                  <a:srgbClr val="2FB41D"/>
                </a:solidFill>
                <a:latin typeface="Menlo-Bold" charset="0"/>
              </a:rPr>
              <a:t>        ^</a:t>
            </a:r>
            <a:endParaRPr lang="mr-IN" sz="14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400" dirty="0">
                <a:solidFill>
                  <a:srgbClr val="2FB41D"/>
                </a:solidFill>
                <a:latin typeface="Menlo-Regular" charset="0"/>
              </a:rPr>
              <a:t>        (    )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290369" y="2837378"/>
            <a:ext cx="3287130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C++ disambiguates in favor </a:t>
            </a:r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of function declarations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33468" y="3139995"/>
            <a:ext cx="956903" cy="34845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51805" y="1701250"/>
            <a:ext cx="1172321" cy="6463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Nothing printed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85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Levels of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Grammar</a:t>
            </a:r>
            <a:r>
              <a:rPr lang="en-US" dirty="0" smtClean="0"/>
              <a:t>: what phrases are correct</a:t>
            </a:r>
          </a:p>
          <a:p>
            <a:pPr lvl="1"/>
            <a:r>
              <a:rPr lang="en-US" i="1" dirty="0" smtClean="0"/>
              <a:t>Lexical structure</a:t>
            </a:r>
            <a:r>
              <a:rPr lang="en-US" dirty="0" smtClean="0"/>
              <a:t>: what sequences of symbols represent correct words</a:t>
            </a:r>
          </a:p>
          <a:p>
            <a:pPr lvl="1"/>
            <a:r>
              <a:rPr lang="en-US" i="1" dirty="0" smtClean="0"/>
              <a:t>Syntax</a:t>
            </a:r>
            <a:r>
              <a:rPr lang="en-US" dirty="0" smtClean="0"/>
              <a:t>: what sequences of words represent correct phrases</a:t>
            </a:r>
          </a:p>
          <a:p>
            <a:endParaRPr lang="en-US" dirty="0" smtClean="0"/>
          </a:p>
          <a:p>
            <a:r>
              <a:rPr lang="en-US" i="1" dirty="0" smtClean="0"/>
              <a:t>Semantics</a:t>
            </a:r>
            <a:r>
              <a:rPr lang="en-US" dirty="0" smtClean="0"/>
              <a:t>: what does a correct phrase mean</a:t>
            </a:r>
          </a:p>
          <a:p>
            <a:endParaRPr lang="en-US" dirty="0" smtClean="0"/>
          </a:p>
          <a:p>
            <a:r>
              <a:rPr lang="en-US" i="1" dirty="0" smtClean="0"/>
              <a:t>Pragmatics</a:t>
            </a:r>
            <a:r>
              <a:rPr lang="en-US" dirty="0" smtClean="0"/>
              <a:t>: how do we use a meaningful phrase</a:t>
            </a:r>
          </a:p>
          <a:p>
            <a:endParaRPr lang="en-US" dirty="0" smtClean="0"/>
          </a:p>
          <a:p>
            <a:r>
              <a:rPr lang="en-US" i="1" dirty="0" smtClean="0"/>
              <a:t>Implementation</a:t>
            </a:r>
            <a:r>
              <a:rPr lang="en-US" dirty="0" smtClean="0"/>
              <a:t>: how are the actions specified by a meaningful phrase accomplished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Regular Expressions</a:t>
            </a:r>
          </a:p>
          <a:p>
            <a:pPr lvl="1"/>
            <a:endParaRPr lang="en-US" sz="2600" dirty="0" smtClean="0"/>
          </a:p>
          <a:p>
            <a:r>
              <a:rPr lang="en-US" sz="2800" dirty="0" smtClean="0"/>
              <a:t>Context-Free Grammars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1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Sequence of characters that define a pattern for matching strings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Components:</a:t>
            </a:r>
          </a:p>
          <a:p>
            <a:pPr lvl="1">
              <a:spcBef>
                <a:spcPts val="1600"/>
              </a:spcBef>
            </a:pPr>
            <a:r>
              <a:rPr lang="en-US" dirty="0" smtClean="0"/>
              <a:t>Empty string: </a:t>
            </a:r>
            <a:r>
              <a:rPr lang="el-GR" i="1" dirty="0" smtClean="0"/>
              <a:t>ε</a:t>
            </a:r>
            <a:endParaRPr lang="en-US" i="1" dirty="0" smtClean="0"/>
          </a:p>
          <a:p>
            <a:pPr lvl="1">
              <a:spcBef>
                <a:spcPts val="1600"/>
              </a:spcBef>
            </a:pPr>
            <a:r>
              <a:rPr lang="en-US" dirty="0" smtClean="0"/>
              <a:t>Individual characters from an alphabet: </a:t>
            </a:r>
            <a:r>
              <a:rPr lang="en-US" i="1" dirty="0" smtClean="0"/>
              <a:t>a, b</a:t>
            </a:r>
            <a:endParaRPr lang="en-US" dirty="0" smtClean="0"/>
          </a:p>
          <a:p>
            <a:pPr lvl="1">
              <a:spcBef>
                <a:spcPts val="1600"/>
              </a:spcBef>
            </a:pPr>
            <a:r>
              <a:rPr lang="en-US" dirty="0" smtClean="0"/>
              <a:t>Concatenation: </a:t>
            </a:r>
            <a:r>
              <a:rPr lang="en-US" i="1" dirty="0" smtClean="0"/>
              <a:t>ab</a:t>
            </a:r>
          </a:p>
          <a:p>
            <a:pPr lvl="1">
              <a:spcBef>
                <a:spcPts val="1600"/>
              </a:spcBef>
            </a:pPr>
            <a:r>
              <a:rPr lang="en-US" dirty="0" smtClean="0"/>
              <a:t>Alternation or choice: </a:t>
            </a:r>
            <a:r>
              <a:rPr lang="en-US" i="1" dirty="0" err="1" smtClean="0"/>
              <a:t>a|b</a:t>
            </a:r>
            <a:endParaRPr lang="en-US" i="1" dirty="0" smtClean="0"/>
          </a:p>
          <a:p>
            <a:pPr lvl="1">
              <a:spcBef>
                <a:spcPts val="1600"/>
              </a:spcBef>
            </a:pPr>
            <a:r>
              <a:rPr lang="en-US" dirty="0" smtClean="0"/>
              <a:t>Kleene star, zero or more occurrences of an element: </a:t>
            </a:r>
            <a:r>
              <a:rPr lang="en-US" i="1" dirty="0" smtClean="0"/>
              <a:t>a*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Precedence: Kleene star &gt; concatenation &gt; alternation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Parentheses used for disambiguation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4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RegEx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a|b</a:t>
            </a:r>
            <a:r>
              <a:rPr lang="en-US" dirty="0"/>
              <a:t> — </a:t>
            </a:r>
            <a:r>
              <a:rPr lang="en-US" dirty="0" smtClean="0"/>
              <a:t>matches only the strings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endParaRPr lang="en-US" dirty="0" smtClean="0"/>
          </a:p>
          <a:p>
            <a:pPr>
              <a:spcBef>
                <a:spcPts val="2200"/>
              </a:spcBef>
            </a:pPr>
            <a:r>
              <a:rPr lang="en-US" i="1" dirty="0" smtClean="0"/>
              <a:t>a*b</a:t>
            </a:r>
            <a:r>
              <a:rPr lang="en-US" dirty="0"/>
              <a:t> — </a:t>
            </a:r>
            <a:r>
              <a:rPr lang="en-US" dirty="0" smtClean="0"/>
              <a:t>matches any number of </a:t>
            </a:r>
            <a:r>
              <a:rPr lang="en-US" i="1" dirty="0" smtClean="0"/>
              <a:t>a</a:t>
            </a:r>
            <a:r>
              <a:rPr lang="en-US" dirty="0" smtClean="0"/>
              <a:t>'s followed by a </a:t>
            </a:r>
            <a:r>
              <a:rPr lang="en-US" i="1" dirty="0" smtClean="0"/>
              <a:t>b</a:t>
            </a:r>
            <a:endParaRPr lang="en-US" dirty="0" smtClean="0"/>
          </a:p>
          <a:p>
            <a:pPr lvl="1"/>
            <a:r>
              <a:rPr lang="en-US" i="1" dirty="0" smtClean="0"/>
              <a:t>b, ab, </a:t>
            </a:r>
            <a:r>
              <a:rPr lang="en-US" i="1" dirty="0" err="1" smtClean="0"/>
              <a:t>aab</a:t>
            </a:r>
            <a:endParaRPr lang="en-US" i="1" dirty="0" smtClean="0"/>
          </a:p>
          <a:p>
            <a:pPr marL="342900" lvl="1" indent="-342900">
              <a:spcBef>
                <a:spcPts val="2200"/>
              </a:spcBef>
            </a:pPr>
            <a:r>
              <a:rPr lang="en-US" sz="1800" i="1" dirty="0" smtClean="0"/>
              <a:t>(</a:t>
            </a:r>
            <a:r>
              <a:rPr lang="en-US" sz="1800" i="1" dirty="0" err="1" smtClean="0"/>
              <a:t>a|b</a:t>
            </a:r>
            <a:r>
              <a:rPr lang="en-US" sz="1800" i="1" dirty="0" smtClean="0"/>
              <a:t>)*</a:t>
            </a:r>
            <a:r>
              <a:rPr lang="en-US" sz="1800" dirty="0"/>
              <a:t> — </a:t>
            </a:r>
            <a:r>
              <a:rPr lang="en-US" sz="1800" dirty="0" smtClean="0"/>
              <a:t>any number of </a:t>
            </a:r>
            <a:r>
              <a:rPr lang="en-US" sz="1800" i="1" dirty="0" smtClean="0"/>
              <a:t>a</a:t>
            </a:r>
            <a:r>
              <a:rPr lang="en-US" sz="1800" dirty="0" smtClean="0"/>
              <a:t>'s and </a:t>
            </a:r>
            <a:r>
              <a:rPr lang="en-US" sz="1800" i="1" dirty="0" smtClean="0"/>
              <a:t>b</a:t>
            </a:r>
            <a:r>
              <a:rPr lang="en-US" sz="1800" dirty="0" smtClean="0"/>
              <a:t>'s</a:t>
            </a:r>
            <a:endParaRPr lang="en-US" dirty="0" smtClean="0"/>
          </a:p>
          <a:p>
            <a:pPr marL="742950" lvl="2" indent="-342900"/>
            <a:r>
              <a:rPr lang="el-GR" sz="1600" i="1" dirty="0" smtClean="0"/>
              <a:t>ε</a:t>
            </a:r>
            <a:r>
              <a:rPr lang="en-US" sz="1600" i="1" dirty="0" smtClean="0"/>
              <a:t>, a, b, aa, ab, </a:t>
            </a:r>
            <a:r>
              <a:rPr lang="en-US" sz="1600" i="1" dirty="0" err="1" smtClean="0"/>
              <a:t>ba</a:t>
            </a:r>
            <a:r>
              <a:rPr lang="en-US" sz="1600" i="1" dirty="0" smtClean="0"/>
              <a:t>, bb, </a:t>
            </a:r>
            <a:r>
              <a:rPr lang="en-US" sz="1600" i="1" dirty="0" err="1" smtClean="0"/>
              <a:t>aaa</a:t>
            </a:r>
            <a:endParaRPr lang="en-US" sz="1600" i="1" dirty="0" smtClean="0"/>
          </a:p>
          <a:p>
            <a:pPr marL="342900" lvl="1" indent="-342900">
              <a:spcBef>
                <a:spcPts val="2200"/>
              </a:spcBef>
            </a:pPr>
            <a:r>
              <a:rPr lang="en-US" sz="1800" i="1" dirty="0" smtClean="0"/>
              <a:t>ab*(c|</a:t>
            </a:r>
            <a:r>
              <a:rPr lang="el-GR" sz="1800" i="1" dirty="0" smtClean="0"/>
              <a:t>ε</a:t>
            </a:r>
            <a:r>
              <a:rPr lang="en-US" sz="1800" i="1" dirty="0" smtClean="0"/>
              <a:t>)</a:t>
            </a:r>
            <a:r>
              <a:rPr lang="en-US" sz="1800" dirty="0"/>
              <a:t> </a:t>
            </a:r>
            <a:r>
              <a:rPr lang="en-US" sz="1800" dirty="0" smtClean="0"/>
              <a:t>— an </a:t>
            </a:r>
            <a:r>
              <a:rPr lang="en-US" sz="1800" i="1" dirty="0" smtClean="0"/>
              <a:t>a</a:t>
            </a:r>
            <a:r>
              <a:rPr lang="en-US" sz="1800" dirty="0" smtClean="0"/>
              <a:t>, followed by any number of </a:t>
            </a:r>
            <a:r>
              <a:rPr lang="en-US" sz="1800" i="1" dirty="0" smtClean="0"/>
              <a:t>b</a:t>
            </a:r>
            <a:r>
              <a:rPr lang="en-US" sz="1800" dirty="0" smtClean="0"/>
              <a:t>'s, followed by an optional </a:t>
            </a:r>
            <a:r>
              <a:rPr lang="en-US" sz="1800" i="1" dirty="0" smtClean="0"/>
              <a:t>c</a:t>
            </a:r>
            <a:endParaRPr lang="en-US" sz="1800" dirty="0" smtClean="0"/>
          </a:p>
          <a:p>
            <a:pPr marL="742950" lvl="2" indent="-342900"/>
            <a:r>
              <a:rPr lang="en-US" sz="1600" i="1" dirty="0" smtClean="0"/>
              <a:t>a, ac, ab, </a:t>
            </a:r>
            <a:r>
              <a:rPr lang="en-US" sz="1600" i="1" dirty="0" err="1" smtClean="0"/>
              <a:t>abc</a:t>
            </a:r>
            <a:r>
              <a:rPr lang="en-US" sz="1600" i="1" dirty="0" smtClean="0"/>
              <a:t>, </a:t>
            </a:r>
            <a:r>
              <a:rPr lang="en-US" sz="1600" i="1" dirty="0" err="1" smtClean="0"/>
              <a:t>abb</a:t>
            </a:r>
            <a:r>
              <a:rPr lang="en-US" sz="1600" i="1" dirty="0" smtClean="0"/>
              <a:t>, </a:t>
            </a:r>
            <a:r>
              <a:rPr lang="en-US" sz="1600" i="1" dirty="0" err="1" smtClean="0"/>
              <a:t>abbc</a:t>
            </a:r>
            <a:endParaRPr lang="en-US" sz="16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7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Shorthands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systems provide </a:t>
            </a:r>
            <a:r>
              <a:rPr lang="en-US" dirty="0" err="1" smtClean="0"/>
              <a:t>shorthands</a:t>
            </a:r>
            <a:r>
              <a:rPr lang="en-US" dirty="0" smtClean="0"/>
              <a:t> for common cases</a:t>
            </a:r>
            <a:endParaRPr lang="en-US" dirty="0"/>
          </a:p>
          <a:p>
            <a:pPr>
              <a:spcBef>
                <a:spcPts val="2200"/>
              </a:spcBef>
            </a:pPr>
            <a:r>
              <a:rPr lang="en-US" dirty="0" smtClean="0"/>
              <a:t>Question mark: zero or one occurrence</a:t>
            </a:r>
          </a:p>
          <a:p>
            <a:pPr lvl="1"/>
            <a:r>
              <a:rPr lang="en-US" i="1" dirty="0"/>
              <a:t>ab*(c|</a:t>
            </a:r>
            <a:r>
              <a:rPr lang="el-GR" i="1" dirty="0"/>
              <a:t>ε</a:t>
            </a:r>
            <a:r>
              <a:rPr lang="en-US" i="1" dirty="0" smtClean="0"/>
              <a:t>) == ab*c?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Plus sign: one or more occurrences</a:t>
            </a:r>
          </a:p>
          <a:p>
            <a:pPr lvl="1"/>
            <a:r>
              <a:rPr lang="en-US" i="1" dirty="0" err="1" smtClean="0"/>
              <a:t>a+b</a:t>
            </a:r>
            <a:r>
              <a:rPr lang="en-US" dirty="0" smtClean="0"/>
              <a:t> matches </a:t>
            </a:r>
            <a:r>
              <a:rPr lang="en-US" i="1" dirty="0" smtClean="0"/>
              <a:t>ab</a:t>
            </a:r>
            <a:r>
              <a:rPr lang="en-US" dirty="0" smtClean="0"/>
              <a:t>, </a:t>
            </a:r>
            <a:r>
              <a:rPr lang="en-US" i="1" dirty="0" err="1" smtClean="0"/>
              <a:t>aab</a:t>
            </a:r>
            <a:r>
              <a:rPr lang="en-US" dirty="0" smtClean="0"/>
              <a:t>, but not </a:t>
            </a:r>
            <a:r>
              <a:rPr lang="en-US" i="1" dirty="0" smtClean="0"/>
              <a:t>b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Square brackets: set of characters</a:t>
            </a:r>
          </a:p>
          <a:p>
            <a:pPr lvl="1"/>
            <a:r>
              <a:rPr lang="en-US" i="1" dirty="0" smtClean="0"/>
              <a:t>[</a:t>
            </a:r>
            <a:r>
              <a:rPr lang="en-US" i="1" dirty="0" err="1" smtClean="0"/>
              <a:t>abc</a:t>
            </a:r>
            <a:r>
              <a:rPr lang="en-US" i="1" dirty="0" smtClean="0"/>
              <a:t>]</a:t>
            </a:r>
            <a:r>
              <a:rPr lang="en-US" dirty="0" smtClean="0"/>
              <a:t> == </a:t>
            </a:r>
            <a:r>
              <a:rPr lang="en-US" i="1" dirty="0" smtClean="0"/>
              <a:t>(</a:t>
            </a:r>
            <a:r>
              <a:rPr lang="en-US" i="1" dirty="0" err="1" smtClean="0"/>
              <a:t>a|b</a:t>
            </a:r>
            <a:r>
              <a:rPr lang="en-US" i="1" dirty="0" smtClean="0"/>
              <a:t>)|c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Character ranges</a:t>
            </a:r>
          </a:p>
          <a:p>
            <a:pPr lvl="1"/>
            <a:r>
              <a:rPr lang="en-US" i="1" dirty="0" smtClean="0"/>
              <a:t>[a-d]</a:t>
            </a:r>
            <a:r>
              <a:rPr lang="en-US" dirty="0" smtClean="0"/>
              <a:t> == </a:t>
            </a:r>
            <a:r>
              <a:rPr lang="en-US" i="1" dirty="0" smtClean="0"/>
              <a:t>[</a:t>
            </a:r>
            <a:r>
              <a:rPr lang="en-US" i="1" dirty="0" err="1" smtClean="0"/>
              <a:t>abcd</a:t>
            </a:r>
            <a:r>
              <a:rPr lang="en-US" i="1" dirty="0" smtClean="0"/>
              <a:t>]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RegEx</a:t>
            </a:r>
            <a:r>
              <a:rPr lang="en-US" dirty="0" smtClean="0"/>
              <a:t> to match identifiers and keywords </a:t>
            </a:r>
            <a:r>
              <a:rPr lang="en-US" smtClean="0"/>
              <a:t>in C-like language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[a-</a:t>
            </a:r>
            <a:r>
              <a:rPr lang="en-US" i="1" dirty="0" err="1" smtClean="0"/>
              <a:t>zA</a:t>
            </a:r>
            <a:r>
              <a:rPr lang="en-US" i="1" dirty="0" smtClean="0"/>
              <a:t>-Z_][a-zA-Z_0-9]*</a:t>
            </a:r>
          </a:p>
          <a:p>
            <a:endParaRPr lang="en-US" dirty="0" smtClean="0"/>
          </a:p>
          <a:p>
            <a:r>
              <a:rPr lang="en-US" dirty="0" smtClean="0"/>
              <a:t>An identifier or keyword starts with a letter or underscore, followed by any number of letters, digits, and underscores</a:t>
            </a:r>
          </a:p>
          <a:p>
            <a:endParaRPr lang="en-US" i="1" dirty="0" smtClean="0"/>
          </a:p>
          <a:p>
            <a:r>
              <a:rPr lang="en-US" dirty="0" smtClean="0"/>
              <a:t>Examples: </a:t>
            </a:r>
            <a:r>
              <a:rPr lang="en-US" i="1" dirty="0" smtClean="0"/>
              <a:t>_, x, </a:t>
            </a:r>
            <a:r>
              <a:rPr lang="en-US" i="1" dirty="0" err="1" smtClean="0"/>
              <a:t>int</a:t>
            </a:r>
            <a:r>
              <a:rPr lang="en-US" i="1" dirty="0" smtClean="0"/>
              <a:t>, </a:t>
            </a:r>
            <a:r>
              <a:rPr lang="en-US" i="1" dirty="0" err="1" smtClean="0"/>
              <a:t>static_cast</a:t>
            </a:r>
            <a:r>
              <a:rPr lang="en-US" i="1" dirty="0" smtClean="0"/>
              <a:t>, L337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2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RegEx</a:t>
            </a:r>
            <a:r>
              <a:rPr lang="en-US" dirty="0" smtClean="0"/>
              <a:t>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are powerful, but cannot express many syntax rules</a:t>
            </a:r>
          </a:p>
          <a:p>
            <a:endParaRPr lang="en-US" dirty="0" smtClean="0"/>
          </a:p>
          <a:p>
            <a:r>
              <a:rPr lang="en-US" dirty="0" smtClean="0"/>
              <a:t>Example: </a:t>
            </a:r>
            <a:r>
              <a:rPr lang="en-US" i="1" dirty="0" err="1" smtClean="0"/>
              <a:t>a</a:t>
            </a:r>
            <a:r>
              <a:rPr lang="en-US" i="1" baseline="30000" dirty="0" err="1" smtClean="0"/>
              <a:t>n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n</a:t>
            </a:r>
            <a:r>
              <a:rPr lang="en-US" dirty="0" smtClean="0"/>
              <a:t>, i.e. any number of </a:t>
            </a:r>
            <a:r>
              <a:rPr lang="en-US" i="1" dirty="0" smtClean="0"/>
              <a:t>a</a:t>
            </a:r>
            <a:r>
              <a:rPr lang="en-US" dirty="0" smtClean="0"/>
              <a:t>'s followed by the same number of </a:t>
            </a:r>
            <a:r>
              <a:rPr lang="en-US" i="1" dirty="0" smtClean="0"/>
              <a:t>b</a:t>
            </a:r>
            <a:r>
              <a:rPr lang="en-US" dirty="0" smtClean="0"/>
              <a:t>'s</a:t>
            </a:r>
          </a:p>
          <a:p>
            <a:pPr lvl="1"/>
            <a:r>
              <a:rPr lang="el-GR" i="1" dirty="0" smtClean="0"/>
              <a:t>ε</a:t>
            </a:r>
            <a:r>
              <a:rPr lang="en-US" i="1" dirty="0" smtClean="0"/>
              <a:t>, ab, </a:t>
            </a:r>
            <a:r>
              <a:rPr lang="en-US" i="1" dirty="0" err="1" smtClean="0"/>
              <a:t>aabb</a:t>
            </a:r>
            <a:r>
              <a:rPr lang="en-US" i="1" dirty="0" smtClean="0"/>
              <a:t>, </a:t>
            </a:r>
            <a:r>
              <a:rPr lang="en-US" i="1" dirty="0" err="1" smtClean="0"/>
              <a:t>aaabbb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Example: matching parentheses</a:t>
            </a:r>
          </a:p>
          <a:p>
            <a:pPr lvl="1"/>
            <a:r>
              <a:rPr lang="en-US" i="1" dirty="0" smtClean="0"/>
              <a:t>(), ()(), (()), (()())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12189</TotalTime>
  <Words>1001</Words>
  <Application>Microsoft Macintosh PowerPoint</Application>
  <PresentationFormat>On-screen Show (4:3)</PresentationFormat>
  <Paragraphs>315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Calibri</vt:lpstr>
      <vt:lpstr>Century Gothic</vt:lpstr>
      <vt:lpstr>Consolas</vt:lpstr>
      <vt:lpstr>Mangal</vt:lpstr>
      <vt:lpstr>Menlo-Bold</vt:lpstr>
      <vt:lpstr>Menlo-Regular</vt:lpstr>
      <vt:lpstr>Wingdings 3</vt:lpstr>
      <vt:lpstr>Arial</vt:lpstr>
      <vt:lpstr>Wisp</vt:lpstr>
      <vt:lpstr>EECS 490 – Lecture 5 Grammars</vt:lpstr>
      <vt:lpstr>Announcements</vt:lpstr>
      <vt:lpstr>Review: Levels of Description</vt:lpstr>
      <vt:lpstr>Agenda</vt:lpstr>
      <vt:lpstr>Regular Expression</vt:lpstr>
      <vt:lpstr>RegEx Examples</vt:lpstr>
      <vt:lpstr>Shorthands</vt:lpstr>
      <vt:lpstr>Identifiers</vt:lpstr>
      <vt:lpstr>RegEx Limitations</vt:lpstr>
      <vt:lpstr>Agenda</vt:lpstr>
      <vt:lpstr>Context-Free Grammar</vt:lpstr>
      <vt:lpstr>Derivations</vt:lpstr>
      <vt:lpstr>Matching Parentheses</vt:lpstr>
      <vt:lpstr>Alternate Derivations</vt:lpstr>
      <vt:lpstr>Derivation Trees</vt:lpstr>
      <vt:lpstr>Derivation Trees</vt:lpstr>
      <vt:lpstr>PowerPoint Presentation</vt:lpstr>
      <vt:lpstr>PowerPoint Presentation</vt:lpstr>
      <vt:lpstr>Arithmetic Grammar</vt:lpstr>
      <vt:lpstr>Ambiguity</vt:lpstr>
      <vt:lpstr>Extended Backus-Naur Form</vt:lpstr>
      <vt:lpstr>Identifiers</vt:lpstr>
      <vt:lpstr>C-Style Comments in Java</vt:lpstr>
      <vt:lpstr>Scheme Lists</vt:lpstr>
      <vt:lpstr>Vexing Parse</vt:lpstr>
      <vt:lpstr>Most Vexing Parse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Microsoft Office User</cp:lastModifiedBy>
  <cp:revision>655</cp:revision>
  <cp:lastPrinted>2016-09-08T23:34:53Z</cp:lastPrinted>
  <dcterms:created xsi:type="dcterms:W3CDTF">2014-09-12T02:12:56Z</dcterms:created>
  <dcterms:modified xsi:type="dcterms:W3CDTF">2017-09-19T00:41:04Z</dcterms:modified>
</cp:coreProperties>
</file>