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436" r:id="rId4"/>
    <p:sldId id="439" r:id="rId5"/>
    <p:sldId id="437" r:id="rId6"/>
    <p:sldId id="438" r:id="rId7"/>
    <p:sldId id="370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33" r:id="rId22"/>
    <p:sldId id="420" r:id="rId23"/>
    <p:sldId id="421" r:id="rId24"/>
    <p:sldId id="422" r:id="rId25"/>
    <p:sldId id="423" r:id="rId26"/>
    <p:sldId id="424" r:id="rId27"/>
    <p:sldId id="342" r:id="rId28"/>
    <p:sldId id="425" r:id="rId29"/>
    <p:sldId id="426" r:id="rId30"/>
    <p:sldId id="427" r:id="rId31"/>
    <p:sldId id="428" r:id="rId32"/>
    <p:sldId id="429" r:id="rId33"/>
    <p:sldId id="431" r:id="rId34"/>
    <p:sldId id="434" r:id="rId35"/>
    <p:sldId id="4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479"/>
  </p:normalViewPr>
  <p:slideViewPr>
    <p:cSldViewPr snapToGrid="0">
      <p:cViewPr varScale="1">
        <p:scale>
          <a:sx n="158" d="100"/>
          <a:sy n="158" d="100"/>
        </p:scale>
        <p:origin x="2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Philosophy is</a:t>
            </a:r>
            <a:r>
              <a:rPr lang="en-US" baseline="0" dirty="0" smtClean="0"/>
              <a:t> to use shorter function names but use argument names to disambiguate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additional</a:t>
            </a:r>
            <a:r>
              <a:rPr lang="en-US" baseline="0" dirty="0" smtClean="0"/>
              <a:t> subtle rules. First declaration cannot provide a default for x but not for y, since defaults must appear at end. But subsequent declarations can, as long as the remaining parameters have been provided defaults by previous declarations.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also provides </a:t>
            </a:r>
            <a:r>
              <a:rPr lang="en-US" dirty="0" err="1" smtClean="0"/>
              <a:t>variadic</a:t>
            </a:r>
            <a:r>
              <a:rPr lang="en-US" dirty="0" smtClean="0"/>
              <a:t> templates, which are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Differs from cal</a:t>
            </a:r>
            <a:r>
              <a:rPr lang="en-US" baseline="0" dirty="0" smtClean="0"/>
              <a:t>l by reference. In call by reference, would print 0, since x and y would alias the same storage. Final value of z depends on whether x or y is copied last to 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93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local functions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.racket-lang.org/" TargetMode="External"/><Relationship Id="rId3" Type="http://schemas.openxmlformats.org/officeDocument/2006/relationships/hyperlink" Target="https://repl.it/languages/schem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6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Functions and Introduction to 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Some languages allow a function definition or declaration to provide a default argument for a parameter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Allow a function to be called without an argument value for the parameter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0);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foo(3);  // equivalent to foo(3, 0)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foo(3, 4);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Parameters with default arguments generally have to be at the end of the parameter list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Evaluation rules</a:t>
            </a:r>
          </a:p>
          <a:p>
            <a:pPr lvl="1"/>
            <a:r>
              <a:rPr lang="en-US" dirty="0" smtClean="0"/>
              <a:t>Evaluated in definition environment in most languages</a:t>
            </a:r>
          </a:p>
          <a:p>
            <a:pPr lvl="1"/>
            <a:r>
              <a:rPr lang="en-US" dirty="0" smtClean="0"/>
              <a:t>Most languages evaluate default argument each time the function is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differs from most languages in that the default argument is evaluated only once at definition 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foo(x, y = []):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y.append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foo(3)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[3]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foo(4)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[3, 4]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arguments can be provided in any declaration of a function, including its definition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Multiple visible declarations may not provide a default argument for the same parameter, even if it is the same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The set of default arguments is the union of all </a:t>
            </a:r>
            <a:r>
              <a:rPr lang="en-US" dirty="0"/>
              <a:t>visible </a:t>
            </a:r>
            <a:r>
              <a:rPr lang="en-US" dirty="0" smtClean="0"/>
              <a:t>declarations in the same scope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 = 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= 3,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+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16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C++ templates also can have default arguments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as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languages, such as Java, rely on function overloading to provide the same behavior as default arguments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 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+ y);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 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foo(x, 0);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0628" y="4599591"/>
            <a:ext cx="178507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"Default" argument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93433" y="4243138"/>
            <a:ext cx="1367195" cy="5454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that can be called with a variable number of arguments, also referred to as </a:t>
            </a:r>
            <a:r>
              <a:rPr lang="en-US" i="1" dirty="0" err="1" smtClean="0"/>
              <a:t>varargs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Arguments often packed into a container such as a tuple or array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Arguments may be required to be of the </a:t>
            </a:r>
            <a:r>
              <a:rPr lang="en-US" dirty="0"/>
              <a:t>same type, or can be of different </a:t>
            </a:r>
            <a:r>
              <a:rPr lang="en-US" dirty="0" smtClean="0"/>
              <a:t>types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Example in Java: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print_all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(String...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(String s 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("hello", "world");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also allows an array to be passed into a </a:t>
            </a:r>
            <a:r>
              <a:rPr lang="en-US" dirty="0" err="1" smtClean="0"/>
              <a:t>variadic</a:t>
            </a:r>
            <a:r>
              <a:rPr lang="en-US" dirty="0" smtClean="0"/>
              <a:t> parameter.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0043" y="4463233"/>
            <a:ext cx="148707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All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mtClean="0">
                <a:solidFill>
                  <a:schemeClr val="bg1"/>
                </a:solidFill>
              </a:rPr>
              <a:t>s, packaged into array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04021" y="4098758"/>
            <a:ext cx="1216023" cy="5534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7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allows both </a:t>
            </a:r>
            <a:r>
              <a:rPr lang="en-US" dirty="0" err="1" smtClean="0"/>
              <a:t>variadic</a:t>
            </a:r>
            <a:r>
              <a:rPr lang="en-US" dirty="0" smtClean="0"/>
              <a:t> simple arguments as well as keyword arguments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Simple </a:t>
            </a:r>
            <a:r>
              <a:rPr lang="en-US" dirty="0" err="1" smtClean="0"/>
              <a:t>variadic</a:t>
            </a:r>
            <a:r>
              <a:rPr lang="en-US" dirty="0" smtClean="0"/>
              <a:t> arguments packaged into tuple</a:t>
            </a:r>
          </a:p>
          <a:p>
            <a:pPr>
              <a:spcBef>
                <a:spcPts val="1600"/>
              </a:spcBef>
            </a:pPr>
            <a:r>
              <a:rPr lang="en-US" dirty="0" err="1" smtClean="0"/>
              <a:t>Variadic</a:t>
            </a:r>
            <a:r>
              <a:rPr lang="en-US" dirty="0" smtClean="0"/>
              <a:t> keyword arguments packaged into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**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kwargs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kwargs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(3, 4, x = 5, y = 6)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(3, 4)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{'x': 5, 'y': 6}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Unpacking Sequences and Dictionaries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operators for unpacking sequences and dictionaries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Can be used where a value list is required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(*[3, 4], **{ 'x': 5, 'y': 6})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(3, 4)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{'x': 5, 'y': 6}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6738" y="3869675"/>
            <a:ext cx="130258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Unpacks sequence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47412" y="3096126"/>
            <a:ext cx="561472" cy="7735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2822" y="3869675"/>
            <a:ext cx="130258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Unpacks dictionary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10464" y="3096126"/>
            <a:ext cx="954504" cy="7735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and C++ provide a </a:t>
            </a:r>
            <a:r>
              <a:rPr lang="en-US" dirty="0" err="1" smtClean="0"/>
              <a:t>varargs</a:t>
            </a:r>
            <a:r>
              <a:rPr lang="en-US" dirty="0" smtClean="0"/>
              <a:t> mechanism that is low level and can be unsafe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stdarg.h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sum(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count, ...)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va_list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total 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va_start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count);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count;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total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va_arg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va_end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total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Enables format string attacks in functions like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1663" y="2995380"/>
            <a:ext cx="238543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Relies on caller to </a:t>
            </a:r>
            <a:r>
              <a:rPr lang="en-US" smtClean="0">
                <a:solidFill>
                  <a:schemeClr val="bg1"/>
                </a:solidFill>
              </a:rPr>
              <a:t>pass correct count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75747" y="2855421"/>
            <a:ext cx="1175916" cy="3209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1916" y="3641711"/>
            <a:ext cx="561473" cy="3435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47915" y="4952517"/>
            <a:ext cx="238543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Relies on caller to pass right types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863389" y="4487144"/>
            <a:ext cx="272716" cy="4610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and parameters are a means of communication between a function and its caller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parameter may be used only for input, only for output, or for both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Semantics of parameters determined by </a:t>
            </a:r>
            <a:r>
              <a:rPr lang="en-US" i="1" dirty="0" smtClean="0"/>
              <a:t>call mode</a:t>
            </a:r>
            <a:r>
              <a:rPr lang="en-US" dirty="0" smtClean="0"/>
              <a:t> of function</a:t>
            </a:r>
          </a:p>
          <a:p>
            <a:pPr lvl="1"/>
            <a:r>
              <a:rPr lang="en-US" dirty="0" smtClean="0"/>
              <a:t>Call by value</a:t>
            </a:r>
          </a:p>
          <a:p>
            <a:pPr lvl="1"/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Call by result</a:t>
            </a:r>
          </a:p>
          <a:p>
            <a:pPr lvl="1"/>
            <a:r>
              <a:rPr lang="en-US" dirty="0" smtClean="0"/>
              <a:t>Call by value-result</a:t>
            </a:r>
          </a:p>
          <a:p>
            <a:pPr lvl="1"/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5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parameter represents a new variable in the frame of a function invocation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Argument value is copied to parameter variable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Parameter can only be used for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foo(y);              // prints 4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y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 // prints 3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1 due </a:t>
            </a:r>
            <a:r>
              <a:rPr lang="en-US" sz="2000" b="1" u="sng" dirty="0" smtClean="0"/>
              <a:t>today</a:t>
            </a:r>
            <a:r>
              <a:rPr lang="en-US" sz="2000" dirty="0" smtClean="0"/>
              <a:t> at 8pm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Homework 2 due Friday 9/29 at 8pm</a:t>
            </a:r>
          </a:p>
          <a:p>
            <a:endParaRPr lang="en-US" sz="2000" dirty="0"/>
          </a:p>
          <a:p>
            <a:r>
              <a:rPr lang="en-US" sz="2000" dirty="0" smtClean="0"/>
              <a:t>Project 2 due Friday 10/6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9/21/17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l-value as argument</a:t>
            </a:r>
            <a:r>
              <a:rPr lang="en-US" baseline="30000" dirty="0" smtClean="0"/>
              <a:t>1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Parameter name is bound to argument object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Parameter can be used for input and output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No separate storage for parameter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&amp;y)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3, y = 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swap(x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// x now 4, y now 3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In C++, </a:t>
            </a:r>
            <a:r>
              <a:rPr lang="en-US" dirty="0" err="1" smtClean="0"/>
              <a:t>const</a:t>
            </a:r>
            <a:r>
              <a:rPr lang="en-US" dirty="0" smtClean="0"/>
              <a:t> l-value references can bind to </a:t>
            </a:r>
            <a:r>
              <a:rPr lang="en-US" dirty="0" err="1" smtClean="0"/>
              <a:t>r-values</a:t>
            </a:r>
            <a:endParaRPr lang="en-US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can be used to simulate call by reference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However, function is still call by value, since parameters correspond to new pointer variables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*x,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*x;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*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*y;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*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3, y = 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(&amp;x, &amp;y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charset="0"/>
                <a:ea typeface="Consolas" charset="0"/>
                <a:cs typeface="Consolas" charset="0"/>
              </a:rPr>
              <a:t>     //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charset="0"/>
                <a:ea typeface="Consolas" charset="0"/>
                <a:cs typeface="Consolas" charset="0"/>
              </a:rPr>
              <a:t>x now 4, y now 3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Argument must be l-value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Parameter is a new variable with its own storage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Parameter is </a:t>
            </a:r>
            <a:r>
              <a:rPr lang="en-US" b="1" dirty="0" smtClean="0"/>
              <a:t>not</a:t>
            </a:r>
            <a:r>
              <a:rPr lang="en-US" dirty="0" smtClean="0"/>
              <a:t> initialized with argument value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Upon return of the function, parameter value is copied to argument object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Can only be used for output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x++;    // x is now 4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5;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foo(y);   // y is now 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not C++! C++ does not have call by result.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Value-Result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call by value and call by result</a:t>
            </a:r>
          </a:p>
          <a:p>
            <a:r>
              <a:rPr lang="en-US" dirty="0" smtClean="0"/>
              <a:t>Argument must be l-value</a:t>
            </a:r>
          </a:p>
          <a:p>
            <a:r>
              <a:rPr lang="en-US" dirty="0" smtClean="0"/>
              <a:t>Parameter is a new variable with storage, initialized with argument value</a:t>
            </a:r>
          </a:p>
          <a:p>
            <a:r>
              <a:rPr lang="en-US" dirty="0" smtClean="0"/>
              <a:t>Upon return, value of parameter is copied to argument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v/r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v/r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-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z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print(foo(z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z));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// prints 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4" y="6135809"/>
            <a:ext cx="5437521" cy="365125"/>
          </a:xfrm>
        </p:spPr>
        <p:txBody>
          <a:bodyPr/>
          <a:lstStyle/>
          <a:p>
            <a:r>
              <a:rPr lang="en-US" dirty="0" smtClean="0"/>
              <a:t>Again, not C++! Final value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dirty="0" smtClean="0"/>
              <a:t> depends on whether it is copied from first or second parameter in the given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expression provided as argument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Parameter name is replaced by argument expression everywhere in the body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Expression computed whenever it is encountered in body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  // becomes print(++y)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  // becomes print(++y)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foo(++y);  // prints 4, then 5; y is now 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!C++; Mutating expressions should not be passed by name, since behavior would depend on 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02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call by name, expression must be computed in its own environment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// becomes print(y + 1 +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bar(y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    // should print 5, not 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is accomplished with a </a:t>
            </a:r>
            <a:r>
              <a:rPr lang="en-US" i="1" dirty="0" err="1" smtClean="0"/>
              <a:t>thunk</a:t>
            </a:r>
            <a:r>
              <a:rPr lang="en-US" dirty="0" smtClean="0"/>
              <a:t>, a compiler-generated local function that packages the expression with its environment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0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value is most common mode, followed by call by reference</a:t>
            </a:r>
          </a:p>
          <a:p>
            <a:r>
              <a:rPr lang="en-US" dirty="0" smtClean="0"/>
              <a:t>Python and Java are not call by reference</a:t>
            </a:r>
          </a:p>
          <a:p>
            <a:pPr lvl="1"/>
            <a:r>
              <a:rPr lang="en-US" dirty="0" smtClean="0"/>
              <a:t>They combine call by value with reference semantics</a:t>
            </a:r>
          </a:p>
          <a:p>
            <a:pPr lvl="1"/>
            <a:r>
              <a:rPr lang="en-US" dirty="0" smtClean="0"/>
              <a:t>This is sometimes called "call by object reference"</a:t>
            </a:r>
          </a:p>
          <a:p>
            <a:pPr marL="400050" lvl="1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swap(x, y):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    x = 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y = 1,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swap(x,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1, 2)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2146" y="4948191"/>
            <a:ext cx="2385431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are new variables with their own storage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5726" y="3793958"/>
            <a:ext cx="850232" cy="11499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0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1800" dirty="0" smtClean="0"/>
              <a:t>We </a:t>
            </a:r>
            <a:r>
              <a:rPr lang="en-US" sz="1800" dirty="0"/>
              <a:t>recommend </a:t>
            </a:r>
            <a:r>
              <a:rPr lang="en-US" sz="1800" dirty="0" smtClean="0"/>
              <a:t>Racket</a:t>
            </a:r>
          </a:p>
          <a:p>
            <a:pPr marL="742950" lvl="2" indent="-342900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://download.racket-lang.org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742950" lvl="2" indent="-342900"/>
            <a:r>
              <a:rPr lang="en-US" sz="1800" dirty="0" smtClean="0"/>
              <a:t>Includes </a:t>
            </a:r>
            <a:r>
              <a:rPr lang="en-US" sz="1800" dirty="0" err="1" smtClean="0"/>
              <a:t>DrRacket</a:t>
            </a:r>
            <a:r>
              <a:rPr lang="en-US" sz="1800" dirty="0" smtClean="0"/>
              <a:t> IDE and command-line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plt-r5rs</a:t>
            </a:r>
            <a:r>
              <a:rPr lang="en-US" sz="1800" dirty="0" smtClean="0"/>
              <a:t> interpreter</a:t>
            </a:r>
            <a:endParaRPr lang="en-US" sz="1800" dirty="0"/>
          </a:p>
          <a:p>
            <a:pPr>
              <a:spcBef>
                <a:spcPts val="2200"/>
              </a:spcBef>
            </a:pPr>
            <a:r>
              <a:rPr lang="en-US" dirty="0" smtClean="0"/>
              <a:t>Online interpreter for simple examples</a:t>
            </a:r>
          </a:p>
          <a:p>
            <a:pPr lvl="1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repl.it/languages/scheme</a:t>
            </a:r>
            <a:endParaRPr lang="en-US" sz="1800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Be aware that most interpreters are not fully R5RS compliant, so we recommend sticking to Racket for homework/project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1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an expression in Scheme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Simple expressions: literals, names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Compound expressions consist of a parenthesized list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Call expressions: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(function arg1 arg2 ...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(+ 3 4)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(+ (* 3 5) (- 10 6))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(quotient 10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Order of evaluation of subexpressions is not defined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1229" y="5734033"/>
            <a:ext cx="184484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Integer division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489158" y="5729707"/>
            <a:ext cx="1142071" cy="1889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99610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R5RS spec: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⟨datum⟩ </a:t>
            </a:r>
            <a:r>
              <a:rPr lang="en-US" dirty="0"/>
              <a:t>→ </a:t>
            </a:r>
            <a:r>
              <a:rPr lang="en-US" dirty="0" smtClean="0"/>
              <a:t>⟨simple datum⟩ </a:t>
            </a:r>
            <a:r>
              <a:rPr lang="en-US" dirty="0"/>
              <a:t>| </a:t>
            </a:r>
            <a:r>
              <a:rPr lang="en-US" dirty="0" smtClean="0"/>
              <a:t>⟨compound datum⟩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⟨compound datum</a:t>
            </a:r>
            <a:r>
              <a:rPr lang="en-US" dirty="0"/>
              <a:t>⟩ → </a:t>
            </a:r>
            <a:r>
              <a:rPr lang="en-US" dirty="0" smtClean="0"/>
              <a:t>⟨list⟩ </a:t>
            </a:r>
            <a:r>
              <a:rPr lang="en-US" dirty="0"/>
              <a:t>| </a:t>
            </a:r>
            <a:r>
              <a:rPr lang="en-US" dirty="0" smtClean="0"/>
              <a:t>⟨vector⟩ 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</a:t>
            </a:r>
            <a:r>
              <a:rPr lang="en-US" dirty="0"/>
              <a:t>list⟩ → (⟨datum⟩*) | (⟨datum⟩+ . ⟨datum⟩) | ⟨abbreviation</a:t>
            </a:r>
            <a:r>
              <a:rPr lang="en-US" dirty="0" smtClean="0"/>
              <a:t>⟩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</a:t>
            </a:r>
            <a:r>
              <a:rPr lang="en-US" dirty="0"/>
              <a:t>abbreviation⟩ → ⟨abbrev prefix⟩ ⟨</a:t>
            </a:r>
            <a:r>
              <a:rPr lang="en-US" dirty="0" smtClean="0"/>
              <a:t>datum⟩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⟨abbrev prefix</a:t>
            </a:r>
            <a:r>
              <a:rPr lang="en-US" dirty="0"/>
              <a:t>⟩ → </a:t>
            </a:r>
            <a:r>
              <a:rPr lang="en-US" dirty="0" smtClean="0"/>
              <a:t>’|‘|,|,@</a:t>
            </a:r>
          </a:p>
          <a:p>
            <a:endParaRPr lang="en-US" dirty="0"/>
          </a:p>
          <a:p>
            <a:r>
              <a:rPr lang="en-US" dirty="0" smtClean="0"/>
              <a:t>List can be</a:t>
            </a:r>
          </a:p>
          <a:p>
            <a:pPr lvl="1"/>
            <a:r>
              <a:rPr lang="en-US" dirty="0" smtClean="0"/>
              <a:t>Zero or more </a:t>
            </a:r>
            <a:r>
              <a:rPr lang="en-US" dirty="0" err="1" smtClean="0"/>
              <a:t>datums</a:t>
            </a:r>
            <a:r>
              <a:rPr lang="en-US" dirty="0" smtClean="0"/>
              <a:t> in parentheses</a:t>
            </a:r>
          </a:p>
          <a:p>
            <a:pPr lvl="1"/>
            <a:r>
              <a:rPr lang="en-US" dirty="0" smtClean="0"/>
              <a:t>Parentheses containing one or more </a:t>
            </a:r>
            <a:r>
              <a:rPr lang="en-US" dirty="0" err="1" smtClean="0"/>
              <a:t>datums</a:t>
            </a:r>
            <a:r>
              <a:rPr lang="en-US" dirty="0" smtClean="0"/>
              <a:t>, a period, and a single datum</a:t>
            </a:r>
          </a:p>
          <a:p>
            <a:pPr lvl="1"/>
            <a:r>
              <a:rPr lang="en-US" dirty="0" smtClean="0"/>
              <a:t>A quotation character followed by a datum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3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forms have their own evaluation rules</a:t>
            </a:r>
          </a:p>
          <a:p>
            <a:r>
              <a:rPr lang="en-US" dirty="0" smtClean="0"/>
              <a:t>Conditional evaluates test, then evaluates </a:t>
            </a:r>
            <a:r>
              <a:rPr lang="en-US" i="1" dirty="0" smtClean="0"/>
              <a:t>then</a:t>
            </a:r>
            <a:r>
              <a:rPr lang="en-US" dirty="0" smtClean="0"/>
              <a:t> expression if true, otherwise the </a:t>
            </a:r>
            <a:r>
              <a:rPr lang="en-US" i="1" dirty="0" smtClean="0"/>
              <a:t>else</a:t>
            </a:r>
            <a:r>
              <a:rPr lang="en-US" dirty="0" smtClean="0"/>
              <a:t> expression if provided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&lt;test&gt;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then_expr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else_expr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Value of whole expression is value of then or else expression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If test is false and no else expression, then value is unspecified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Only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#f</a:t>
            </a:r>
            <a:r>
              <a:rPr lang="en-US" dirty="0" smtClean="0">
                <a:ea typeface="Consolas" charset="0"/>
                <a:cs typeface="Consolas" charset="0"/>
              </a:rPr>
              <a:t> is a false value, all other values are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7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defined in the current frame 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&lt;name&gt; &lt;expr&gt;)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 standard Scheme, this can only be at the top level or at the beginning of a block</a:t>
            </a:r>
          </a:p>
          <a:p>
            <a:pPr lvl="1"/>
            <a:r>
              <a:rPr lang="en-US" dirty="0" smtClean="0"/>
              <a:t>We won't require this to be enforced in the project</a:t>
            </a:r>
          </a:p>
          <a:p>
            <a:pPr lvl="1"/>
            <a:endParaRPr lang="en-US" dirty="0"/>
          </a:p>
          <a:p>
            <a:r>
              <a:rPr lang="en-US" dirty="0" smtClean="0"/>
              <a:t>Blocks can be introduced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((&lt;name1&gt; &lt;expr1&gt;) ... (&lt;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exprN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&lt;body_expr1&gt; &lt;body_expr2&gt; ...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body_exprN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> can be considered syntactic sugar for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definition and application.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also be defined 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(&lt;name&gt; &lt;param1&gt; ...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&lt;body_expr1&gt; ...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body_exprN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Anonymous functions can be defined 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(&lt;param1&gt; ...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paramN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&lt;body_expr1&gt; ...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body_exprN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/>
              <a:t> form is equivalent to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(&lt;param1&gt; ...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paramN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&lt;body_expr1&gt; ...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body_exprN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&lt;name&gt;)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are a fundamental mechanism for combining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Construct pair using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(cons 1 2))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(1 . 2)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Access the first and second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(car 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525" y="3436563"/>
            <a:ext cx="289251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Dot denotes pair where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the second is not a list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79558" y="3777916"/>
            <a:ext cx="1547967" cy="2085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1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sequence of pairs terminated by an empty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r>
              <a:rPr lang="en-US" dirty="0" smtClean="0"/>
              <a:t>An empty list is denoted by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'()</a:t>
            </a:r>
            <a:r>
              <a:rPr lang="en-US" dirty="0" smtClean="0"/>
              <a:t>, and in our implementation, by the non-standard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(cons 1 (cons 2 (cons 3 '()))))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(1 2 3)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(car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(2 3)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1840" y="4695869"/>
            <a:ext cx="189306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Also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cdddr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 standard Scheme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85347" y="5157534"/>
            <a:ext cx="98649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34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Scheme, both code and data share the same representation</a:t>
            </a:r>
          </a:p>
          <a:p>
            <a:endParaRPr lang="en-US" dirty="0" smtClean="0"/>
          </a:p>
          <a:p>
            <a:r>
              <a:rPr lang="en-US" dirty="0" smtClean="0"/>
              <a:t>Quotation specifies that what follows should be treated as data and not evaluated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'x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'(hello world)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(hello world)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4" y="6135809"/>
            <a:ext cx="5436953" cy="365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eval</a:t>
            </a:r>
            <a:r>
              <a:rPr lang="en-US" dirty="0" smtClean="0"/>
              <a:t> procedure can be used to evaluate symbolic data.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0325" y="3901782"/>
            <a:ext cx="182087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Equivalent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to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(quote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x)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83832" y="4315323"/>
            <a:ext cx="98649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996102" cy="25574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R5RS spec: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⟨datum⟩ </a:t>
            </a:r>
            <a:r>
              <a:rPr lang="en-US" dirty="0"/>
              <a:t>→ </a:t>
            </a:r>
            <a:r>
              <a:rPr lang="en-US" dirty="0" smtClean="0"/>
              <a:t>⟨simple datum⟩ </a:t>
            </a:r>
            <a:r>
              <a:rPr lang="en-US" dirty="0"/>
              <a:t>| </a:t>
            </a:r>
            <a:r>
              <a:rPr lang="en-US" dirty="0" smtClean="0"/>
              <a:t>⟨compound datum⟩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⟨compound datum</a:t>
            </a:r>
            <a:r>
              <a:rPr lang="en-US" dirty="0"/>
              <a:t>⟩ → </a:t>
            </a:r>
            <a:r>
              <a:rPr lang="en-US" dirty="0" smtClean="0"/>
              <a:t>⟨list⟩ </a:t>
            </a:r>
            <a:r>
              <a:rPr lang="en-US" dirty="0"/>
              <a:t>| </a:t>
            </a:r>
            <a:r>
              <a:rPr lang="en-US" dirty="0" smtClean="0"/>
              <a:t>⟨vector⟩ 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</a:t>
            </a:r>
            <a:r>
              <a:rPr lang="en-US" dirty="0"/>
              <a:t>list⟩ → (⟨datum⟩*) | (⟨datum⟩+ . ⟨datum⟩) | ⟨abbreviation</a:t>
            </a:r>
            <a:r>
              <a:rPr lang="en-US" dirty="0" smtClean="0"/>
              <a:t>⟩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</a:t>
            </a:r>
            <a:r>
              <a:rPr lang="en-US" dirty="0"/>
              <a:t>abbreviation⟩ → ⟨abbrev prefix⟩ ⟨</a:t>
            </a:r>
            <a:r>
              <a:rPr lang="en-US" dirty="0" smtClean="0"/>
              <a:t>datum⟩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/>
              <a:t>⟨abbrev prefix</a:t>
            </a:r>
            <a:r>
              <a:rPr lang="en-US" dirty="0"/>
              <a:t>⟩ → </a:t>
            </a:r>
            <a:r>
              <a:rPr lang="en-US" dirty="0" smtClean="0"/>
              <a:t>’|‘|,|,@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1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48742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languages with complex syntax, such as C++, ambiguity cannot be avoided in the grammar</a:t>
            </a:r>
          </a:p>
          <a:p>
            <a:pPr lvl="1"/>
            <a:r>
              <a:rPr lang="en-US" dirty="0" smtClean="0"/>
              <a:t>External rules are specified to disambiguate fragments</a:t>
            </a:r>
          </a:p>
          <a:p>
            <a:pPr marL="400050" lvl="1" indent="0">
              <a:spcBef>
                <a:spcPts val="2200"/>
              </a:spcBef>
              <a:buNone/>
            </a:pP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=("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4;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// equivalent to foo a;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= 3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// equivalent to foo b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2276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2348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46006" y="5452906"/>
            <a:ext cx="156680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foo::foo()</a:t>
            </a:r>
          </a:p>
          <a:p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foo::foo(3)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5120" y="4645133"/>
            <a:ext cx="267268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C++ disambiguates in favor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of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14454" y="5016628"/>
            <a:ext cx="950667" cy="6238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77" y="5350437"/>
            <a:ext cx="186716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Names can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be parenthesized in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3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Vexing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most vexing example: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c(foo()); // equivalent to bar c(foo);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600"/>
              </a:spcBef>
            </a:pPr>
            <a:r>
              <a:rPr lang="en-US" dirty="0" smtClean="0"/>
              <a:t>Clang warning: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84410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85130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4960" y="4428513"/>
            <a:ext cx="732547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foo.cpp:28:8: </a:t>
            </a:r>
            <a:r>
              <a:rPr lang="en-US" sz="1400" b="1" dirty="0">
                <a:solidFill>
                  <a:srgbClr val="C814C9"/>
                </a:solidFill>
                <a:latin typeface="Menlo-Bold" charset="0"/>
              </a:rPr>
              <a:t>warning: 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parentheses were disambiguated as a function declaration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     [-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Wvexing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-parse]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bar c(foo()); // equivalent to bar c(foo);</a:t>
            </a:r>
          </a:p>
          <a:p>
            <a:r>
              <a:rPr lang="en-US" sz="1400" b="1" dirty="0">
                <a:solidFill>
                  <a:srgbClr val="2FB41D"/>
                </a:solidFill>
                <a:latin typeface="Menlo-Bold" charset="0"/>
              </a:rPr>
              <a:t>       ^~~~~~~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foo.cpp:28:9: </a:t>
            </a:r>
            <a:r>
              <a:rPr lang="en-US" sz="1400" b="1" dirty="0">
                <a:solidFill>
                  <a:prstClr val="black"/>
                </a:solidFill>
                <a:latin typeface="Menlo-Bold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add a pair of parentheses to declare a variable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bar c(foo()); // equivalent to bar c(foo);</a:t>
            </a:r>
          </a:p>
          <a:p>
            <a:r>
              <a:rPr lang="mr-IN" sz="1400" b="1" dirty="0">
                <a:solidFill>
                  <a:srgbClr val="2FB41D"/>
                </a:solidFill>
                <a:latin typeface="Menlo-Bold" charset="0"/>
              </a:rPr>
              <a:t>        ^</a:t>
            </a:r>
            <a:endParaRPr lang="mr-IN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FB41D"/>
                </a:solidFill>
                <a:latin typeface="Menlo-Regular" charset="0"/>
              </a:rPr>
              <a:t>        (    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90369" y="2837378"/>
            <a:ext cx="328713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C++ disambiguates in favor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of function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3468" y="3139995"/>
            <a:ext cx="956903" cy="3484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1805" y="1701250"/>
            <a:ext cx="1172321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Nothing printed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Keyword and Default Arguments</a:t>
            </a:r>
          </a:p>
          <a:p>
            <a:pPr lvl="1"/>
            <a:endParaRPr lang="en-US" sz="2600" dirty="0" smtClean="0"/>
          </a:p>
          <a:p>
            <a:r>
              <a:rPr lang="en-US" sz="2800" dirty="0" err="1" smtClean="0"/>
              <a:t>Variadic</a:t>
            </a:r>
            <a:r>
              <a:rPr lang="en-US" sz="2800" dirty="0" smtClean="0"/>
              <a:t> Functions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Parameter Passing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Introduction to Scheme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most languages, names are not specified for arguments when calling a function</a:t>
            </a:r>
          </a:p>
          <a:p>
            <a:pPr lvl="1"/>
            <a:r>
              <a:rPr lang="en-US" dirty="0" smtClean="0"/>
              <a:t>Arguments are bound to parameters in order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>
                <a:latin typeface="Consolas"/>
                <a:cs typeface="Consolas"/>
              </a:rPr>
              <a:t>void foo(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y);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foo(3, 4);</a:t>
            </a:r>
          </a:p>
          <a:p>
            <a:endParaRPr lang="en-US" dirty="0" smtClean="0"/>
          </a:p>
          <a:p>
            <a:r>
              <a:rPr lang="en-US" dirty="0" smtClean="0"/>
              <a:t>Some languages allow arguments to be passed to specific parameters, allowing them to be given in a different order and serving as documentation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foo(x, y):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print(x, y)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&gt;&gt;&gt; foo(y = 3, x = 4)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4 3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in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Swift and Objective-C require argument names for most arguments, as well as that they are passed in the same order as the parameters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greet(name: String,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withGreeting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String)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withGreeting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 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greet(name: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"world"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withGreeting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"hello"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1600"/>
              </a:spcBef>
            </a:pPr>
            <a:r>
              <a:rPr lang="en-US" dirty="0" smtClean="0">
                <a:cs typeface="Consolas"/>
              </a:rPr>
              <a:t>Functions can specify separate internal and external names for a parameter</a:t>
            </a:r>
          </a:p>
          <a:p>
            <a:pPr>
              <a:spcBef>
                <a:spcPts val="1600"/>
              </a:spcBef>
            </a:pPr>
            <a:r>
              <a:rPr lang="en-US" dirty="0" smtClean="0">
                <a:cs typeface="Consolas"/>
              </a:rPr>
              <a:t>Argument names used in function-overload resolution</a:t>
            </a:r>
            <a:br>
              <a:rPr lang="en-US" dirty="0" smtClean="0">
                <a:cs typeface="Consolas"/>
              </a:rPr>
            </a:br>
            <a:r>
              <a:rPr lang="en-US" sz="1000" dirty="0" smtClean="0">
                <a:cs typeface="Consolas"/>
              </a:rPr>
              <a:t/>
            </a:r>
            <a:br>
              <a:rPr lang="en-US" sz="1000" dirty="0" smtClean="0">
                <a:cs typeface="Consolas"/>
              </a:rPr>
            </a:br>
            <a:r>
              <a:rPr lang="en-US" b="1" dirty="0" err="1" smtClean="0">
                <a:solidFill>
                  <a:schemeClr val="tx1"/>
                </a:solidFill>
                <a:latin typeface="Consolas"/>
                <a:cs typeface="Consolas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foo(a: </a:t>
            </a:r>
            <a:r>
              <a:rPr lang="en-US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{ ... </a:t>
            </a:r>
            <a:r>
              <a:rPr lang="ro-RO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br>
              <a:rPr lang="ro-RO" dirty="0" smtClean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ro-RO" b="1" dirty="0" smtClean="0">
                <a:solidFill>
                  <a:schemeClr val="tx1"/>
                </a:solidFill>
                <a:latin typeface="Consolas"/>
                <a:cs typeface="Consolas"/>
              </a:rPr>
              <a:t>func</a:t>
            </a:r>
            <a:r>
              <a:rPr lang="ro-RO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ro-RO" dirty="0">
                <a:solidFill>
                  <a:schemeClr val="tx1"/>
                </a:solidFill>
                <a:latin typeface="Consolas"/>
                <a:cs typeface="Consolas"/>
              </a:rPr>
              <a:t>foo(b: Int) </a:t>
            </a:r>
            <a:r>
              <a:rPr lang="ro-RO" dirty="0" smtClean="0">
                <a:solidFill>
                  <a:schemeClr val="tx1"/>
                </a:solidFill>
                <a:latin typeface="Consolas"/>
                <a:cs typeface="Consolas"/>
              </a:rPr>
              <a:t>{ ... }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/>
            </a:r>
            <a:br>
              <a:rPr lang="en-US" dirty="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is-IS" dirty="0">
                <a:solidFill>
                  <a:schemeClr val="tx1"/>
                </a:solidFill>
                <a:latin typeface="Consolas"/>
                <a:cs typeface="Consolas"/>
              </a:rPr>
              <a:t>foo(a: 3)</a:t>
            </a:r>
            <a:endParaRPr lang="ro-RO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63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11623</TotalTime>
  <Words>1347</Words>
  <Application>Microsoft Macintosh PowerPoint</Application>
  <PresentationFormat>On-screen Show (4:3)</PresentationFormat>
  <Paragraphs>275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</vt:lpstr>
      <vt:lpstr>Century Gothic</vt:lpstr>
      <vt:lpstr>Consolas</vt:lpstr>
      <vt:lpstr>Courier New</vt:lpstr>
      <vt:lpstr>Mangal</vt:lpstr>
      <vt:lpstr>Menlo-Bold</vt:lpstr>
      <vt:lpstr>Menlo-Regular</vt:lpstr>
      <vt:lpstr>Wingdings 3</vt:lpstr>
      <vt:lpstr>Arial</vt:lpstr>
      <vt:lpstr>Wisp</vt:lpstr>
      <vt:lpstr>EECS 490 – Lecture 6 Functions and Introduction to Scheme</vt:lpstr>
      <vt:lpstr>Announcements</vt:lpstr>
      <vt:lpstr>Scheme Syntax</vt:lpstr>
      <vt:lpstr>Scheme Syntax</vt:lpstr>
      <vt:lpstr>Vexing Parse</vt:lpstr>
      <vt:lpstr>Most Vexing Parse</vt:lpstr>
      <vt:lpstr>Agenda</vt:lpstr>
      <vt:lpstr>Keyword Arguments</vt:lpstr>
      <vt:lpstr>Arguments in Swift</vt:lpstr>
      <vt:lpstr>Default Arguments</vt:lpstr>
      <vt:lpstr>Python Default Arguments</vt:lpstr>
      <vt:lpstr>C/C++ Default Arguments</vt:lpstr>
      <vt:lpstr>Overloading as Alternative</vt:lpstr>
      <vt:lpstr>Variadic Functions</vt:lpstr>
      <vt:lpstr>Varargs in Python</vt:lpstr>
      <vt:lpstr>Unpacking Sequences and Dictionaries</vt:lpstr>
      <vt:lpstr>Varargs in C/C++</vt:lpstr>
      <vt:lpstr>Parameter Passing</vt:lpstr>
      <vt:lpstr>Call by Value</vt:lpstr>
      <vt:lpstr>Call by Reference</vt:lpstr>
      <vt:lpstr>Simulating Call by Reference</vt:lpstr>
      <vt:lpstr>Call by Result</vt:lpstr>
      <vt:lpstr>Call by Value-Result</vt:lpstr>
      <vt:lpstr>Call by Name</vt:lpstr>
      <vt:lpstr>Thunks</vt:lpstr>
      <vt:lpstr>Python is Call by Value</vt:lpstr>
      <vt:lpstr>PowerPoint Presentation</vt:lpstr>
      <vt:lpstr>Running Scheme</vt:lpstr>
      <vt:lpstr>Call Expressions</vt:lpstr>
      <vt:lpstr>Conditionals</vt:lpstr>
      <vt:lpstr>Definitions and Blocks</vt:lpstr>
      <vt:lpstr>Functions</vt:lpstr>
      <vt:lpstr>Pairs</vt:lpstr>
      <vt:lpstr>Lists</vt:lpstr>
      <vt:lpstr>Symbolic Data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508</cp:revision>
  <cp:lastPrinted>2016-09-08T23:34:53Z</cp:lastPrinted>
  <dcterms:created xsi:type="dcterms:W3CDTF">2014-09-12T02:12:56Z</dcterms:created>
  <dcterms:modified xsi:type="dcterms:W3CDTF">2017-09-21T18:58:34Z</dcterms:modified>
</cp:coreProperties>
</file>