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6" r:id="rId3"/>
    <p:sldId id="458" r:id="rId4"/>
    <p:sldId id="459" r:id="rId5"/>
    <p:sldId id="460" r:id="rId6"/>
    <p:sldId id="461" r:id="rId7"/>
    <p:sldId id="462" r:id="rId8"/>
    <p:sldId id="370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448" r:id="rId20"/>
    <p:sldId id="342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56" r:id="rId29"/>
    <p:sldId id="457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78" autoAdjust="0"/>
    <p:restoredTop sz="94613"/>
  </p:normalViewPr>
  <p:slideViewPr>
    <p:cSldViewPr snapToGrid="0">
      <p:cViewPr varScale="1">
        <p:scale>
          <a:sx n="160" d="100"/>
          <a:sy n="160" d="100"/>
        </p:scale>
        <p:origin x="17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3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1BBE7-95F5-406E-B30B-C516224E5EF4}" type="datetimeFigureOut">
              <a:rPr lang="en-US" smtClean="0"/>
              <a:t>9/26/17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2E1E7-B880-47F0-8D91-144DB576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57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86B0-A9F3-4B08-BBD2-D222AB4FDCEC}" type="datetimeFigureOut">
              <a:rPr lang="en-US" smtClean="0"/>
              <a:t>9/26/17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0835E-AAB7-4B58-8C66-5863A7FF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0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2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Differs from cal</a:t>
            </a:r>
            <a:r>
              <a:rPr lang="en-US" baseline="0" dirty="0" smtClean="0"/>
              <a:t>l by reference. In call by reference, would print 0, since x and y would alias the same storage. Final value of z depends on whether x or y is copied last to z.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73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on local functions next week.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58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19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BA8A-CA78-4ECB-AF61-1CC9FD7A276C}" type="datetime1">
              <a:rPr lang="en-US" smtClean="0"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68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B46B-3B66-482A-A86F-133090151C0E}" type="datetime1">
              <a:rPr lang="en-US" smtClean="0"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8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B78-D0A3-4C82-A03F-E503019CA74A}" type="datetime1">
              <a:rPr lang="en-US" smtClean="0"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9541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BCDD-88F3-4731-A7F5-977E76C5E6FF}" type="datetime1">
              <a:rPr lang="en-US" smtClean="0"/>
              <a:t>9/26/17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70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6BE9-4A56-493C-83D4-1C5815B7BE57}" type="datetime1">
              <a:rPr lang="en-US" smtClean="0"/>
              <a:t>9/26/17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0293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1C4C-403C-4291-8DF2-C545DDA53D52}" type="datetime1">
              <a:rPr lang="en-US" smtClean="0"/>
              <a:t>9/26/17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68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8CDD-FDFF-4C81-BDF3-21AD9DB04FFE}" type="datetime1">
              <a:rPr lang="en-US" smtClean="0"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49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6C3F-9014-47BF-98D7-7C6ACE7D2EC0}" type="datetime1">
              <a:rPr lang="en-US" smtClean="0"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5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591985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00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1FBD-E998-4988-AC8E-C3C6DA84FC64}" type="datetime1">
              <a:rPr lang="en-US" smtClean="0"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1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1404730"/>
            <a:ext cx="3197531" cy="449937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1404730"/>
            <a:ext cx="3197093" cy="449937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2118-7F83-41B4-A2F5-7D7EBE3448AD}" type="datetime1">
              <a:rPr lang="en-US" smtClean="0"/>
              <a:t>9/26/17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3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1" y="1537127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113389"/>
            <a:ext cx="3197532" cy="37952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6" y="1537127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113390"/>
            <a:ext cx="3195680" cy="37919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74D6-8281-4D42-A7FE-0BDF44DC40E6}" type="datetime1">
              <a:rPr lang="en-US" smtClean="0"/>
              <a:t>9/26/17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31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4A41-C4A7-44A7-8125-2D7C6E36EF58}" type="datetime1">
              <a:rPr lang="en-US" smtClean="0"/>
              <a:t>9/26/17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47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01B0-C622-450B-90ED-9FD6CF2AB45C}" type="datetime1">
              <a:rPr lang="en-US" smtClean="0"/>
              <a:t>9/26/17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EF7A-A54C-4C71-A201-641A7AA30364}" type="datetime1">
              <a:rPr lang="en-US" smtClean="0"/>
              <a:pPr/>
              <a:t>9/26/17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1236-4299-4664-9766-D15164BDEFD5}" type="datetime1">
              <a:rPr lang="en-US" smtClean="0"/>
              <a:t>9/26/17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8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09"/>
            <a:ext cx="65892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1399026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20043" y="6135089"/>
            <a:ext cx="1218737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02FD6E7-DCD2-46E2-A87E-393EBE3CE522}" type="datetime1">
              <a:rPr lang="en-US" smtClean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377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6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issW90" TargetMode="Externa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743199"/>
            <a:ext cx="6845630" cy="1697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EECS 490 – Lecture 7</a:t>
            </a:r>
            <a:r>
              <a:rPr lang="en-US" sz="3300" dirty="0"/>
              <a:t/>
            </a:r>
            <a:br>
              <a:rPr lang="en-US" sz="3300" dirty="0"/>
            </a:br>
            <a:r>
              <a:rPr lang="en-US" sz="2700" dirty="0" smtClean="0"/>
              <a:t>Recursion and Higher-Order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C36-2591-4B1C-A1E5-6524B4F1ABBB}" type="datetime1">
              <a:rPr lang="en-US" smtClean="0"/>
              <a:t>9/26/17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 works on a machine since every function invocation gets its own activation record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factorial(n):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n == 0: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1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n * factorial(n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1)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3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Implicit Data in Activation Records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activation record includes implicit data needed by the function invocation</a:t>
            </a:r>
          </a:p>
          <a:p>
            <a:pPr lvl="1"/>
            <a:r>
              <a:rPr lang="en-US" dirty="0" smtClean="0"/>
              <a:t>Storage for temporary values</a:t>
            </a:r>
          </a:p>
          <a:p>
            <a:pPr lvl="1"/>
            <a:r>
              <a:rPr lang="en-US" dirty="0" smtClean="0"/>
              <a:t>Address where to place the return value</a:t>
            </a:r>
          </a:p>
          <a:p>
            <a:pPr lvl="1"/>
            <a:r>
              <a:rPr lang="en-US" dirty="0" smtClean="0"/>
              <a:t>Address of caller's code and activation record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The set of implicit items can be determined statically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factorial(n):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n == 0: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1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n * factorial(n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1)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55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Usage of 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Computation of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factorial(n)</a:t>
            </a:r>
            <a:r>
              <a:rPr lang="en-US" dirty="0" smtClean="0"/>
              <a:t> requires </a:t>
            </a:r>
            <a:r>
              <a:rPr lang="en-US" i="1" dirty="0" smtClean="0"/>
              <a:t>n + 1</a:t>
            </a:r>
            <a:r>
              <a:rPr lang="en-US" dirty="0" smtClean="0"/>
              <a:t> invocations to be active at the same time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factorial(n):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n == 0: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1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n * factorial(n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1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 smtClean="0"/>
          </a:p>
          <a:p>
            <a:pPr>
              <a:spcBef>
                <a:spcPts val="2200"/>
              </a:spcBef>
            </a:pPr>
            <a:r>
              <a:rPr lang="en-US" dirty="0" smtClean="0"/>
              <a:t>Compare to iterative version: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factorial_iter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result = 1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 0: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result *= n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n -= 1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result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Alternate Definition of 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define another recursive version that:</a:t>
            </a:r>
          </a:p>
          <a:p>
            <a:pPr lvl="1"/>
            <a:r>
              <a:rPr lang="en-US" dirty="0" smtClean="0"/>
              <a:t>Does </a:t>
            </a:r>
            <a:r>
              <a:rPr lang="en-US" dirty="0"/>
              <a:t>no computation after the recursive </a:t>
            </a:r>
            <a:r>
              <a:rPr lang="en-US" dirty="0" smtClean="0"/>
              <a:t>call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irectly returns the result of the recursive call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factorial_tail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(n, result = 1):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n == 0: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result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factorial_tail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(n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1, n * result)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Tail-Call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call is a </a:t>
            </a:r>
            <a:r>
              <a:rPr lang="en-US" i="1" dirty="0" smtClean="0"/>
              <a:t>tail call</a:t>
            </a:r>
            <a:r>
              <a:rPr lang="en-US" dirty="0" smtClean="0"/>
              <a:t> if its caller directly returns the result without performing additional computation</a:t>
            </a:r>
          </a:p>
          <a:p>
            <a:r>
              <a:rPr lang="en-US" dirty="0" smtClean="0"/>
              <a:t>Tail-call optimization reuses the space for the caller's activation record for that of the tail call</a:t>
            </a:r>
          </a:p>
          <a:p>
            <a:r>
              <a:rPr lang="en-US" dirty="0" smtClean="0"/>
              <a:t>Some implicit data is also reused for the tail call:</a:t>
            </a:r>
          </a:p>
          <a:p>
            <a:pPr lvl="1"/>
            <a:r>
              <a:rPr lang="en-US" dirty="0" smtClean="0"/>
              <a:t>Address where to place return value</a:t>
            </a:r>
          </a:p>
          <a:p>
            <a:pPr lvl="1"/>
            <a:r>
              <a:rPr lang="en-US" dirty="0" smtClean="0"/>
              <a:t>Address of caller's code and </a:t>
            </a:r>
            <a:r>
              <a:rPr lang="en-US" dirty="0"/>
              <a:t>activation record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factorial_tail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(n, result = 1):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n == 0: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result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factorial_tail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(n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1, n *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result)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foo():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print(factorial(4))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5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Tall-Call Optimization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821259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Implicit computation, such as destructors, can prevent optimization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sum(vector&lt;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 values,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index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partial_result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0)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values.size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== index) {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0;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sum(values, index + 1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partial_result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+ values[index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 </a:t>
            </a:r>
            <a:endParaRPr lang="en-US" dirty="0" smtClean="0"/>
          </a:p>
          <a:p>
            <a:pPr>
              <a:spcBef>
                <a:spcPts val="2200"/>
              </a:spcBef>
            </a:pPr>
            <a:r>
              <a:rPr lang="en-US" dirty="0" smtClean="0"/>
              <a:t>Nested function definitions can prevent optimization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7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Objects and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function object</a:t>
            </a:r>
            <a:r>
              <a:rPr lang="en-US" dirty="0" smtClean="0"/>
              <a:t> (also called a </a:t>
            </a:r>
            <a:r>
              <a:rPr lang="en-US" i="1" dirty="0" err="1" smtClean="0"/>
              <a:t>functor</a:t>
            </a:r>
            <a:r>
              <a:rPr lang="en-US" dirty="0" smtClean="0"/>
              <a:t>) is an object that isn't a function but provides the same interface</a:t>
            </a:r>
          </a:p>
          <a:p>
            <a:endParaRPr lang="en-US" dirty="0"/>
          </a:p>
          <a:p>
            <a:r>
              <a:rPr lang="en-US" dirty="0" smtClean="0"/>
              <a:t>Allowing the function-call operator to be overridden enables function objects to be defined</a:t>
            </a:r>
          </a:p>
          <a:p>
            <a:endParaRPr lang="en-US" dirty="0"/>
          </a:p>
          <a:p>
            <a:r>
              <a:rPr lang="en-US" dirty="0" smtClean="0"/>
              <a:t>Function objects can have state that is associated with an instance of the </a:t>
            </a:r>
            <a:r>
              <a:rPr lang="en-US" dirty="0" err="1" smtClean="0"/>
              <a:t>functor</a:t>
            </a:r>
            <a:endParaRPr lang="en-US" dirty="0" smtClean="0"/>
          </a:p>
          <a:p>
            <a:pPr lvl="1"/>
            <a:r>
              <a:rPr lang="en-US" dirty="0" smtClean="0"/>
              <a:t>State shared among all invocations of the same instance</a:t>
            </a:r>
          </a:p>
          <a:p>
            <a:pPr lvl="1"/>
            <a:r>
              <a:rPr lang="en-US" dirty="0" smtClean="0"/>
              <a:t>Different than top-level functions, which only have state that is associated with a single invocation or with all invocations of the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3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Objects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Functors</a:t>
            </a:r>
            <a:r>
              <a:rPr lang="en-US" dirty="0" smtClean="0"/>
              <a:t> can be written by defining a class that overrides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operator()</a:t>
            </a:r>
            <a:r>
              <a:rPr lang="en-US" dirty="0" smtClean="0"/>
              <a:t> member function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Counter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Counter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count(0)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operator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()()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count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++;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count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05630" y="4293908"/>
            <a:ext cx="4647537" cy="1815882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Counter counter1, counter2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&lt;&lt; counter1() &lt;&lt; 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prints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&lt;&lt; counter1() &lt;&lt; 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prints 1</a:t>
            </a:r>
          </a:p>
          <a:p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&lt;&lt; counter1() &lt;&lt; 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prints 2</a:t>
            </a:r>
          </a:p>
          <a:p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&lt;&lt; counter2() &lt;&lt; 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prints 0</a:t>
            </a:r>
          </a:p>
          <a:p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&lt;&lt; counter2() &lt;&lt; 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prints 1</a:t>
            </a:r>
          </a:p>
          <a:p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&lt;&lt; counter1() &lt;&lt; </a:t>
            </a:r>
            <a:r>
              <a:rPr lang="en-US" sz="1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prints 3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35515" y="3114603"/>
            <a:ext cx="2001104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Can have parameters, </a:t>
            </a:r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just like functions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619708" y="3371353"/>
            <a:ext cx="1115808" cy="15679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29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Functors</a:t>
            </a:r>
            <a:r>
              <a:rPr lang="en-US" dirty="0" smtClean="0"/>
              <a:t> override the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__call__</a:t>
            </a:r>
            <a:r>
              <a:rPr lang="en-US" dirty="0" smtClean="0"/>
              <a:t> special method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Counter: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__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__(self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self.count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0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__call__(self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self.count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+=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1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self.count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- 1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03521" y="3935910"/>
            <a:ext cx="3427012" cy="2062103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counter1 = Counter()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counter2 = Counter()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print(counter1())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prints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print(counter1())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prints 1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print(counter1())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prints 2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print(counter2())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prints 0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print(counter2())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prints 1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print(counter1())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prints 3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18016" y="2835230"/>
            <a:ext cx="2116384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More parameters can go here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152447" y="3093058"/>
            <a:ext cx="1265569" cy="9541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1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"Function Objects"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does not have operator overloading</a:t>
            </a:r>
          </a:p>
          <a:p>
            <a:r>
              <a:rPr lang="en-US" dirty="0" smtClean="0"/>
              <a:t>Instead, "function objects" implement an interface with a conventional name for the lone method in the interface</a:t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Counter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implements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Supplier&lt;Integer&gt;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count = 0;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Integer get()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count++;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32815" y="4150595"/>
            <a:ext cx="5573866" cy="2062103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Supplier&lt;Integer&gt; counter1 = new Counter();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Supplier&lt;Integer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counter2 </a:t>
            </a:r>
            <a:r>
              <a:rPr lang="en-US" sz="1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new Counter();</a:t>
            </a:r>
          </a:p>
          <a:p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(counter1.get());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prints 0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(counter1.get());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prints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(counter1.get());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prints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(counter2.get());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prints 0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(counter2.get());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prints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16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sz="16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(counter1.get());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prints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90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Homework 2 due on Friday</a:t>
            </a:r>
          </a:p>
          <a:p>
            <a:endParaRPr lang="en-US" sz="2000" dirty="0" smtClean="0"/>
          </a:p>
          <a:p>
            <a:r>
              <a:rPr lang="en-US" sz="2000" dirty="0" smtClean="0"/>
              <a:t>Project 2 </a:t>
            </a:r>
            <a:r>
              <a:rPr lang="en-US" sz="2000" smtClean="0"/>
              <a:t>due </a:t>
            </a:r>
            <a:r>
              <a:rPr lang="en-US" sz="2000" smtClean="0"/>
              <a:t>Fri </a:t>
            </a:r>
            <a:r>
              <a:rPr lang="en-US" sz="2000" dirty="0" smtClean="0"/>
              <a:t>10/6</a:t>
            </a:r>
            <a:endParaRPr lang="en-US" sz="2000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F351-AB39-4C15-8977-FF1C72104A1E}" type="datetime1">
              <a:rPr lang="en-US" smtClean="0"/>
              <a:t>9/26/17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59846" y="84041"/>
            <a:ext cx="958215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Break Time!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We’ll start again in five minutes.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490759" y="2169763"/>
            <a:ext cx="3495295" cy="34952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7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000"/>
    </mc:Choice>
    <mc:Fallback xmlns="">
      <p:transition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 and C++ allow top-level functions to be passed by pointer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apply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mr-IN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(*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)(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))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(;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&gt; 0; --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++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(*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add_one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+ 1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[5] = { 1, 2, 3, 4, 5 };</a:t>
            </a:r>
            <a:br>
              <a:rPr 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apply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, 5,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add_one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[0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&lt;&lt; ", " &lt;&lt;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[1]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&lt;&lt; ", " &lt;&lt; A[2]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&lt;&lt; ", " &lt;&lt;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[3]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&lt;&lt; ", " &lt;&lt;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[4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mr-IN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16798" y="4181897"/>
            <a:ext cx="2116384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Automatically converted to </a:t>
            </a:r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function pointer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025225" y="4953663"/>
            <a:ext cx="1591573" cy="1590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42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of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function passed as a parameter has three environments that can be associated with it</a:t>
            </a:r>
          </a:p>
          <a:p>
            <a:pPr lvl="1"/>
            <a:r>
              <a:rPr lang="en-US" dirty="0" smtClean="0"/>
              <a:t>The environment where it was defined</a:t>
            </a:r>
          </a:p>
          <a:p>
            <a:pPr lvl="1"/>
            <a:r>
              <a:rPr lang="en-US" dirty="0" smtClean="0"/>
              <a:t>The environment where it was referenced</a:t>
            </a:r>
          </a:p>
          <a:p>
            <a:pPr lvl="1"/>
            <a:r>
              <a:rPr lang="en-US" dirty="0" smtClean="0"/>
              <a:t>The environment where it was called</a:t>
            </a:r>
            <a:endParaRPr lang="en-US" dirty="0"/>
          </a:p>
          <a:p>
            <a:pPr>
              <a:spcBef>
                <a:spcPts val="2200"/>
              </a:spcBef>
            </a:pPr>
            <a:r>
              <a:rPr lang="en-US" dirty="0" smtClean="0"/>
              <a:t>Scope policy determines which names are visible in the function</a:t>
            </a:r>
          </a:p>
          <a:p>
            <a:pPr lvl="1"/>
            <a:r>
              <a:rPr lang="en-US" dirty="0" smtClean="0"/>
              <a:t>Static/lexical scope: names visible at the definition point</a:t>
            </a:r>
          </a:p>
          <a:p>
            <a:pPr lvl="1"/>
            <a:r>
              <a:rPr lang="en-US" dirty="0" smtClean="0"/>
              <a:t>Dynamic scope: names visible at the point of use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In dynamic scope, point of use can be where a function is referenced or where it is called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9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Shallow binding</a:t>
            </a:r>
            <a:r>
              <a:rPr lang="en-US" dirty="0" smtClean="0"/>
              <a:t>: non-local environment is environment from where a function is called</a:t>
            </a:r>
          </a:p>
          <a:p>
            <a:r>
              <a:rPr lang="en-US" i="1" dirty="0" smtClean="0"/>
              <a:t>Deep binding</a:t>
            </a:r>
            <a:r>
              <a:rPr lang="en-US" dirty="0" smtClean="0"/>
              <a:t>: non-local environment is environment from where a function is referenced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(*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)())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= 3;</a:t>
            </a:r>
            <a:br>
              <a:rPr 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 = 4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dirty="0" err="1" smtClean="0">
                <a:latin typeface="Consolas" charset="0"/>
                <a:ea typeface="Consolas" charset="0"/>
                <a:cs typeface="Consolas" charset="0"/>
              </a:rPr>
              <a:t>baz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));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} </a:t>
            </a:r>
            <a:endParaRPr lang="mr-IN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C-like code with dynamic scope.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31229" y="3187984"/>
            <a:ext cx="1917602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Non-local environment in shallow binding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166483" y="3315695"/>
            <a:ext cx="464746" cy="19878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31229" y="4225254"/>
            <a:ext cx="1917602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Non-local environment in deep binding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166483" y="4977518"/>
            <a:ext cx="464747" cy="28500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99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Nested Functions and 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ability to create a function from within another function is a key feature of functional programming</a:t>
            </a:r>
          </a:p>
          <a:p>
            <a:endParaRPr lang="en-US" dirty="0" smtClean="0"/>
          </a:p>
          <a:p>
            <a:r>
              <a:rPr lang="en-US" dirty="0" smtClean="0"/>
              <a:t>Static scope requires that the newly created function have access to its definition environment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dirty="0" smtClean="0"/>
              <a:t>closure</a:t>
            </a:r>
            <a:r>
              <a:rPr lang="en-US" dirty="0" smtClean="0"/>
              <a:t> is the combination of a function and its enclosing environment</a:t>
            </a:r>
          </a:p>
          <a:p>
            <a:endParaRPr lang="en-US" dirty="0" smtClean="0"/>
          </a:p>
          <a:p>
            <a:r>
              <a:rPr lang="en-US" dirty="0" smtClean="0"/>
              <a:t>Variables from the enclosing environment that are used in the function are </a:t>
            </a:r>
            <a:r>
              <a:rPr lang="en-US" i="1" dirty="0" smtClean="0"/>
              <a:t>captured</a:t>
            </a:r>
            <a:r>
              <a:rPr lang="en-US" dirty="0" smtClean="0"/>
              <a:t> by the closure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4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Functions and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closure encompasses state that can be accessed by the newly created function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make_greater_than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(threshold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greater_than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 &gt;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threshold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greater_than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5229" y="3687526"/>
            <a:ext cx="420664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gt3 =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make_greater_than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(3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gt30 = </a:t>
            </a:r>
            <a:r>
              <a:rPr lang="en-US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make_greater_than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(30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gt3(2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gt3(20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gt30(20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), gt30(200)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(False, 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0272" y="2654462"/>
            <a:ext cx="2445432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threshold</a:t>
            </a:r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captured from non-local environment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5955526" y="3021497"/>
            <a:ext cx="464746" cy="9463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Non-Local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Languages may allow non-local variables to be modified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 will come back to data abstraction using functions later.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91062" y="2198216"/>
            <a:ext cx="2643809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deposit, withdraw = </a:t>
            </a: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\ 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sz="14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make_account</a:t>
            </a: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(100)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withdraw(10</a:t>
            </a: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endParaRPr lang="en-US" sz="1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deposit(0</a:t>
            </a: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90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withdraw(20</a:t>
            </a: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deposit(0</a:t>
            </a: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70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deposit(10</a:t>
            </a: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80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withdraw(100</a:t>
            </a: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deposit(0</a:t>
            </a:r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80 </a:t>
            </a:r>
            <a:endParaRPr lang="en-US" sz="1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41944" y="2202542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make_account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(balance):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deposit(amount):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nonlocal balance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balance += amount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balance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withdraw(amount):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nonlocal balance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0 &lt;= amount &lt;= balance: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balance -= amount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amount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0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deposit, withdraw</a:t>
            </a:r>
          </a:p>
        </p:txBody>
      </p:sp>
    </p:spTree>
    <p:extLst>
      <p:ext uri="{BB962C8B-B14F-4D97-AF65-F5344CB8AC3E}">
        <p14:creationId xmlns:p14="http://schemas.microsoft.com/office/powerpoint/2010/main" val="22736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common pattern in Python is to transform a function or class by applying a higher-order function to it, called a </a:t>
            </a:r>
            <a:r>
              <a:rPr lang="en-US" i="1" dirty="0" smtClean="0"/>
              <a:t>decorator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Standard syntax for decorating functions: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@&lt;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decorator&gt;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&lt;name&gt;(&lt;parameters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body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Mostly equivalent to: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&lt;name&gt;(&lt;parameters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body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name&gt; = &lt;decorator&gt;(&lt;name&gt;)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2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6" y="1423850"/>
            <a:ext cx="6529946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decorator that traces function calls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trace(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tracer(*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 for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in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'{}({})'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format(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.__name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__,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          ', '.join(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strs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(*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tracer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@trace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factorial(n):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n == 0: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1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n * factorial(n </a:t>
            </a:r>
            <a:r>
              <a:rPr lang="mr-IN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1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39948" y="3587537"/>
            <a:ext cx="219058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factorial(5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factorial(5)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factorial(4)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factorial(3)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factorial(2)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factorial(1)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factorial(0)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120 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29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6" y="1423850"/>
            <a:ext cx="3877940" cy="4572000"/>
          </a:xfrm>
        </p:spPr>
        <p:txBody>
          <a:bodyPr/>
          <a:lstStyle/>
          <a:p>
            <a:r>
              <a:rPr lang="en-US" dirty="0" smtClean="0"/>
              <a:t>A decorated recursive function results in </a:t>
            </a:r>
            <a:r>
              <a:rPr lang="en-US" i="1" dirty="0" smtClean="0"/>
              <a:t>mutual recursion</a:t>
            </a:r>
            <a:r>
              <a:rPr lang="en-US" dirty="0" smtClean="0"/>
              <a:t> where multiple functions make recursive calls indirectly through each other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example on Python Tutor: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goo.gl/issW90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599" y="1157533"/>
            <a:ext cx="3011175" cy="50117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95816" y="3709850"/>
            <a:ext cx="2190584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factorial(2)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factorial(2)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factorial(1)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factorial(0)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2 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64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Call by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Argument must be l-value</a:t>
            </a:r>
          </a:p>
          <a:p>
            <a:pPr>
              <a:spcBef>
                <a:spcPts val="1400"/>
              </a:spcBef>
            </a:pPr>
            <a:r>
              <a:rPr lang="en-US" dirty="0" smtClean="0"/>
              <a:t>Parameter is a new variable with its own storage</a:t>
            </a:r>
          </a:p>
          <a:p>
            <a:pPr>
              <a:spcBef>
                <a:spcPts val="1400"/>
              </a:spcBef>
            </a:pPr>
            <a:r>
              <a:rPr lang="en-US" dirty="0" smtClean="0"/>
              <a:t>Parameter is </a:t>
            </a:r>
            <a:r>
              <a:rPr lang="en-US" b="1" dirty="0" smtClean="0"/>
              <a:t>not</a:t>
            </a:r>
            <a:r>
              <a:rPr lang="en-US" dirty="0" smtClean="0"/>
              <a:t> initialized with argument value</a:t>
            </a:r>
          </a:p>
          <a:p>
            <a:pPr>
              <a:spcBef>
                <a:spcPts val="1400"/>
              </a:spcBef>
            </a:pPr>
            <a:r>
              <a:rPr lang="en-US" dirty="0" smtClean="0"/>
              <a:t>Upon return of the function, parameter value is copied to argument object</a:t>
            </a:r>
          </a:p>
          <a:p>
            <a:pPr>
              <a:spcBef>
                <a:spcPts val="1400"/>
              </a:spcBef>
            </a:pPr>
            <a:r>
              <a:rPr lang="en-US" dirty="0" smtClean="0"/>
              <a:t>Can only be used for output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foo(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result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x = 3;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...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x++;    // x is now 4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y = 5;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foo(y);   // y is now 4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is not C++! C++ does not have call by result.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2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Call by Value-Result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Combination of call by value and call by result</a:t>
            </a:r>
          </a:p>
          <a:p>
            <a:r>
              <a:rPr lang="en-US" dirty="0" smtClean="0"/>
              <a:t>Argument must be l-value</a:t>
            </a:r>
          </a:p>
          <a:p>
            <a:r>
              <a:rPr lang="en-US" dirty="0" smtClean="0"/>
              <a:t>Parameter is a new variable with storage, initialized with argument value</a:t>
            </a:r>
          </a:p>
          <a:p>
            <a:r>
              <a:rPr lang="en-US" dirty="0" smtClean="0"/>
              <a:t>Upon return, value of parameter is copied to argument object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foo(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v/r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x,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v/r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y)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x++;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 - 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z = 3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print(foo(z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z));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// prints 1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4" y="6135809"/>
            <a:ext cx="5437521" cy="365125"/>
          </a:xfrm>
        </p:spPr>
        <p:txBody>
          <a:bodyPr/>
          <a:lstStyle/>
          <a:p>
            <a:r>
              <a:rPr lang="en-US" dirty="0" smtClean="0"/>
              <a:t>Again, not C++! Final value of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z</a:t>
            </a:r>
            <a:r>
              <a:rPr lang="en-US" dirty="0" smtClean="0"/>
              <a:t> depends on whether it is copied from first or second parameter in the given language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1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expression provided as argument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Parameter name is replaced by argument expression everywhere in the body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Expression computed whenever it is encountered in body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foo(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print(x);  // becomes print(++y)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print(x);  // becomes print(++y)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y = 3;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foo(++y);  // prints 4, then 5; y is now 5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!C++; Mutating expressions should not be passed by name, since behavior would depend on implementation details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8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call by name, expression must be computed in its own environment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bar(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y = 3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print(x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+ 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  // becomes print(y + 1 + y)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y = 1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bar(y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+ 1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      // should print 5, not 7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This is accomplished with a </a:t>
            </a:r>
            <a:r>
              <a:rPr lang="en-US" i="1" dirty="0" err="1" smtClean="0"/>
              <a:t>thunk</a:t>
            </a:r>
            <a:r>
              <a:rPr lang="en-US" dirty="0" smtClean="0"/>
              <a:t>, a compiler-generated local function that packages the expression with its environment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is Call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value is most common mode, followed by call by reference</a:t>
            </a:r>
          </a:p>
          <a:p>
            <a:r>
              <a:rPr lang="en-US" dirty="0" smtClean="0"/>
              <a:t>Python and Java are not call by reference</a:t>
            </a:r>
          </a:p>
          <a:p>
            <a:pPr lvl="1"/>
            <a:r>
              <a:rPr lang="en-US" dirty="0" smtClean="0"/>
              <a:t>They combine call by value with reference semantics</a:t>
            </a:r>
          </a:p>
          <a:p>
            <a:pPr lvl="1"/>
            <a:r>
              <a:rPr lang="en-US" dirty="0" smtClean="0"/>
              <a:t>This is sometimes called "call by object reference"</a:t>
            </a:r>
          </a:p>
          <a:p>
            <a:pPr marL="400050" lvl="1" indent="0"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swap(x, y):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x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    x = 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y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x, y = 1,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2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swap(x, 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y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1, 2)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12146" y="4948191"/>
            <a:ext cx="2385431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dirty="0" smtClean="0">
                <a:solidFill>
                  <a:schemeClr val="bg1"/>
                </a:solidFill>
              </a:rPr>
              <a:t> are new variables with their own storage</a:t>
            </a:r>
            <a:endParaRPr lang="en-US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705726" y="3793958"/>
            <a:ext cx="850232" cy="114990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008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Recursion</a:t>
            </a:r>
          </a:p>
          <a:p>
            <a:pPr lvl="1"/>
            <a:endParaRPr lang="en-US" sz="2600" dirty="0" smtClean="0"/>
          </a:p>
          <a:p>
            <a:r>
              <a:rPr lang="en-US" sz="2800" dirty="0" smtClean="0"/>
              <a:t>Function Objects</a:t>
            </a:r>
          </a:p>
          <a:p>
            <a:pPr lvl="1"/>
            <a:endParaRPr lang="en-US" sz="2600" dirty="0" smtClean="0"/>
          </a:p>
          <a:p>
            <a:r>
              <a:rPr lang="en-US" sz="2800" dirty="0" smtClean="0"/>
              <a:t>Functions as Parameters</a:t>
            </a:r>
          </a:p>
          <a:p>
            <a:pPr lvl="1"/>
            <a:endParaRPr lang="en-US" sz="2600" dirty="0"/>
          </a:p>
          <a:p>
            <a:r>
              <a:rPr lang="en-US" sz="2800" dirty="0" smtClean="0"/>
              <a:t>Nested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1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is recursive if it calls itself directly or indirectly</a:t>
            </a:r>
          </a:p>
          <a:p>
            <a:endParaRPr lang="en-US" dirty="0"/>
          </a:p>
          <a:p>
            <a:r>
              <a:rPr lang="en-US" dirty="0" smtClean="0"/>
              <a:t>A recursive computation has</a:t>
            </a:r>
          </a:p>
          <a:p>
            <a:pPr lvl="1"/>
            <a:r>
              <a:rPr lang="en-US" dirty="0" smtClean="0"/>
              <a:t>Base cases: cases that can be computed directly without recursion</a:t>
            </a:r>
          </a:p>
          <a:p>
            <a:pPr lvl="1"/>
            <a:r>
              <a:rPr lang="en-US" dirty="0" smtClean="0"/>
              <a:t>Recursive cases: a case that can be computed from the solution to a "smaller" case; the smaller case is solved with a recursive call</a:t>
            </a:r>
          </a:p>
          <a:p>
            <a:pPr lvl="1"/>
            <a:endParaRPr lang="en-US" dirty="0"/>
          </a:p>
          <a:p>
            <a:r>
              <a:rPr lang="en-US" dirty="0" smtClean="0"/>
              <a:t>Recursion can be used for repetition instead of iteration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1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11726</TotalTime>
  <Words>1248</Words>
  <Application>Microsoft Macintosh PowerPoint</Application>
  <PresentationFormat>On-screen Show (4:3)</PresentationFormat>
  <Paragraphs>250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Calibri</vt:lpstr>
      <vt:lpstr>Century Gothic</vt:lpstr>
      <vt:lpstr>Consolas</vt:lpstr>
      <vt:lpstr>Courier New</vt:lpstr>
      <vt:lpstr>Wingdings 3</vt:lpstr>
      <vt:lpstr>Arial</vt:lpstr>
      <vt:lpstr>Wisp</vt:lpstr>
      <vt:lpstr>EECS 490 – Lecture 7 Recursion and Higher-Order Functions</vt:lpstr>
      <vt:lpstr>Announcements</vt:lpstr>
      <vt:lpstr>Review: Call by Result</vt:lpstr>
      <vt:lpstr>Review: Call by Value-Result</vt:lpstr>
      <vt:lpstr>Call by Name</vt:lpstr>
      <vt:lpstr>Thunks</vt:lpstr>
      <vt:lpstr>Python is Call by Value</vt:lpstr>
      <vt:lpstr>Agenda</vt:lpstr>
      <vt:lpstr>Overview of Recursion</vt:lpstr>
      <vt:lpstr>Activation Records</vt:lpstr>
      <vt:lpstr>Implicit Data in Activation Records</vt:lpstr>
      <vt:lpstr>Space Usage of Factorial</vt:lpstr>
      <vt:lpstr>Alternate Definition of Factorial</vt:lpstr>
      <vt:lpstr>Tail-Call Optimization</vt:lpstr>
      <vt:lpstr>Tall-Call Optimization Failures</vt:lpstr>
      <vt:lpstr>Function Objects and State</vt:lpstr>
      <vt:lpstr>Function Objects in C++</vt:lpstr>
      <vt:lpstr>Function Objects in Python</vt:lpstr>
      <vt:lpstr>"Function Objects" in Java</vt:lpstr>
      <vt:lpstr>PowerPoint Presentation</vt:lpstr>
      <vt:lpstr>Function Pointers</vt:lpstr>
      <vt:lpstr>Environment of Use</vt:lpstr>
      <vt:lpstr>Binding Policy</vt:lpstr>
      <vt:lpstr>Nested Functions and Closures</vt:lpstr>
      <vt:lpstr>Nested Functions and State</vt:lpstr>
      <vt:lpstr>Modifying Non-Local State</vt:lpstr>
      <vt:lpstr>Decorators</vt:lpstr>
      <vt:lpstr>Trace Example</vt:lpstr>
      <vt:lpstr>Mutual Recursion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Microsoft Office User</cp:lastModifiedBy>
  <cp:revision>539</cp:revision>
  <cp:lastPrinted>2016-09-08T23:34:53Z</cp:lastPrinted>
  <dcterms:created xsi:type="dcterms:W3CDTF">2014-09-12T02:12:56Z</dcterms:created>
  <dcterms:modified xsi:type="dcterms:W3CDTF">2017-09-26T18:47:46Z</dcterms:modified>
</cp:coreProperties>
</file>