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450" r:id="rId4"/>
    <p:sldId id="451" r:id="rId5"/>
    <p:sldId id="370" r:id="rId6"/>
    <p:sldId id="452" r:id="rId7"/>
    <p:sldId id="453" r:id="rId8"/>
    <p:sldId id="454" r:id="rId9"/>
    <p:sldId id="455" r:id="rId10"/>
    <p:sldId id="456" r:id="rId11"/>
    <p:sldId id="457" r:id="rId12"/>
    <p:sldId id="465" r:id="rId13"/>
    <p:sldId id="466" r:id="rId14"/>
    <p:sldId id="467" r:id="rId15"/>
    <p:sldId id="342" r:id="rId16"/>
    <p:sldId id="459" r:id="rId17"/>
    <p:sldId id="468" r:id="rId18"/>
    <p:sldId id="469" r:id="rId19"/>
    <p:sldId id="470" r:id="rId20"/>
    <p:sldId id="471" r:id="rId21"/>
    <p:sldId id="4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4607"/>
  </p:normalViewPr>
  <p:slideViewPr>
    <p:cSldViewPr snapToGrid="0">
      <p:cViewPr varScale="1">
        <p:scale>
          <a:sx n="124" d="100"/>
          <a:sy n="124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3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issW90" TargetMode="Externa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8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Functional Programming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1423850"/>
            <a:ext cx="6529946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decorator that traces function calls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trace(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tracer(*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'{}({})'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format(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.__name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__,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', '.join(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tracer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@trace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factorial(n):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== 0: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* factorial(n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9948" y="3587537"/>
            <a:ext cx="219058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factorial(5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factorial(5)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factorial(4)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factorial(3)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factorial(2)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factorial(1)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factorial(0)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120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1423850"/>
            <a:ext cx="3877940" cy="4572000"/>
          </a:xfrm>
        </p:spPr>
        <p:txBody>
          <a:bodyPr/>
          <a:lstStyle/>
          <a:p>
            <a:r>
              <a:rPr lang="en-US" dirty="0" smtClean="0"/>
              <a:t>A decorated recursive function results in </a:t>
            </a:r>
            <a:r>
              <a:rPr lang="en-US" i="1" dirty="0" smtClean="0"/>
              <a:t>mutual recursion</a:t>
            </a:r>
            <a:r>
              <a:rPr lang="en-US" dirty="0" smtClean="0"/>
              <a:t> where multiple functions make recursive calls indirectly through each 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example on Python Tutor: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goo.gl/issW90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599" y="1157533"/>
            <a:ext cx="3011175" cy="50117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95816" y="3709850"/>
            <a:ext cx="219058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factorial(2)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factorial(2)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factorial(1)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factorial(0)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some arguments to a function, then specify remaining arguments later</a:t>
            </a:r>
          </a:p>
          <a:p>
            <a:r>
              <a:rPr lang="en-US" dirty="0" smtClean="0"/>
              <a:t>If function takes </a:t>
            </a:r>
            <a:r>
              <a:rPr lang="en-US" i="1" dirty="0" smtClean="0"/>
              <a:t>n</a:t>
            </a:r>
            <a:r>
              <a:rPr lang="en-US" dirty="0" smtClean="0"/>
              <a:t> arguments and </a:t>
            </a:r>
            <a:r>
              <a:rPr lang="en-US" i="1" dirty="0" smtClean="0"/>
              <a:t>k</a:t>
            </a:r>
            <a:r>
              <a:rPr lang="en-US" dirty="0" smtClean="0"/>
              <a:t> are supplied, results in function that takes </a:t>
            </a:r>
            <a:r>
              <a:rPr lang="en-US" i="1" dirty="0" smtClean="0"/>
              <a:t>n-k</a:t>
            </a:r>
            <a:r>
              <a:rPr lang="en-US" dirty="0" smtClean="0"/>
              <a:t> arguments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partial(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newfunc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newfunc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power_of_two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partial(pow, 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power_of_two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power_of_two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(7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128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C++ has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bind()</a:t>
            </a:r>
            <a:r>
              <a:rPr lang="en-US" dirty="0" smtClean="0"/>
              <a:t> template to do this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&lt;functional&gt;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a function that takes </a:t>
            </a:r>
            <a:r>
              <a:rPr lang="en-US" i="1" dirty="0" smtClean="0"/>
              <a:t>n</a:t>
            </a:r>
            <a:r>
              <a:rPr lang="en-US" dirty="0" smtClean="0"/>
              <a:t> arguments into a series of </a:t>
            </a:r>
            <a:r>
              <a:rPr lang="en-US" i="1" dirty="0" smtClean="0"/>
              <a:t>n</a:t>
            </a:r>
            <a:r>
              <a:rPr lang="en-US" dirty="0" smtClean="0"/>
              <a:t> functions that each in one argument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some languages, all functions are curried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curry2(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curriedA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(a):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curriedB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(b):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(a, b)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curriedB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curriedA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curried_pow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curry2(pow)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curried_pow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(2)(3)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do the reverse transformation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uncurry2(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uncurried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(a, b):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(a)(b)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uncurried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uncurried_pow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uncurry2(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curried_pow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uncurried_pow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(2, 3)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8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  <a:r>
              <a:rPr lang="en-US" dirty="0" err="1" smtClean="0"/>
              <a:t>Improvemnt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pattern of computation that begins with an initial guess and repeatedly updates the guess until it is close enough to the intended value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can implement this using higher-order functions: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improve(update,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is_close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guess):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is_close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(guess):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guess = update(guess)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guess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Ratio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be computed by repeatedly adding the inverse of a number to 1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1" dirty="0" err="1" smtClean="0">
                    <a:latin typeface="Consolas" charset="0"/>
                    <a:ea typeface="Consolas" charset="0"/>
                    <a:cs typeface="Consolas" charset="0"/>
                  </a:rPr>
                  <a:t>def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golden_update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(guess):</a:t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   </a:t>
                </a:r>
                <a:r>
                  <a:rPr lang="en-US" b="1" dirty="0" smtClean="0">
                    <a:latin typeface="Consolas" charset="0"/>
                    <a:ea typeface="Consolas" charset="0"/>
                    <a:cs typeface="Consolas" charset="0"/>
                  </a:rPr>
                  <a:t>return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1/guess + 1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The ratio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charset="0"/>
                      </a:rPr>
                      <m:t>𝜑</m:t>
                    </m:r>
                  </m:oMath>
                </a14:m>
                <a:r>
                  <a:rPr lang="en-US" dirty="0" smtClean="0"/>
                  <a:t> satisfies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charset="0"/>
                          </a:rPr>
                          <m:t>𝜑</m:t>
                        </m:r>
                      </m:e>
                      <m:sup>
                        <m:r>
                          <a:rPr lang="el-G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l-GR" b="0" i="1" smtClean="0">
                        <a:latin typeface="Cambria Math" charset="0"/>
                      </a:rPr>
                      <m:t>=</m:t>
                    </m:r>
                    <m:r>
                      <a:rPr lang="el-GR" b="0" i="1" smtClean="0">
                        <a:latin typeface="Cambria Math" charset="0"/>
                      </a:rPr>
                      <m:t>𝜑</m:t>
                    </m:r>
                    <m:r>
                      <a:rPr lang="el-GR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n-US" b="1" dirty="0" err="1" smtClean="0">
                    <a:latin typeface="Consolas" charset="0"/>
                    <a:ea typeface="Consolas" charset="0"/>
                    <a:cs typeface="Consolas" charset="0"/>
                  </a:rPr>
                  <a:t>def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is_golden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(guess):</a:t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   </a:t>
                </a:r>
                <a:r>
                  <a:rPr lang="en-US" b="1" dirty="0" smtClean="0">
                    <a:latin typeface="Consolas" charset="0"/>
                    <a:ea typeface="Consolas" charset="0"/>
                    <a:cs typeface="Consolas" charset="0"/>
                  </a:rPr>
                  <a:t>return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approx_eq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(guess * guess, guess + 1)</a:t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b="1" dirty="0" err="1" smtClean="0">
                    <a:latin typeface="Consolas" charset="0"/>
                    <a:ea typeface="Consolas" charset="0"/>
                    <a:cs typeface="Consolas" charset="0"/>
                  </a:rPr>
                  <a:t>def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approx_eq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(x, y):</a:t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   </a:t>
                </a:r>
                <a:r>
                  <a:rPr lang="en-US" b="1" dirty="0" smtClean="0">
                    <a:latin typeface="Consolas" charset="0"/>
                    <a:ea typeface="Consolas" charset="0"/>
                    <a:cs typeface="Consolas" charset="0"/>
                  </a:rPr>
                  <a:t>return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 abs(x - y) &lt; 1e-10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13359" y="5418778"/>
            <a:ext cx="525009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improve(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golden_update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is_golden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1)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1.6180339887802426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5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function uses tail recursion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(improve update close? guess)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(close? guess)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guess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(improve update close? (update guess))))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(golden-update guess)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(+ (/ 1 guess) 1))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(golden? guess)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approx-eq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? (* guess guess) (+ guess 1)))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approx-eq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? x 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(&lt; (abs (- x y)) 1e-10))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1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iterative improvement, but we don't want to write separate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update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is_close</a:t>
            </a:r>
            <a:r>
              <a:rPr lang="en-US" dirty="0" smtClean="0"/>
              <a:t> functions for each input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Instead, we define </a:t>
            </a:r>
            <a:r>
              <a:rPr lang="en-US" dirty="0"/>
              <a:t>these functions </a:t>
            </a:r>
            <a:r>
              <a:rPr lang="en-US" dirty="0" smtClean="0"/>
              <a:t>dynamically as local functions: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isqrt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(update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(average x (/ a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(close?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approx-eq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? (* x x)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(improve update close? 1.0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(average x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(/ (+ x y) 2))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8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Homework 2 due on Friday</a:t>
            </a:r>
          </a:p>
          <a:p>
            <a:endParaRPr lang="en-US" sz="2000" dirty="0" smtClean="0"/>
          </a:p>
          <a:p>
            <a:r>
              <a:rPr lang="en-US" sz="2000" dirty="0" smtClean="0"/>
              <a:t>Project 2 </a:t>
            </a:r>
            <a:r>
              <a:rPr lang="en-US" sz="2000" smtClean="0"/>
              <a:t>due Fri </a:t>
            </a:r>
            <a:r>
              <a:rPr lang="en-US" sz="2000" dirty="0" smtClean="0"/>
              <a:t>10/6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Newton's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Generalized method to find the roots of a mathematical function using iterative improvement: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−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We can implement this using a higher-order function: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mr-IN" b="1" dirty="0" err="1">
                    <a:latin typeface="Consolas" charset="0"/>
                    <a:ea typeface="Consolas" charset="0"/>
                    <a:cs typeface="Consolas" charset="0"/>
                  </a:rPr>
                  <a:t>define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(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find-root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f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df</a:t>
                </a: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mr-IN" b="1" dirty="0" err="1">
                    <a:latin typeface="Consolas" charset="0"/>
                    <a:ea typeface="Consolas" charset="0"/>
                    <a:cs typeface="Consolas" charset="0"/>
                  </a:rPr>
                  <a:t>define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(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update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x</a:t>
                </a: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    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(-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x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(/ (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f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x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) (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df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x</a:t>
                </a: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))))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mr-IN" b="1" dirty="0" err="1">
                    <a:latin typeface="Consolas" charset="0"/>
                    <a:ea typeface="Consolas" charset="0"/>
                    <a:cs typeface="Consolas" charset="0"/>
                  </a:rPr>
                  <a:t>define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(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close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?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x</a:t>
                </a: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    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approx-eq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? (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f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x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) 0</a:t>
                </a: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))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improve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update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mr-IN" dirty="0" err="1">
                    <a:latin typeface="Consolas" charset="0"/>
                    <a:ea typeface="Consolas" charset="0"/>
                    <a:cs typeface="Consolas" charset="0"/>
                  </a:rPr>
                  <a:t>close</a:t>
                </a:r>
                <a:r>
                  <a:rPr lang="mr-IN" dirty="0">
                    <a:latin typeface="Consolas" charset="0"/>
                    <a:ea typeface="Consolas" charset="0"/>
                    <a:cs typeface="Consolas" charset="0"/>
                  </a:rPr>
                  <a:t>? 1.0</a:t>
                </a:r>
                <a:r>
                  <a:rPr lang="mr-IN" dirty="0" smtClean="0">
                    <a:latin typeface="Consolas" charset="0"/>
                    <a:ea typeface="Consolas" charset="0"/>
                    <a:cs typeface="Consolas" charset="0"/>
                  </a:rPr>
                  <a:t>))</a:t>
                </a:r>
                <a:endParaRPr lang="mr-IN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9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use Newton's method to compute the nth root of a number: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nth-root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(-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expt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expt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(-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1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find-root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1335" y="4059172"/>
            <a:ext cx="25582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nth-root 2 4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2.000000000000002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nth-root 4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1.4142135623730951 &gt; (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nth-root 8 16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1.414213562373095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6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Environment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passed as a parameter has three environments that can be associated with it</a:t>
            </a:r>
          </a:p>
          <a:p>
            <a:pPr lvl="1"/>
            <a:r>
              <a:rPr lang="en-US" dirty="0" smtClean="0"/>
              <a:t>The environment where it was defined</a:t>
            </a:r>
          </a:p>
          <a:p>
            <a:pPr lvl="1"/>
            <a:r>
              <a:rPr lang="en-US" dirty="0" smtClean="0"/>
              <a:t>The environment where it was referenced</a:t>
            </a:r>
          </a:p>
          <a:p>
            <a:pPr lvl="1"/>
            <a:r>
              <a:rPr lang="en-US" dirty="0" smtClean="0"/>
              <a:t>The environment where it was called</a:t>
            </a:r>
            <a:endParaRPr lang="en-US" dirty="0"/>
          </a:p>
          <a:p>
            <a:pPr>
              <a:spcBef>
                <a:spcPts val="2200"/>
              </a:spcBef>
            </a:pPr>
            <a:r>
              <a:rPr lang="en-US" dirty="0" smtClean="0"/>
              <a:t>Scope policy determines which names are visible in the function</a:t>
            </a:r>
          </a:p>
          <a:p>
            <a:pPr lvl="1"/>
            <a:r>
              <a:rPr lang="en-US" dirty="0" smtClean="0"/>
              <a:t>Static/lexical scope: names visible at the definition point</a:t>
            </a:r>
          </a:p>
          <a:p>
            <a:pPr lvl="1"/>
            <a:r>
              <a:rPr lang="en-US" dirty="0" smtClean="0"/>
              <a:t>Dynamic scope: names visible at the point of use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dynamic scope, point of use can be where a function is referenced or where it is called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Binding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Shallow binding</a:t>
            </a:r>
            <a:r>
              <a:rPr lang="en-US" dirty="0" smtClean="0"/>
              <a:t>: non-local environment is environment from where a function is called</a:t>
            </a:r>
          </a:p>
          <a:p>
            <a:r>
              <a:rPr lang="en-US" i="1" dirty="0" smtClean="0"/>
              <a:t>Deep binding</a:t>
            </a:r>
            <a:r>
              <a:rPr lang="en-US" dirty="0" smtClean="0"/>
              <a:t>: non-local environment is environment from where a function is referenced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)())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3;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4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C-like code with dynamic scope.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1229" y="3187984"/>
            <a:ext cx="191760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Non-local environment in shallow binding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66483" y="3315695"/>
            <a:ext cx="464746" cy="1987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1229" y="4225254"/>
            <a:ext cx="191760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Non-local environment in deep binding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66483" y="4977518"/>
            <a:ext cx="464747" cy="2850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Nested Functions</a:t>
            </a:r>
          </a:p>
          <a:p>
            <a:endParaRPr lang="en-US" sz="2800" dirty="0"/>
          </a:p>
          <a:p>
            <a:r>
              <a:rPr lang="en-US" sz="2800" dirty="0" smtClean="0"/>
              <a:t>Example: Iterative Improvement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Functions and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to create a function from within another function is a key feature of functional programming</a:t>
            </a:r>
          </a:p>
          <a:p>
            <a:endParaRPr lang="en-US" dirty="0" smtClean="0"/>
          </a:p>
          <a:p>
            <a:r>
              <a:rPr lang="en-US" dirty="0" smtClean="0"/>
              <a:t>Static scope requires that the newly created function have access to its definition environment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closure</a:t>
            </a:r>
            <a:r>
              <a:rPr lang="en-US" dirty="0" smtClean="0"/>
              <a:t> is the combination of a function and its enclosing environment</a:t>
            </a:r>
          </a:p>
          <a:p>
            <a:endParaRPr lang="en-US" dirty="0" smtClean="0"/>
          </a:p>
          <a:p>
            <a:r>
              <a:rPr lang="en-US" dirty="0" smtClean="0"/>
              <a:t>Variables from the enclosing environment that are used in the function are </a:t>
            </a:r>
            <a:r>
              <a:rPr lang="en-US" i="1" dirty="0" smtClean="0"/>
              <a:t>captured</a:t>
            </a:r>
            <a:r>
              <a:rPr lang="en-US" dirty="0" smtClean="0"/>
              <a:t> by the closure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closure encompasses state that can be accessed by the newly created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(threshold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greater_than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threshold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greater_than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5229" y="3687526"/>
            <a:ext cx="420664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gt3 =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gt30 =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(30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gt3(2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gt3(20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gt30(20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gt30(200)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(False, 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0272" y="2654462"/>
            <a:ext cx="244543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threshold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captured from non-local environment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5955526" y="3021497"/>
            <a:ext cx="464746" cy="946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Non-Local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 may allow non-local variables to be modified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 will come back to data abstraction using functions later.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1062" y="2198216"/>
            <a:ext cx="2643809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deposit, withdraw =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\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make_account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(100)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withdraw(10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deposit(0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90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withdraw(20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deposit(0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70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deposit(10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80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withdraw(100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deposit(0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80 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1944" y="220254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make_account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(balance):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deposit(amount):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nonlocal balance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balance += amount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balance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withdraw(amount):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nonlocal balance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 &lt;= amount &lt;= balance: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balance -= amount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amount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deposit, withdraw</a:t>
            </a:r>
          </a:p>
        </p:txBody>
      </p:sp>
    </p:spTree>
    <p:extLst>
      <p:ext uri="{BB962C8B-B14F-4D97-AF65-F5344CB8AC3E}">
        <p14:creationId xmlns:p14="http://schemas.microsoft.com/office/powerpoint/2010/main" val="2273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pattern in Python is to transform a function or class by applying a higher-order function to it, called a </a:t>
            </a:r>
            <a:r>
              <a:rPr lang="en-US" i="1" dirty="0" smtClean="0"/>
              <a:t>decorator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Standard syntax for decorating functions: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decorator&gt;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&lt;name&gt;(&lt;parameters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Mostly equivalent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&lt;name&gt;(&lt;parameters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name&gt; = &lt;decorator&gt;(&lt;name&gt;)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11800</TotalTime>
  <Words>707</Words>
  <Application>Microsoft Macintosh PowerPoint</Application>
  <PresentationFormat>On-screen Show (4:3)</PresentationFormat>
  <Paragraphs>160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Cambria Math</vt:lpstr>
      <vt:lpstr>Century Gothic</vt:lpstr>
      <vt:lpstr>Consolas</vt:lpstr>
      <vt:lpstr>Mangal</vt:lpstr>
      <vt:lpstr>Wingdings 3</vt:lpstr>
      <vt:lpstr>Arial</vt:lpstr>
      <vt:lpstr>Wisp</vt:lpstr>
      <vt:lpstr>EECS 490 – Lecture 8 Functional Programming Examples</vt:lpstr>
      <vt:lpstr>Announcements</vt:lpstr>
      <vt:lpstr>Review: Environment of Use</vt:lpstr>
      <vt:lpstr>Review: Binding Policy</vt:lpstr>
      <vt:lpstr>Agenda</vt:lpstr>
      <vt:lpstr>Nested Functions and Closures</vt:lpstr>
      <vt:lpstr>Nested Functions and State</vt:lpstr>
      <vt:lpstr>Modifying Non-Local State</vt:lpstr>
      <vt:lpstr>Decorators</vt:lpstr>
      <vt:lpstr>Trace Example</vt:lpstr>
      <vt:lpstr>Mutual Recursion</vt:lpstr>
      <vt:lpstr>Partial Application</vt:lpstr>
      <vt:lpstr>Currying</vt:lpstr>
      <vt:lpstr>Uncurrying</vt:lpstr>
      <vt:lpstr>PowerPoint Presentation</vt:lpstr>
      <vt:lpstr>Iterative Improvemnt</vt:lpstr>
      <vt:lpstr>Golden Ratio</vt:lpstr>
      <vt:lpstr>Scheme Implementation</vt:lpstr>
      <vt:lpstr>Square Root</vt:lpstr>
      <vt:lpstr>Newton's Method</vt:lpstr>
      <vt:lpstr>Nth Roots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554</cp:revision>
  <cp:lastPrinted>2016-09-08T23:34:53Z</cp:lastPrinted>
  <dcterms:created xsi:type="dcterms:W3CDTF">2014-09-12T02:12:56Z</dcterms:created>
  <dcterms:modified xsi:type="dcterms:W3CDTF">2017-09-28T18:43:07Z</dcterms:modified>
</cp:coreProperties>
</file>