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370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342" r:id="rId16"/>
    <p:sldId id="470" r:id="rId17"/>
    <p:sldId id="471" r:id="rId18"/>
    <p:sldId id="472" r:id="rId19"/>
    <p:sldId id="473" r:id="rId20"/>
    <p:sldId id="474" r:id="rId21"/>
    <p:sldId id="4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474"/>
  </p:normalViewPr>
  <p:slideViewPr>
    <p:cSldViewPr snapToGrid="0">
      <p:cViewPr varScale="1">
        <p:scale>
          <a:sx n="123" d="100"/>
          <a:sy n="123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</a:t>
            </a:r>
            <a:r>
              <a:rPr lang="en-US" smtClean="0"/>
              <a:t>Lecture </a:t>
            </a:r>
            <a:r>
              <a:rPr lang="en-US" smtClean="0"/>
              <a:t>9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Lambdas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Java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705765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only access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dirty="0" smtClean="0"/>
              <a:t> or "effectively final" variables in enclosing environment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Effective implementation: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IntPredicate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makeGreaterThan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threshold)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Anonymous(threshold);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Anonymous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implements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IntPredicate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threshold;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Anonymous(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threshold)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.threshold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threshold;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test(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value)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value &gt; threshold;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0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list specifies which variables are captured, and whether they are captured by value or reference</a:t>
            </a:r>
          </a:p>
          <a:p>
            <a:endParaRPr lang="en-US" dirty="0" smtClean="0"/>
          </a:p>
          <a:p>
            <a:r>
              <a:rPr lang="en-US" dirty="0" smtClean="0"/>
              <a:t>Can specify default capture as well as specific capture type for individual variables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threshold)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[=](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value)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value &gt; threshold;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4667" y="4839586"/>
            <a:ext cx="172739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Capture non-locals used in lambda by value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3692016" y="3911600"/>
            <a:ext cx="126350" cy="9279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606" y="4839586"/>
            <a:ext cx="1960711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Type deduction 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used to infer type of lambda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847962" y="3632200"/>
            <a:ext cx="674903" cy="120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2584" y="4567221"/>
            <a:ext cx="419901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auto gt3 =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(3);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gt3(2) &lt;&lt;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gt3(20) &lt;&lt;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7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Capture-Free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Lambdas that don't capture anything are equivalent to top-level functions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They can even bind to function pointers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max_element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*array,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size,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(*less)(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main()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array[4] = { 3, 1, 4, 2, 5 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max_element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(array, 5,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[](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 &gt; b;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})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8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and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lambda equivalent to instance of anonymous class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[=x, &amp;y](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z) { y = x + z; 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fn2 = Anon(x, y);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equivalent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Anon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&amp;y;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Anon(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&amp;yin) : x(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 y(yin) 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operator()(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z)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y = x + z;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6467" y="3326111"/>
            <a:ext cx="2413001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Variables captured by value are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by default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165600" y="3787776"/>
            <a:ext cx="1430867" cy="645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Lifetime of Captured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 variable by reference does not extend its lifetime</a:t>
            </a:r>
          </a:p>
          <a:p>
            <a:pPr lvl="1"/>
            <a:r>
              <a:rPr lang="en-US" dirty="0" smtClean="0"/>
              <a:t>RAII requires that an automatic variable be destroyed upon exit from its enclosing scope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Programmer needs to ensure that a capturing lambda is not used after captured objects die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make_counter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[&amp;]()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1867" y="3692916"/>
            <a:ext cx="32427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200"/>
              </a:spcBef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make_counter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= 0;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[=]()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mutable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count++;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6074" y="4086196"/>
            <a:ext cx="43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latin typeface="Wingdings" charset="2"/>
                <a:ea typeface="Wingdings" charset="2"/>
                <a:cs typeface="Wingdings" charset="2"/>
              </a:rPr>
              <a:t>✅</a:t>
            </a:r>
            <a:endParaRPr lang="en-US" sz="4800">
              <a:latin typeface="Wingdings" charset="2"/>
              <a:ea typeface="Wingdings" charset="2"/>
              <a:cs typeface="Wingdings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5734" y="4086195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❌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1668" y="4985577"/>
            <a:ext cx="227753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Allows variable captured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by value 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to be modified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216214" y="4580467"/>
            <a:ext cx="0" cy="4192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1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map</a:t>
            </a:r>
            <a:r>
              <a:rPr lang="en-US" dirty="0" smtClean="0"/>
              <a:t> pattern applies a function to each element in a sequence, producing a new sequence consisting of the results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1" dirty="0" smtClean="0">
                <a:latin typeface="Consolas"/>
                <a:cs typeface="Consolas"/>
              </a:rPr>
              <a:t>define</a:t>
            </a:r>
            <a:r>
              <a:rPr lang="en-US" dirty="0" smtClean="0">
                <a:latin typeface="Consolas"/>
                <a:cs typeface="Consolas"/>
              </a:rPr>
              <a:t> (map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(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(null?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'()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(cons 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(car items))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(map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cdr</a:t>
            </a:r>
            <a:r>
              <a:rPr lang="en-US" dirty="0" smtClean="0">
                <a:latin typeface="Consolas"/>
                <a:cs typeface="Consolas"/>
              </a:rPr>
              <a:t> items)))))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&gt; (map (lambda (x) (+ x 1)) '(1 2 3 4))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(2 3 4 5)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8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731356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reduce</a:t>
            </a:r>
            <a:r>
              <a:rPr lang="en-US" dirty="0" smtClean="0"/>
              <a:t> pattern applies a function to a pair of items from a sequence, then to the result of that and the next item, and so on until the sequence is exhausted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Can be right or left associative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1" dirty="0" smtClean="0">
                <a:latin typeface="Consolas"/>
                <a:cs typeface="Consolas"/>
              </a:rPr>
              <a:t>define</a:t>
            </a:r>
            <a:r>
              <a:rPr lang="en-US" dirty="0" smtClean="0">
                <a:latin typeface="Consolas"/>
                <a:cs typeface="Consolas"/>
              </a:rPr>
              <a:t> (reduce-right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(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(null? (</a:t>
            </a:r>
            <a:r>
              <a:rPr lang="en-US" dirty="0" err="1" smtClean="0">
                <a:latin typeface="Consolas"/>
                <a:cs typeface="Consolas"/>
              </a:rPr>
              <a:t>cdr</a:t>
            </a:r>
            <a:r>
              <a:rPr lang="en-US" dirty="0" smtClean="0">
                <a:latin typeface="Consolas"/>
                <a:cs typeface="Consolas"/>
              </a:rPr>
              <a:t> items))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(car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(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(car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(reduce-right 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cdr</a:t>
            </a:r>
            <a:r>
              <a:rPr lang="en-US" dirty="0" smtClean="0">
                <a:latin typeface="Consolas"/>
                <a:cs typeface="Consolas"/>
              </a:rPr>
              <a:t> items)))))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&gt; (reduce-right (lambda (x y) (+ x y)) '(1 2 3))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6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mr-IN" dirty="0" smtClean="0">
                <a:latin typeface="Consolas"/>
                <a:cs typeface="Consolas"/>
              </a:rPr>
              <a:t>(</a:t>
            </a:r>
            <a:r>
              <a:rPr lang="mr-IN" dirty="0">
                <a:latin typeface="Consolas"/>
                <a:cs typeface="Consolas"/>
              </a:rPr>
              <a:t>reduce-right (lambda (x y) (if (&gt; x y) x y)</a:t>
            </a:r>
            <a:r>
              <a:rPr lang="mr-IN" dirty="0" smtClean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   </a:t>
            </a:r>
            <a:r>
              <a:rPr lang="mr-IN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'</a:t>
            </a:r>
            <a:r>
              <a:rPr lang="mr-IN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2</a:t>
            </a:r>
            <a:r>
              <a:rPr lang="mr-IN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3</a:t>
            </a:r>
            <a:r>
              <a:rPr lang="mr-IN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4</a:t>
            </a:r>
            <a:r>
              <a:rPr lang="mr-IN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1</a:t>
            </a:r>
            <a:r>
              <a:rPr lang="mr-IN" dirty="0" smtClean="0">
                <a:latin typeface="Consolas"/>
                <a:cs typeface="Consolas"/>
              </a:rPr>
              <a:t>))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3653" y="3020589"/>
            <a:ext cx="211210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Assumes at least one item in list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5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filter</a:t>
            </a:r>
            <a:r>
              <a:rPr lang="en-US" dirty="0" smtClean="0"/>
              <a:t> pattern applies a predicate to the items in a sequence, producing a new sequence that only includes the items that test true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1" dirty="0" smtClean="0">
                <a:latin typeface="Consolas"/>
                <a:cs typeface="Consolas"/>
              </a:rPr>
              <a:t>define</a:t>
            </a:r>
            <a:r>
              <a:rPr lang="en-US" dirty="0" smtClean="0">
                <a:latin typeface="Consolas"/>
                <a:cs typeface="Consolas"/>
              </a:rPr>
              <a:t> (filter </a:t>
            </a:r>
            <a:r>
              <a:rPr lang="en-US" dirty="0" err="1" smtClean="0">
                <a:latin typeface="Consolas"/>
                <a:cs typeface="Consolas"/>
              </a:rPr>
              <a:t>pred</a:t>
            </a:r>
            <a:r>
              <a:rPr lang="en-US" dirty="0" smtClean="0">
                <a:latin typeface="Consolas"/>
                <a:cs typeface="Consolas"/>
              </a:rPr>
              <a:t>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(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(null?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items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(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pred</a:t>
            </a:r>
            <a:r>
              <a:rPr lang="en-US" dirty="0" smtClean="0">
                <a:latin typeface="Consolas"/>
                <a:cs typeface="Consolas"/>
              </a:rPr>
              <a:t> (car items))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(cons (car items)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    (filter </a:t>
            </a:r>
            <a:r>
              <a:rPr lang="en-US" dirty="0" err="1" smtClean="0">
                <a:latin typeface="Consolas"/>
                <a:cs typeface="Consolas"/>
              </a:rPr>
              <a:t>pred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cdr</a:t>
            </a:r>
            <a:r>
              <a:rPr lang="en-US" dirty="0" smtClean="0">
                <a:latin typeface="Consolas"/>
                <a:cs typeface="Consolas"/>
              </a:rPr>
              <a:t> items)))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(filter </a:t>
            </a:r>
            <a:r>
              <a:rPr lang="en-US" dirty="0" err="1" smtClean="0">
                <a:latin typeface="Consolas"/>
                <a:cs typeface="Consolas"/>
              </a:rPr>
              <a:t>pred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cdr</a:t>
            </a:r>
            <a:r>
              <a:rPr lang="en-US" dirty="0" smtClean="0">
                <a:latin typeface="Consolas"/>
                <a:cs typeface="Consolas"/>
              </a:rPr>
              <a:t> items)))))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&gt; (filter (lambda (x) (&gt; x 0)) '(1 -3 4 0))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(1 4)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&gt; (filter (lambda (x) (even? x)) '(1 -3 4 0))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(4 0)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Map, Reduce, Filter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has built-in map, reduce, and filter</a:t>
            </a:r>
          </a:p>
          <a:p>
            <a:r>
              <a:rPr lang="en-US" dirty="0" smtClean="0"/>
              <a:t>Reduce located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functools</a:t>
            </a:r>
            <a:r>
              <a:rPr lang="en-US" dirty="0" smtClean="0"/>
              <a:t> module</a:t>
            </a:r>
          </a:p>
          <a:p>
            <a:pPr>
              <a:lnSpc>
                <a:spcPts val="2400"/>
              </a:lnSpc>
            </a:pPr>
            <a:r>
              <a:rPr lang="en-US" dirty="0" smtClean="0"/>
              <a:t>Result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map()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filter()</a:t>
            </a:r>
            <a:r>
              <a:rPr lang="en-US" dirty="0" smtClean="0"/>
              <a:t> are separate iterator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from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functools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import reduce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pt-BR" dirty="0" err="1" smtClean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(lambda </a:t>
            </a:r>
            <a:r>
              <a:rPr lang="pt-BR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pt-BR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 + 1, [1, 2, 3, 4])</a:t>
            </a:r>
            <a:br>
              <a:rPr lang="pt-B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pt-BR" dirty="0" err="1" smtClean="0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dirty="0" err="1" smtClean="0">
                <a:latin typeface="Consolas" charset="0"/>
                <a:ea typeface="Consolas" charset="0"/>
                <a:cs typeface="Consolas" charset="0"/>
              </a:rPr>
              <a:t>at</a:t>
            </a:r>
            <a:r>
              <a:rPr lang="pt-BR" dirty="0" smtClean="0">
                <a:latin typeface="Consolas" charset="0"/>
                <a:ea typeface="Consolas" charset="0"/>
                <a:cs typeface="Consolas" charset="0"/>
              </a:rPr>
              <a:t> 0x10b438390&gt;</a:t>
            </a:r>
            <a:br>
              <a:rPr lang="pt-B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+ 1, [1, 2, 3, 4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2, 3, 4, 5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&gt; 0, [-1, 2, 0, 4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[2, 4]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reduce(lambda x, y: x + y, [1, 2, 3, 4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es-ES_tradn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10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9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2 due Fri 10/6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10/3/17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and Every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any</a:t>
            </a:r>
            <a:r>
              <a:rPr lang="en-US" dirty="0" smtClean="0"/>
              <a:t> and </a:t>
            </a:r>
            <a:r>
              <a:rPr lang="en-US" i="1" dirty="0" smtClean="0"/>
              <a:t>every</a:t>
            </a:r>
            <a:r>
              <a:rPr lang="en-US" dirty="0" smtClean="0"/>
              <a:t> patterns are higher-order generalizations of </a:t>
            </a:r>
            <a:r>
              <a:rPr lang="en-US" i="1" dirty="0" smtClean="0"/>
              <a:t>or</a:t>
            </a:r>
            <a:r>
              <a:rPr lang="en-US" dirty="0" smtClean="0"/>
              <a:t> and </a:t>
            </a:r>
            <a:r>
              <a:rPr lang="en-US" i="1" dirty="0" smtClean="0"/>
              <a:t>and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(any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items)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(null? items)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#f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((result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(car items))))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result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result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(any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items))))))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(any (lambda (x) (&lt; x 0)) '(1 2 3 4))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#f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(any (lambda (x) (&lt; x 0)) '(1 -2 -3 4))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3509" y="3109685"/>
            <a:ext cx="1519155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Evaluate to first result of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that is true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52664" y="3709849"/>
            <a:ext cx="1231936" cy="916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90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a function to the result of another function is a common operation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Can define the composition of two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(compose f g)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(x) (f (g x))))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(map (compose (lambda (x) (+ x 1))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(lambda (x) (* 3 x)))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'(3 5 7))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(10 16 22)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2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Lambda Expressions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Common Functional 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 provide an abstraction for an entity that can be used multiple times, but they can be cumbersome if the entity is used in only one place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add_one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y = 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+ y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This is the case for functions as well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add_one_to_all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(values):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add_one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+ 1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map(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add_one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values)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Anonymous functions are also called </a:t>
            </a:r>
            <a:r>
              <a:rPr lang="en-US" i="1" dirty="0" smtClean="0">
                <a:ea typeface="Consolas" charset="0"/>
                <a:cs typeface="Consolas" charset="0"/>
              </a:rPr>
              <a:t>lambda</a:t>
            </a:r>
            <a:r>
              <a:rPr lang="en-US" i="1" dirty="0"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ea typeface="Consolas" charset="0"/>
                <a:cs typeface="Consolas" charset="0"/>
              </a:rPr>
              <a:t>functions</a:t>
            </a:r>
            <a:endParaRPr lang="en-US" dirty="0" smtClean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special form is used to define a function</a:t>
            </a:r>
          </a:p>
          <a:p>
            <a:pPr marL="400050" lvl="1" indent="0" algn="ctr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(&lt;name&gt; &lt;parameters&gt;) &lt;body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&gt;)</a:t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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&lt;name&gt; (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lambda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(&lt;parameters&gt;) &lt;body&gt;))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Nested functions can also be defined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(make-adder n)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(x) (+ x n)))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(define add3 (make-adder 3))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(add3 4)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7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(add3 5)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Mutating Non-Local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Scheme, there is no distinction between functions defined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/>
              <a:t> and those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Nested lambda functions have the full power available to nested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(make-counter)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((count 0))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set!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 (+ count 1))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(- count 1))))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(define counter (make-counter))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(counter)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(counter)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3264" y="2799170"/>
            <a:ext cx="211233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Modify existing binding with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set!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01533" y="3149600"/>
            <a:ext cx="2061732" cy="63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expression creates an anonymous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&lt;parameters&gt;: &lt;body expression&gt;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body must be a single expression, and its value is automatically the return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(threshold):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value: value &gt; threshold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gt3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gt3(2)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gt3(20)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1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Python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lambdas are lexically scoped and have access to their non-local environment</a:t>
            </a:r>
          </a:p>
          <a:p>
            <a:endParaRPr lang="en-US" dirty="0" smtClean="0"/>
          </a:p>
          <a:p>
            <a:r>
              <a:rPr lang="en-US" dirty="0" smtClean="0"/>
              <a:t>However, they are syntactically prohibited from modifying a non-local binding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make_counter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count = 0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???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7074585" cy="4572000"/>
          </a:xfrm>
        </p:spPr>
        <p:txBody>
          <a:bodyPr/>
          <a:lstStyle/>
          <a:p>
            <a:r>
              <a:rPr lang="en-US" dirty="0" smtClean="0"/>
              <a:t>Lambda expressions in Java create an instance of an anonymous </a:t>
            </a:r>
            <a:r>
              <a:rPr lang="en-US" dirty="0" err="1" smtClean="0"/>
              <a:t>functor</a:t>
            </a:r>
            <a:r>
              <a:rPr lang="en-US" dirty="0" smtClean="0"/>
              <a:t>-like class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IntPredicate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makeGreaterThan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threshold)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value -&gt; value &gt; threshold;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IntPredicate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gt3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makeGreaterThan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(gt3.test(2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));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// prints out false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(gt3.test(20)); </a:t>
            </a:r>
            <a:r>
              <a:rPr lang="en-US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// prints out true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6430" y="3310467"/>
            <a:ext cx="1519669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Parameters; types are optional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03133" y="2836333"/>
            <a:ext cx="220138" cy="4741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227" y="3310467"/>
            <a:ext cx="207850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Body can be single expression or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a block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0267" y="2836333"/>
            <a:ext cx="304801" cy="4741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6167" y="3310467"/>
            <a:ext cx="210813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Base type of anonymous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class inferred from use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33908" y="2565401"/>
            <a:ext cx="344134" cy="7407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31229" y="5620623"/>
            <a:ext cx="219290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Must call method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520267" y="5313577"/>
            <a:ext cx="152401" cy="3066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29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11865</TotalTime>
  <Words>570</Words>
  <Application>Microsoft Macintosh PowerPoint</Application>
  <PresentationFormat>On-screen Show (4:3)</PresentationFormat>
  <Paragraphs>120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Century Gothic</vt:lpstr>
      <vt:lpstr>Consolas</vt:lpstr>
      <vt:lpstr>Wingdings</vt:lpstr>
      <vt:lpstr>Wingdings 3</vt:lpstr>
      <vt:lpstr>Arial</vt:lpstr>
      <vt:lpstr>Wisp</vt:lpstr>
      <vt:lpstr>EECS 490 – Lecture 9 Lambdas</vt:lpstr>
      <vt:lpstr>Announcements</vt:lpstr>
      <vt:lpstr>Agenda</vt:lpstr>
      <vt:lpstr>Anonymous Functions</vt:lpstr>
      <vt:lpstr>Lambda in Scheme</vt:lpstr>
      <vt:lpstr>Mutating Non-Local Variables</vt:lpstr>
      <vt:lpstr>Lambda in Python</vt:lpstr>
      <vt:lpstr>Limitations of Python Lambdas</vt:lpstr>
      <vt:lpstr>Lambda Expressions in Java</vt:lpstr>
      <vt:lpstr>Limitations of Java Lambdas</vt:lpstr>
      <vt:lpstr>Lambda Expressions in C++</vt:lpstr>
      <vt:lpstr>Capture-Free Lambdas</vt:lpstr>
      <vt:lpstr>Lambdas and Functors</vt:lpstr>
      <vt:lpstr>Lifetime of Captured Objects</vt:lpstr>
      <vt:lpstr>PowerPoint Presentation</vt:lpstr>
      <vt:lpstr>Map</vt:lpstr>
      <vt:lpstr>Reduce</vt:lpstr>
      <vt:lpstr>Filter</vt:lpstr>
      <vt:lpstr>Map, Reduce, Filter in Python</vt:lpstr>
      <vt:lpstr>Any and Every</vt:lpstr>
      <vt:lpstr>Compose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576</cp:revision>
  <cp:lastPrinted>2016-09-08T23:34:53Z</cp:lastPrinted>
  <dcterms:created xsi:type="dcterms:W3CDTF">2014-09-12T02:12:56Z</dcterms:created>
  <dcterms:modified xsi:type="dcterms:W3CDTF">2017-10-03T18:39:49Z</dcterms:modified>
</cp:coreProperties>
</file>