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6" r:id="rId3"/>
    <p:sldId id="370" r:id="rId4"/>
    <p:sldId id="503" r:id="rId5"/>
    <p:sldId id="480" r:id="rId6"/>
    <p:sldId id="481" r:id="rId7"/>
    <p:sldId id="482" r:id="rId8"/>
    <p:sldId id="484" r:id="rId9"/>
    <p:sldId id="485" r:id="rId10"/>
    <p:sldId id="486" r:id="rId11"/>
    <p:sldId id="483" r:id="rId12"/>
    <p:sldId id="487" r:id="rId13"/>
    <p:sldId id="489" r:id="rId14"/>
    <p:sldId id="490" r:id="rId15"/>
    <p:sldId id="491" r:id="rId16"/>
    <p:sldId id="492" r:id="rId17"/>
    <p:sldId id="342" r:id="rId18"/>
    <p:sldId id="493" r:id="rId19"/>
    <p:sldId id="494" r:id="rId20"/>
    <p:sldId id="495" r:id="rId21"/>
    <p:sldId id="501" r:id="rId22"/>
    <p:sldId id="504" r:id="rId23"/>
    <p:sldId id="496" r:id="rId24"/>
    <p:sldId id="497" r:id="rId25"/>
    <p:sldId id="498" r:id="rId26"/>
    <p:sldId id="502" r:id="rId27"/>
    <p:sldId id="499" r:id="rId28"/>
    <p:sldId id="50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94541"/>
  </p:normalViewPr>
  <p:slideViewPr>
    <p:cSldViewPr snapToGrid="0">
      <p:cViewPr varScale="1">
        <p:scale>
          <a:sx n="124" d="100"/>
          <a:sy n="124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10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Continuations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vs. Data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continuation only represents control state, so invoking it does not restore the state of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outer():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x = 0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inner():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nonlocal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x += 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inner()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prints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58313" y="3637060"/>
            <a:ext cx="2421273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Invoke continuation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outer()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45276" y="3960226"/>
            <a:ext cx="1113038" cy="55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8770" y="4991533"/>
            <a:ext cx="1787105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Value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not restored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729519" y="4816455"/>
            <a:ext cx="1169252" cy="49824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Generalize subroutines to allow multiple routines to invoke each other's continuations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q :=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queue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coroutine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produce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loop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q is not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full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create some new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items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the items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consume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coroutine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consume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loop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q is not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empty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remove some items from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use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items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to produce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pseudocode.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4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control to be passed to a function further up in the call chain, rather than just the direct caller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foo(x):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bar(x)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('Exception')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bar(x):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raise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Exception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5427" y="2383613"/>
            <a:ext cx="3006901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Save continuation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, add exception handler to handler stack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62390" y="2706779"/>
            <a:ext cx="1113038" cy="55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11068" y="4849411"/>
            <a:ext cx="2441822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Invoke continuation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, run exception handler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798030" y="5188450"/>
            <a:ext cx="1113038" cy="12262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8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subroutine, but allow execution to be paused and resumed</a:t>
            </a:r>
          </a:p>
          <a:p>
            <a:endParaRPr lang="en-US" dirty="0" smtClean="0"/>
          </a:p>
          <a:p>
            <a:r>
              <a:rPr lang="en-US" dirty="0" smtClean="0"/>
              <a:t>Also called </a:t>
            </a:r>
            <a:r>
              <a:rPr lang="en-US" i="1" dirty="0" err="1" smtClean="0"/>
              <a:t>semicoroutine</a:t>
            </a:r>
            <a:endParaRPr lang="en-US" i="1" dirty="0" smtClean="0"/>
          </a:p>
          <a:p>
            <a:pPr lvl="1"/>
            <a:r>
              <a:rPr lang="en-US" dirty="0" smtClean="0"/>
              <a:t>Generator can be resumed by any caller</a:t>
            </a:r>
          </a:p>
          <a:p>
            <a:pPr lvl="1"/>
            <a:r>
              <a:rPr lang="en-US" dirty="0" smtClean="0"/>
              <a:t>However, generator can only yield execution to caller that invoked it</a:t>
            </a:r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r>
              <a:rPr lang="en-US" sz="1800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naturals():</a:t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 0</a:t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True:</a:t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+= 1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11068" y="4849411"/>
            <a:ext cx="2061678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Pause execution and yield an item to caller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05564" y="5301465"/>
            <a:ext cx="1205504" cy="96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and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generators implement the same interface as an iterator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Often simpler to write generator than a class that implements the iterator interface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naturals():</a:t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 0</a:t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True:</a:t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+= 1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8407" y="3709850"/>
            <a:ext cx="3223959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numbers = naturals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next(numbers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next(numbers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next(numbers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finite generator automatically raises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StopIteration</a:t>
            </a:r>
            <a:r>
              <a:rPr lang="en-US" dirty="0" smtClean="0"/>
              <a:t> exception when it completes</a:t>
            </a:r>
          </a:p>
          <a:p>
            <a:pPr lvl="1"/>
            <a:r>
              <a:rPr lang="en-US" dirty="0" smtClean="0"/>
              <a:t>Used by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/>
              <a:t> loop to determine the end of an iterator</a:t>
            </a:r>
          </a:p>
          <a:p>
            <a:pPr marL="400050" lvl="1" indent="0">
              <a:buNone/>
            </a:pPr>
            <a:r>
              <a:rPr lang="en-US" sz="1800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range2(start, stop, step = 1):</a:t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start &lt; stop:</a:t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start</a:t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start += step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9684" y="3771441"/>
            <a:ext cx="4094252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values = range2(0,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5,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next(values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next(values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next(values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(most recent call last): File "&lt;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&gt;", line 1, in &lt;module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StopIteration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68128" y="3925329"/>
            <a:ext cx="347780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range2(0,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mr-IN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list comprehensions, but produce a generator instead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naturals():</a:t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</a:t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True:</a:t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+=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2415" y="3943379"/>
            <a:ext cx="647785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negatives = (-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in naturals() if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!= 0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next(negatives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-1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next(negatives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-2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next(negatives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678" y="4763794"/>
            <a:ext cx="163243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Generator expression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6369978" y="4304873"/>
            <a:ext cx="190915" cy="4589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089115" y="4263775"/>
            <a:ext cx="4181582" cy="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Continuations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functional languages allow the current continuation to be captured in an explicit data structure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Continuation can be passed as a parameter, returned, saved as a variable, etc.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Depending on the language, the continuation may be invoked only once or an arbitrary number of times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call/cc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Scheme,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call-with-current-continuation</a:t>
            </a:r>
            <a:r>
              <a:rPr lang="en-US" dirty="0" smtClean="0"/>
              <a:t> procedure, often abbreviated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call/cc</a:t>
            </a:r>
            <a:r>
              <a:rPr lang="en-US" dirty="0" smtClean="0"/>
              <a:t>, creates an object representing the current continuation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It then calls another procedure with the continuation as the argument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(call-with-current-continuation &lt;procedure&gt;)</a:t>
            </a:r>
            <a:r>
              <a:rPr lang="en-US" dirty="0"/>
              <a:t> </a:t>
            </a:r>
          </a:p>
          <a:p>
            <a:pPr>
              <a:spcBef>
                <a:spcPts val="2200"/>
              </a:spcBef>
            </a:pPr>
            <a:r>
              <a:rPr lang="en-US" dirty="0" smtClean="0">
                <a:ea typeface="Consolas" charset="0"/>
                <a:cs typeface="Consolas" charset="0"/>
              </a:rPr>
              <a:t>The called procedure can invoke the</a:t>
            </a:r>
            <a:br>
              <a:rPr lang="en-US" dirty="0" smtClean="0">
                <a:ea typeface="Consolas" charset="0"/>
                <a:cs typeface="Consolas" charset="0"/>
              </a:rPr>
            </a:br>
            <a:r>
              <a:rPr lang="en-US" dirty="0" smtClean="0">
                <a:ea typeface="Consolas" charset="0"/>
                <a:cs typeface="Consolas" charset="0"/>
              </a:rPr>
              <a:t>continuation, return it, discard </a:t>
            </a:r>
            <a:r>
              <a:rPr lang="en-US" dirty="0" err="1" smtClean="0">
                <a:ea typeface="Consolas" charset="0"/>
                <a:cs typeface="Consolas" charset="0"/>
              </a:rPr>
              <a:t>it,etc</a:t>
            </a:r>
            <a:r>
              <a:rPr lang="en-US" dirty="0" smtClean="0">
                <a:ea typeface="Consolas" charset="0"/>
                <a:cs typeface="Consolas" charset="0"/>
              </a:rPr>
              <a:t>.</a:t>
            </a:r>
            <a:endParaRPr lang="en-US" dirty="0"/>
          </a:p>
          <a:p>
            <a:pPr lvl="1"/>
            <a:r>
              <a:rPr lang="en-US" dirty="0" smtClean="0"/>
              <a:t>If the procedure returns normally, the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call/cc</a:t>
            </a:r>
            <a:r>
              <a:rPr lang="en-US" dirty="0" smtClean="0"/>
              <a:t> call evaluates to its result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4900" y="3849397"/>
            <a:ext cx="1858198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Must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be a</a:t>
            </a:r>
            <a:b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one-argument 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procedure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320043" y="3657600"/>
            <a:ext cx="323930" cy="1917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48529" y="5269700"/>
            <a:ext cx="4363695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(+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 (</a:t>
            </a:r>
            <a:r>
              <a:rPr lang="mr-IN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mr-IN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mr-IN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3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 </a:t>
            </a:r>
            <a:endParaRPr lang="mr-IN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2 due Fri 10/6 at 8pm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a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continuation is invoked with a value, which then becomes the "return value" of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call/cc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48786" y="2412127"/>
            <a:ext cx="5250155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(+ 1 (</a:t>
            </a:r>
            <a:r>
              <a:rPr lang="mr-IN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mr-IN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mr-IN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5) 3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)))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6 </a:t>
            </a:r>
            <a:endParaRPr lang="mr-IN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403" y="3298700"/>
            <a:ext cx="165115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Continuation invoked with value 5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6369978" y="2835668"/>
            <a:ext cx="1" cy="4630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1765" y="3298699"/>
            <a:ext cx="1414844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Not evaluated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966294" y="2772927"/>
            <a:ext cx="636582" cy="5214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69037" y="3298700"/>
            <a:ext cx="1858198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Call to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call/cc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replaced with value 5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3737841" y="2835668"/>
            <a:ext cx="260295" cy="4630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9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continuation to be invoked multiple times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75978" y="2088695"/>
            <a:ext cx="547098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call/cc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lambda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(cc) cc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cont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3)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4)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0954" y="3282943"/>
            <a:ext cx="1975574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Becomes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(define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3)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513761" y="3369925"/>
            <a:ext cx="1107193" cy="2361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0954" y="4393979"/>
            <a:ext cx="1975574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Becomes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(define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4)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13761" y="4480961"/>
            <a:ext cx="1107193" cy="2361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Continuation that multiplies a number by the factorial of another number: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cont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'())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0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            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!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cont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               1))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(*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(-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1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)))))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59141" y="3110372"/>
            <a:ext cx="2084225" cy="286232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(factorial 3)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1)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3)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(factorial 5)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120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4)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480</a:t>
            </a:r>
            <a:endParaRPr lang="mr-IN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Call and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Scheme does not provide abrupt termination, but we can emulate it with continuations</a:t>
            </a:r>
          </a:p>
          <a:p>
            <a:endParaRPr lang="en-US" dirty="0"/>
          </a:p>
          <a:p>
            <a:r>
              <a:rPr lang="en-US" dirty="0" smtClean="0"/>
              <a:t>We need:</a:t>
            </a:r>
          </a:p>
          <a:p>
            <a:pPr lvl="1"/>
            <a:r>
              <a:rPr lang="en-US" dirty="0" smtClean="0"/>
              <a:t>A data structure to explicitly represent the call stack</a:t>
            </a:r>
          </a:p>
          <a:p>
            <a:pPr lvl="1"/>
            <a:r>
              <a:rPr lang="en-US" dirty="0" smtClean="0"/>
              <a:t>A mechanism for calling a procedure while saving the caller's continuation</a:t>
            </a:r>
          </a:p>
          <a:p>
            <a:pPr lvl="1"/>
            <a:r>
              <a:rPr lang="en-US" dirty="0" smtClean="0"/>
              <a:t>A mechanism for returning from a procedure by invoking the continuation of the caller</a:t>
            </a:r>
          </a:p>
          <a:p>
            <a:pPr lvl="1"/>
            <a:endParaRPr lang="en-US" dirty="0"/>
          </a:p>
          <a:p>
            <a:r>
              <a:rPr lang="en-US" dirty="0" smtClean="0"/>
              <a:t>For simplicity, we will only implement this for one-argument procedures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standard stack data structure using a list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need set! to modify the structure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call-stack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'())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(push-call call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set!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call-stack (cons call call-stack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(pop-call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((caller (car call-stack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set!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call-stack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call-stack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caller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/>
              <a:t> procedure just pops off </a:t>
            </a:r>
            <a:r>
              <a:rPr lang="en-US" smtClean="0"/>
              <a:t>the caller's </a:t>
            </a:r>
            <a:r>
              <a:rPr lang="en-US" dirty="0" smtClean="0"/>
              <a:t>continuation from the stack and invokes it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(return value)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((pop-call) value))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en-US" dirty="0" smtClean="0"/>
              <a:t> procedure must push the current continuation on the stack and then call the target procedure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(call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call/cc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(cc)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(push-call cc)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x))))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Call and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now 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(foo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(&lt; x 10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return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((y (- x 10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(return (+ x (/ x y))))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some more stuff here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(bar x)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return (- (call foo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dead code))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66889" y="3547624"/>
            <a:ext cx="287162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(+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 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3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(+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 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20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(+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 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3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-1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(+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 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20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20 </a:t>
            </a:r>
          </a:p>
        </p:txBody>
      </p:sp>
    </p:spTree>
    <p:extLst>
      <p:ext uri="{BB962C8B-B14F-4D97-AF65-F5344CB8AC3E}">
        <p14:creationId xmlns:p14="http://schemas.microsoft.com/office/powerpoint/2010/main" val="17843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Yin-Yang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Prints out unary representations of the natural numbers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yin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display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"@")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))))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yang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display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"*")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)))))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yin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yang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2219" y="4144904"/>
            <a:ext cx="668218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@*@**@***@****@*****@******@*******@********@*********@**********@***********@************@*************@**************@***************@****************@*****************@******************@*******************@********************@*********************@**********************@***********************@************************@*************************@**************************@***************************@****************************@*****************************@******************************@*******************************@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Continuations and </a:t>
            </a:r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First-class continuations are often criticized for the same reasons as </a:t>
            </a:r>
            <a:r>
              <a:rPr lang="en-US" dirty="0" err="1" smtClean="0"/>
              <a:t>goto</a:t>
            </a:r>
            <a:r>
              <a:rPr lang="en-US" dirty="0" smtClean="0"/>
              <a:t>, since they allow unstructured transfer of control</a:t>
            </a:r>
          </a:p>
          <a:p>
            <a:endParaRPr lang="en-US" dirty="0"/>
          </a:p>
          <a:p>
            <a:r>
              <a:rPr lang="en-US" dirty="0" smtClean="0"/>
              <a:t>As with </a:t>
            </a:r>
            <a:r>
              <a:rPr lang="en-US" dirty="0" err="1" smtClean="0"/>
              <a:t>goto</a:t>
            </a:r>
            <a:r>
              <a:rPr lang="en-US" dirty="0" smtClean="0"/>
              <a:t>, continuations should be used judiciously</a:t>
            </a:r>
          </a:p>
          <a:p>
            <a:pPr lvl="1"/>
            <a:r>
              <a:rPr lang="en-US" dirty="0" smtClean="0"/>
              <a:t>Implementing more restricted forms of control transfer such as exceptions</a:t>
            </a:r>
          </a:p>
          <a:p>
            <a:pPr lvl="1"/>
            <a:r>
              <a:rPr lang="en-US" dirty="0" smtClean="0"/>
              <a:t>Adhering to conventions as in continuation-passing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0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Restricted Continuations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First-Class Continuations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First-Class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i="1" dirty="0" smtClean="0"/>
              <a:t>entity</a:t>
            </a:r>
            <a:r>
              <a:rPr lang="en-US" dirty="0" smtClean="0"/>
              <a:t> to denote something that can be named in a program</a:t>
            </a:r>
          </a:p>
          <a:p>
            <a:pPr lvl="1"/>
            <a:r>
              <a:rPr lang="en-US" dirty="0" smtClean="0"/>
              <a:t>Other terms also used: </a:t>
            </a:r>
            <a:r>
              <a:rPr lang="en-US" i="1" dirty="0" smtClean="0"/>
              <a:t>citizen</a:t>
            </a:r>
            <a:r>
              <a:rPr lang="en-US" dirty="0" smtClean="0"/>
              <a:t>, </a:t>
            </a:r>
            <a:r>
              <a:rPr lang="en-US" i="1" dirty="0" smtClean="0"/>
              <a:t>object</a:t>
            </a:r>
            <a:endParaRPr lang="en-US" dirty="0" smtClean="0"/>
          </a:p>
          <a:p>
            <a:pPr lvl="1"/>
            <a:r>
              <a:rPr lang="en-US" dirty="0" smtClean="0"/>
              <a:t>Examples: types, functions, data objects, values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first-class entity</a:t>
            </a:r>
            <a:r>
              <a:rPr lang="en-US" dirty="0" smtClean="0"/>
              <a:t> is an entity that supports all operations generally available to other entities</a:t>
            </a:r>
          </a:p>
          <a:p>
            <a:pPr lvl="1"/>
            <a:r>
              <a:rPr lang="en-US" dirty="0" smtClean="0"/>
              <a:t>e.g. can be assigned to a variable, passed to or returned from a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/>
          </p:nvPr>
        </p:nvGraphicFramePr>
        <p:xfrm>
          <a:off x="2087075" y="4540194"/>
          <a:ext cx="5842336" cy="1455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9188"/>
                <a:gridCol w="1100787"/>
                <a:gridCol w="1100787"/>
                <a:gridCol w="1100787"/>
                <a:gridCol w="1100787"/>
              </a:tblGrid>
              <a:tr h="3639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C++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Java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Python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Scheme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Functions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sort of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3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Types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  <a:tr h="363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Control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continuation</a:t>
            </a:r>
            <a:r>
              <a:rPr lang="en-US" dirty="0" smtClean="0"/>
              <a:t> represents the control state of a program</a:t>
            </a:r>
          </a:p>
          <a:p>
            <a:pPr lvl="1"/>
            <a:r>
              <a:rPr lang="en-US" dirty="0" smtClean="0"/>
              <a:t>The sequence of active functions</a:t>
            </a:r>
          </a:p>
          <a:p>
            <a:pPr lvl="1"/>
            <a:r>
              <a:rPr lang="en-US" dirty="0" smtClean="0"/>
              <a:t>Code location within each active function</a:t>
            </a:r>
          </a:p>
          <a:p>
            <a:pPr lvl="1"/>
            <a:r>
              <a:rPr lang="en-US" dirty="0" smtClean="0"/>
              <a:t>Intermediate results</a:t>
            </a:r>
          </a:p>
          <a:p>
            <a:pPr lvl="1"/>
            <a:endParaRPr lang="en-US" dirty="0"/>
          </a:p>
          <a:p>
            <a:r>
              <a:rPr lang="en-US" dirty="0" smtClean="0"/>
              <a:t>A continuation can be </a:t>
            </a:r>
            <a:r>
              <a:rPr lang="en-US" i="1" dirty="0" smtClean="0"/>
              <a:t>invoked</a:t>
            </a:r>
            <a:r>
              <a:rPr lang="en-US" dirty="0" smtClean="0"/>
              <a:t> to return control to a previous state</a:t>
            </a:r>
          </a:p>
          <a:p>
            <a:endParaRPr lang="en-US" dirty="0"/>
          </a:p>
          <a:p>
            <a:r>
              <a:rPr lang="en-US" dirty="0" smtClean="0"/>
              <a:t>Only control state is restored, not state of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0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800" i="1" dirty="0" smtClean="0"/>
              <a:t>Say </a:t>
            </a:r>
            <a:r>
              <a:rPr lang="en-US" sz="1800" i="1" dirty="0"/>
              <a:t>you're in the kitchen in front of the refrigerator, </a:t>
            </a:r>
            <a:r>
              <a:rPr lang="en-US" sz="1800" i="1" dirty="0" smtClean="0"/>
              <a:t>thinking </a:t>
            </a:r>
            <a:r>
              <a:rPr lang="en-US" sz="1800" i="1" dirty="0"/>
              <a:t>about a </a:t>
            </a:r>
            <a:r>
              <a:rPr lang="en-US" sz="1800" i="1" dirty="0" err="1" smtClean="0"/>
              <a:t>sandwitch</a:t>
            </a:r>
            <a:r>
              <a:rPr lang="en-US" sz="1800" i="1" dirty="0" smtClean="0"/>
              <a:t> [sic]. </a:t>
            </a:r>
            <a:r>
              <a:rPr lang="en-US" sz="1800" i="1" dirty="0"/>
              <a:t>You take a continuation right there and stick </a:t>
            </a:r>
            <a:r>
              <a:rPr lang="en-US" sz="1800" i="1" dirty="0" smtClean="0"/>
              <a:t>it </a:t>
            </a:r>
            <a:r>
              <a:rPr lang="en-US" sz="1800" i="1" dirty="0"/>
              <a:t>in your pocket. Then you get some turkey and bread out of </a:t>
            </a:r>
            <a:r>
              <a:rPr lang="en-US" sz="1800" i="1" dirty="0" smtClean="0"/>
              <a:t>the </a:t>
            </a:r>
            <a:r>
              <a:rPr lang="en-US" sz="1800" i="1" dirty="0"/>
              <a:t>refrigerator and make yourself a </a:t>
            </a:r>
            <a:r>
              <a:rPr lang="en-US" sz="1800" i="1" dirty="0" err="1"/>
              <a:t>sandwitch</a:t>
            </a:r>
            <a:r>
              <a:rPr lang="en-US" sz="1800" i="1" dirty="0"/>
              <a:t>, which is now sitting </a:t>
            </a:r>
            <a:r>
              <a:rPr lang="en-US" sz="1800" i="1" dirty="0" smtClean="0"/>
              <a:t>on </a:t>
            </a:r>
            <a:r>
              <a:rPr lang="en-US" sz="1800" i="1" dirty="0"/>
              <a:t>the counter. You invoke the continuation in your pocket, and </a:t>
            </a:r>
            <a:r>
              <a:rPr lang="en-US" sz="1800" i="1" dirty="0" smtClean="0"/>
              <a:t>you </a:t>
            </a:r>
            <a:r>
              <a:rPr lang="en-US" sz="1800" i="1" dirty="0"/>
              <a:t>find yourself standing in front of the refrigerator again, </a:t>
            </a:r>
            <a:r>
              <a:rPr lang="en-US" sz="1800" i="1" dirty="0" smtClean="0"/>
              <a:t>thinking </a:t>
            </a:r>
            <a:r>
              <a:rPr lang="en-US" sz="1800" i="1" dirty="0"/>
              <a:t>about a </a:t>
            </a:r>
            <a:r>
              <a:rPr lang="en-US" sz="1800" i="1" dirty="0" err="1"/>
              <a:t>sandwitch</a:t>
            </a:r>
            <a:r>
              <a:rPr lang="en-US" sz="1800" i="1" dirty="0"/>
              <a:t>. But fortunately, there's a </a:t>
            </a:r>
            <a:r>
              <a:rPr lang="en-US" sz="1800" i="1" dirty="0" err="1" smtClean="0"/>
              <a:t>sandwitch</a:t>
            </a:r>
            <a:r>
              <a:rPr lang="en-US" sz="1800" i="1" dirty="0" smtClean="0"/>
              <a:t> on the </a:t>
            </a:r>
            <a:r>
              <a:rPr lang="en-US" sz="1800" i="1" dirty="0"/>
              <a:t>counter, and all the materials used to make it are gone. So you </a:t>
            </a:r>
            <a:r>
              <a:rPr lang="en-US" sz="1800" i="1" dirty="0" smtClean="0"/>
              <a:t>eat </a:t>
            </a:r>
            <a:r>
              <a:rPr lang="en-US" sz="1800" i="1" dirty="0"/>
              <a:t>it. </a:t>
            </a:r>
            <a:r>
              <a:rPr lang="en-US" sz="1800" i="1" dirty="0" smtClean="0"/>
              <a:t>:-)</a:t>
            </a:r>
          </a:p>
          <a:p>
            <a:pPr marL="400050" lvl="1" indent="0" algn="r">
              <a:buNone/>
            </a:pPr>
            <a:r>
              <a:rPr lang="en-US" sz="1800" dirty="0" smtClean="0"/>
              <a:t>— Luke Palmer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0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Continuations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may provide restricted forms of continuations that can only be invoked at specific times</a:t>
            </a:r>
          </a:p>
          <a:p>
            <a:pPr lvl="1"/>
            <a:r>
              <a:rPr lang="en-US" dirty="0" smtClean="0"/>
              <a:t>Subroutines (i.e. functions)</a:t>
            </a:r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Generators</a:t>
            </a:r>
          </a:p>
          <a:p>
            <a:pPr lvl="1"/>
            <a:endParaRPr lang="en-US" dirty="0"/>
          </a:p>
          <a:p>
            <a:r>
              <a:rPr lang="en-US" dirty="0" smtClean="0"/>
              <a:t>Some languages have first-class continuations that can be stored in a variable and invoked at arbitrary times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4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subroutine involves transfer of control between a caller and a </a:t>
            </a:r>
            <a:r>
              <a:rPr lang="en-US" dirty="0" err="1" smtClean="0"/>
              <a:t>callee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Before control is transferred to the </a:t>
            </a:r>
            <a:r>
              <a:rPr lang="en-US" dirty="0" err="1" smtClean="0"/>
              <a:t>callee</a:t>
            </a:r>
            <a:r>
              <a:rPr lang="en-US" dirty="0" smtClean="0"/>
              <a:t>, the state of the caller, i.e. its continuation, must be saved</a:t>
            </a:r>
          </a:p>
          <a:p>
            <a:pPr lvl="1"/>
            <a:r>
              <a:rPr lang="en-US" dirty="0" smtClean="0"/>
              <a:t>Intermediate results stored in caller's activation record</a:t>
            </a:r>
          </a:p>
          <a:p>
            <a:pPr lvl="1"/>
            <a:r>
              <a:rPr lang="en-US" dirty="0" smtClean="0"/>
              <a:t>Information about how to return control to caller stored in </a:t>
            </a:r>
            <a:r>
              <a:rPr lang="en-US" dirty="0" err="1" smtClean="0"/>
              <a:t>callee's</a:t>
            </a:r>
            <a:r>
              <a:rPr lang="en-US" dirty="0" smtClean="0"/>
              <a:t> activation record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Upon completion of call, caller's continuation invoked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foo(x):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 - 1 + bar(x))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bar(x):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+ 1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826" y="5187508"/>
            <a:ext cx="2607616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Continuation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must be saved before call to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bar()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5435030" y="5137079"/>
            <a:ext cx="691796" cy="5120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5479" y="5039643"/>
            <a:ext cx="163056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Continuation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invoked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06536" y="5784351"/>
            <a:ext cx="681190" cy="47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Abrupt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languages the caller's continuation is only invoked when the </a:t>
            </a:r>
            <a:r>
              <a:rPr lang="en-US" dirty="0" err="1" smtClean="0"/>
              <a:t>callee</a:t>
            </a:r>
            <a:r>
              <a:rPr lang="en-US" dirty="0" smtClean="0"/>
              <a:t> completes normally</a:t>
            </a:r>
          </a:p>
          <a:p>
            <a:endParaRPr lang="en-US" dirty="0" smtClean="0"/>
          </a:p>
          <a:p>
            <a:r>
              <a:rPr lang="en-US" dirty="0" smtClean="0"/>
              <a:t>Other languages allow early termination of a call, also called </a:t>
            </a:r>
            <a:r>
              <a:rPr lang="en-US" i="1" dirty="0" smtClean="0"/>
              <a:t>abrupt termination</a:t>
            </a:r>
            <a:r>
              <a:rPr lang="en-US" dirty="0" smtClean="0"/>
              <a:t>, with a return statement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foo(x):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# dead code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&lt; 0: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bar(x)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17" y="3411028"/>
            <a:ext cx="181994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Invoke caller's continuation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965825" y="3734194"/>
            <a:ext cx="1051392" cy="7751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7217" y="4257449"/>
            <a:ext cx="181994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Code never reached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48018" y="4380525"/>
            <a:ext cx="969199" cy="20009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460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15248</TotalTime>
  <Words>1270</Words>
  <Application>Microsoft Macintosh PowerPoint</Application>
  <PresentationFormat>On-screen Show (4:3)</PresentationFormat>
  <Paragraphs>263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Century Gothic</vt:lpstr>
      <vt:lpstr>Consolas</vt:lpstr>
      <vt:lpstr>Wingdings 3</vt:lpstr>
      <vt:lpstr>Arial</vt:lpstr>
      <vt:lpstr>Wisp</vt:lpstr>
      <vt:lpstr>EECS 490 – Lecture 10 Continuations</vt:lpstr>
      <vt:lpstr>Announcements</vt:lpstr>
      <vt:lpstr>Agenda</vt:lpstr>
      <vt:lpstr>Review: First-Class Entities</vt:lpstr>
      <vt:lpstr>Continuations</vt:lpstr>
      <vt:lpstr>Continuation Analogy</vt:lpstr>
      <vt:lpstr>Types of Continuations</vt:lpstr>
      <vt:lpstr>Subroutines</vt:lpstr>
      <vt:lpstr>Abrupt Termination</vt:lpstr>
      <vt:lpstr>Control vs. Data State</vt:lpstr>
      <vt:lpstr>Coroutines</vt:lpstr>
      <vt:lpstr>Exceptions</vt:lpstr>
      <vt:lpstr>Generators</vt:lpstr>
      <vt:lpstr>Generators and Iterators</vt:lpstr>
      <vt:lpstr>Finite Generators</vt:lpstr>
      <vt:lpstr>Generator Expressions</vt:lpstr>
      <vt:lpstr>PowerPoint Presentation</vt:lpstr>
      <vt:lpstr>First-Class Continuations</vt:lpstr>
      <vt:lpstr>call/cc</vt:lpstr>
      <vt:lpstr>Invoking a Continuation</vt:lpstr>
      <vt:lpstr>Storing a Continuation</vt:lpstr>
      <vt:lpstr>Example: Factorial</vt:lpstr>
      <vt:lpstr>Emulating Call and Return</vt:lpstr>
      <vt:lpstr>Call Stack</vt:lpstr>
      <vt:lpstr>Call and Return</vt:lpstr>
      <vt:lpstr>Using Call and Return</vt:lpstr>
      <vt:lpstr>Yin-Yang Puzzle</vt:lpstr>
      <vt:lpstr>Continuations and Goto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621</cp:revision>
  <cp:lastPrinted>2016-09-08T23:34:53Z</cp:lastPrinted>
  <dcterms:created xsi:type="dcterms:W3CDTF">2014-09-12T02:12:56Z</dcterms:created>
  <dcterms:modified xsi:type="dcterms:W3CDTF">2017-10-05T18:51:03Z</dcterms:modified>
</cp:coreProperties>
</file>