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559" r:id="rId4"/>
    <p:sldId id="560" r:id="rId5"/>
    <p:sldId id="55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61" r:id="rId15"/>
    <p:sldId id="563" r:id="rId16"/>
    <p:sldId id="562" r:id="rId17"/>
    <p:sldId id="557" r:id="rId18"/>
    <p:sldId id="558" r:id="rId19"/>
    <p:sldId id="342" r:id="rId20"/>
    <p:sldId id="535" r:id="rId21"/>
    <p:sldId id="536" r:id="rId22"/>
    <p:sldId id="537" r:id="rId23"/>
    <p:sldId id="555" r:id="rId24"/>
    <p:sldId id="539" r:id="rId25"/>
    <p:sldId id="540" r:id="rId26"/>
    <p:sldId id="541" r:id="rId27"/>
    <p:sldId id="542" r:id="rId28"/>
    <p:sldId id="543" r:id="rId29"/>
    <p:sldId id="54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493"/>
  </p:normalViewPr>
  <p:slideViewPr>
    <p:cSldViewPr snapToGrid="0">
      <p:cViewPr varScale="1">
        <p:scale>
          <a:sx n="142" d="100"/>
          <a:sy n="142" d="100"/>
        </p:scale>
        <p:origin x="3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one results in y y</a:t>
            </a:r>
            <a:r>
              <a:rPr lang="en-US" smtClean="0"/>
              <a:t>, second in 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11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Lambda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E)</a:t>
            </a:r>
            <a:r>
              <a:rPr lang="is-IS" dirty="0" smtClean="0">
                <a:ea typeface="Consolas" charset="0"/>
                <a:cs typeface="Consolas" charset="0"/>
              </a:rPr>
              <a:t>, replacing all occurrences of </a:t>
            </a:r>
            <a:r>
              <a:rPr lang="is-IS" i="1" dirty="0" smtClean="0">
                <a:ea typeface="Consolas" charset="0"/>
                <a:cs typeface="Consolas" charset="0"/>
              </a:rPr>
              <a:t>x</a:t>
            </a:r>
            <a:r>
              <a:rPr lang="is-IS" dirty="0" smtClean="0">
                <a:ea typeface="Consolas" charset="0"/>
                <a:cs typeface="Consolas" charset="0"/>
              </a:rPr>
              <a:t> with </a:t>
            </a:r>
            <a:r>
              <a:rPr lang="is-IS" i="1" dirty="0" smtClean="0">
                <a:ea typeface="Consolas" charset="0"/>
                <a:cs typeface="Consolas" charset="0"/>
              </a:rPr>
              <a:t>y</a:t>
            </a:r>
            <a:r>
              <a:rPr lang="is-IS" dirty="0" smtClean="0">
                <a:ea typeface="Consolas" charset="0"/>
                <a:cs typeface="Consolas" charset="0"/>
              </a:rPr>
              <a:t> does not change the meaning as long as </a:t>
            </a:r>
            <a:r>
              <a:rPr lang="is-IS" i="1" dirty="0" smtClean="0">
                <a:ea typeface="Consolas" charset="0"/>
                <a:cs typeface="Consolas" charset="0"/>
              </a:rPr>
              <a:t>y</a:t>
            </a:r>
            <a:r>
              <a:rPr lang="is-IS" dirty="0" smtClean="0">
                <a:ea typeface="Consolas" charset="0"/>
                <a:cs typeface="Consolas" charset="0"/>
              </a:rPr>
              <a:t> does not appear in </a:t>
            </a:r>
            <a:r>
              <a:rPr lang="is-IS" i="1" dirty="0" smtClean="0">
                <a:ea typeface="Consolas" charset="0"/>
                <a:cs typeface="Consolas" charset="0"/>
              </a:rPr>
              <a:t>E</a:t>
            </a:r>
            <a:br>
              <a:rPr lang="is-IS" i="1" dirty="0" smtClean="0">
                <a:ea typeface="Consolas" charset="0"/>
                <a:cs typeface="Consolas" charset="0"/>
              </a:rPr>
            </a:br>
            <a:r>
              <a:rPr lang="is-IS" i="1" dirty="0" smtClean="0">
                <a:ea typeface="Consolas" charset="0"/>
                <a:cs typeface="Consolas" charset="0"/>
              </a:rPr>
              <a:t/>
            </a:r>
            <a:br>
              <a:rPr lang="is-IS" i="1" dirty="0" smtClean="0"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x →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y y</a:t>
            </a:r>
            <a:endParaRPr lang="is-IS" i="1" dirty="0" smtClean="0">
              <a:ea typeface="Consolas" charset="0"/>
              <a:cs typeface="Consolas" charset="0"/>
            </a:endParaRPr>
          </a:p>
          <a:p>
            <a:endParaRPr lang="is-IS" dirty="0" smtClean="0">
              <a:ea typeface="Consolas" charset="0"/>
              <a:cs typeface="Consolas" charset="0"/>
            </a:endParaRPr>
          </a:p>
          <a:p>
            <a:r>
              <a:rPr lang="is-IS" dirty="0" smtClean="0">
                <a:ea typeface="Consolas" charset="0"/>
                <a:cs typeface="Consolas" charset="0"/>
              </a:rPr>
              <a:t>This renaming is called </a:t>
            </a:r>
            <a:r>
              <a:rPr lang="el-GR" i="1" dirty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i="1" dirty="0" smtClean="0"/>
              <a:t>-reduction</a:t>
            </a:r>
            <a:endParaRPr lang="is-IS" i="1" dirty="0">
              <a:ea typeface="Consolas" charset="0"/>
              <a:cs typeface="Consolas" charset="0"/>
            </a:endParaRPr>
          </a:p>
          <a:p>
            <a:endParaRPr lang="is-IS" dirty="0" smtClean="0">
              <a:ea typeface="Consolas" charset="0"/>
              <a:cs typeface="Consolas" charset="0"/>
            </a:endParaRPr>
          </a:p>
          <a:p>
            <a:r>
              <a:rPr lang="is-IS" dirty="0" smtClean="0">
                <a:ea typeface="Consolas" charset="0"/>
                <a:cs typeface="Consolas" charset="0"/>
              </a:rPr>
              <a:t>Two expressions are </a:t>
            </a:r>
            <a:r>
              <a:rPr lang="el-GR" i="1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i="1" dirty="0" smtClean="0"/>
              <a:t>-equivalent</a:t>
            </a:r>
            <a:r>
              <a:rPr lang="en-US" dirty="0" smtClean="0"/>
              <a:t> if they only differ by </a:t>
            </a:r>
            <a:r>
              <a:rPr lang="el-GR" i="1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-reductions</a:t>
            </a:r>
            <a:br>
              <a:rPr lang="en-US" dirty="0" smtClean="0"/>
            </a:br>
            <a:r>
              <a:rPr lang="is-IS" i="1" dirty="0" smtClean="0">
                <a:ea typeface="Consolas" charset="0"/>
                <a:cs typeface="Consolas" charset="0"/>
              </a:rPr>
              <a:t/>
            </a:r>
            <a:br>
              <a:rPr lang="is-IS" i="1" dirty="0" smtClean="0"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x x =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y y</a:t>
            </a:r>
            <a:endParaRPr lang="is-IS" i="1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</a:t>
            </a:r>
            <a:r>
              <a:rPr lang="en-US" dirty="0" smtClean="0"/>
              <a:t>-Reduction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68163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function application, we apply </a:t>
            </a:r>
            <a:r>
              <a:rPr lang="el-GR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 to ensure that the function and its argument have distinct names</a:t>
            </a:r>
          </a:p>
          <a:p>
            <a:pPr lvl="1"/>
            <a:r>
              <a:rPr lang="en-US" dirty="0" smtClean="0"/>
              <a:t>Accomplishes the same thing as frames and environments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x) (λx. 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(λx. x) 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λy. y)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We then substitute the argument expression for the parameter in the scope of the parameter</a:t>
            </a:r>
          </a:p>
          <a:p>
            <a:pPr lvl="1"/>
            <a:r>
              <a:rPr lang="en-US" dirty="0" smtClean="0"/>
              <a:t>This is </a:t>
            </a:r>
            <a:r>
              <a:rPr lang="el-GR" i="1" dirty="0" smtClean="0"/>
              <a:t>β</a:t>
            </a:r>
            <a:r>
              <a:rPr lang="en-US" i="1" dirty="0" smtClean="0"/>
              <a:t>-reduction</a:t>
            </a:r>
            <a:r>
              <a:rPr lang="en-US" dirty="0" smtClean="0"/>
              <a:t> and is similar to a call-by-name parameter-passing strategy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x) (λy. 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λy.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dirty="0" smtClean="0"/>
          </a:p>
          <a:p>
            <a:pPr marL="342900" lvl="1" indent="-342900">
              <a:spcBef>
                <a:spcPts val="2200"/>
              </a:spcBef>
            </a:pPr>
            <a:r>
              <a:rPr lang="en-US" dirty="0" smtClean="0"/>
              <a:t>Two expressions are </a:t>
            </a:r>
            <a:r>
              <a:rPr lang="el-GR" i="1" dirty="0" smtClean="0"/>
              <a:t>β</a:t>
            </a:r>
            <a:r>
              <a:rPr lang="en-US" i="1" dirty="0" smtClean="0"/>
              <a:t>-equivalent</a:t>
            </a:r>
            <a:r>
              <a:rPr lang="en-US" dirty="0" smtClean="0"/>
              <a:t> if they </a:t>
            </a:r>
            <a:r>
              <a:rPr lang="el-GR" dirty="0"/>
              <a:t>β</a:t>
            </a:r>
            <a:r>
              <a:rPr lang="en-US" dirty="0" smtClean="0"/>
              <a:t>-reduce to the same thing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(λx. x) (λx. x)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λy.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104265"/>
            <a:ext cx="158382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β-equivalent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to identity function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023098" y="2565930"/>
            <a:ext cx="693208" cy="1234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3034" y="2904113"/>
            <a:ext cx="1595531" cy="4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672667" cy="4572000"/>
          </a:xfrm>
        </p:spPr>
        <p:txBody>
          <a:bodyPr/>
          <a:lstStyle/>
          <a:p>
            <a:r>
              <a:rPr lang="en-US" dirty="0" smtClean="0"/>
              <a:t>Consider: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baseline="-250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. y (x x)) (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λz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. z)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No </a:t>
            </a:r>
            <a:r>
              <a:rPr lang="el-GR" dirty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 is necessary, so we can do</a:t>
            </a:r>
            <a:r>
              <a:rPr lang="el-GR" dirty="0" smtClean="0"/>
              <a:t> </a:t>
            </a:r>
            <a:r>
              <a:rPr lang="el-GR" dirty="0"/>
              <a:t>β</a:t>
            </a:r>
            <a:r>
              <a:rPr lang="en-US" dirty="0" smtClean="0"/>
              <a:t>-reduction</a:t>
            </a:r>
            <a:r>
              <a:rPr lang="en-US" baseline="30000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. y ((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λz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. z) (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λz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. z))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need an </a:t>
            </a:r>
            <a:r>
              <a:rPr lang="el-GR" dirty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α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. y ((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λz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. z) (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λw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. w))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Applying </a:t>
            </a:r>
            <a:r>
              <a:rPr lang="el-GR" dirty="0"/>
              <a:t>β</a:t>
            </a:r>
            <a:r>
              <a:rPr lang="en-US" dirty="0" smtClean="0"/>
              <a:t>-reduction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. y (</a:t>
            </a:r>
            <a:r>
              <a:rPr lang="pl-PL" dirty="0" err="1">
                <a:latin typeface="Consolas" charset="0"/>
                <a:ea typeface="Consolas" charset="0"/>
                <a:cs typeface="Consolas" charset="0"/>
              </a:rPr>
              <a:t>λw</a:t>
            </a:r>
            <a:r>
              <a:rPr lang="pl-PL" dirty="0">
                <a:latin typeface="Consolas" charset="0"/>
                <a:ea typeface="Consolas" charset="0"/>
                <a:cs typeface="Consolas" charset="0"/>
              </a:rPr>
              <a:t>. w</a:t>
            </a:r>
            <a:r>
              <a:rPr lang="pl-PL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pl-P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 smtClean="0"/>
              <a:t>1</a:t>
            </a:r>
            <a:r>
              <a:rPr lang="en-US" dirty="0" smtClean="0"/>
              <a:t>Technically, a </a:t>
            </a:r>
            <a:r>
              <a:rPr lang="el-GR" dirty="0"/>
              <a:t>β</a:t>
            </a:r>
            <a:r>
              <a:rPr lang="en-US" dirty="0" smtClean="0"/>
              <a:t>-reduction is not allowed at this point by the normal-order evaluation rules for </a:t>
            </a:r>
            <a:r>
              <a:rPr lang="el-GR" dirty="0" smtClean="0"/>
              <a:t>λ</a:t>
            </a:r>
            <a:r>
              <a:rPr lang="en-US" dirty="0" smtClean="0"/>
              <a:t>-calculus, as we'll see momentarily.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Forms and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expression is evaluated by applying </a:t>
            </a:r>
            <a:r>
              <a:rPr lang="el-GR" dirty="0" smtClean="0"/>
              <a:t>β</a:t>
            </a:r>
            <a:r>
              <a:rPr lang="en-US" dirty="0" smtClean="0"/>
              <a:t>-reduction as long as possible</a:t>
            </a:r>
          </a:p>
          <a:p>
            <a:endParaRPr lang="en-US" dirty="0"/>
          </a:p>
          <a:p>
            <a:r>
              <a:rPr lang="en-US" dirty="0" smtClean="0"/>
              <a:t>An expression that can no longer be </a:t>
            </a:r>
            <a:r>
              <a:rPr lang="el-GR" dirty="0"/>
              <a:t>β</a:t>
            </a:r>
            <a:r>
              <a:rPr lang="en-US" dirty="0" smtClean="0"/>
              <a:t>-reduced is in </a:t>
            </a:r>
            <a:r>
              <a:rPr lang="en-US" i="1" dirty="0" smtClean="0"/>
              <a:t>normal form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all evaluations terminate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baseline="-25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x x) (λx. x 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x x)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y y)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 (λy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y y)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y y)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 (λy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y y)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λz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z z)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 (λz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z z)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λz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z z)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... 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Applicative Order (Call by Value)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call-by-value languages, arguments are evaluated before they are bound to the parameter of a function</a:t>
            </a:r>
          </a:p>
          <a:p>
            <a:r>
              <a:rPr lang="en-US" dirty="0" smtClean="0"/>
              <a:t>Function evaluation process in Scheme</a:t>
            </a:r>
          </a:p>
          <a:p>
            <a:pPr lvl="1"/>
            <a:r>
              <a:rPr lang="en-US" dirty="0" smtClean="0"/>
              <a:t>Evaluate the arguments</a:t>
            </a:r>
          </a:p>
          <a:p>
            <a:pPr lvl="1"/>
            <a:r>
              <a:rPr lang="en-US" dirty="0" smtClean="0"/>
              <a:t>Create a new frame with its parent as the function's definition environment</a:t>
            </a:r>
          </a:p>
          <a:p>
            <a:pPr lvl="1"/>
            <a:r>
              <a:rPr lang="en-US" dirty="0" smtClean="0"/>
              <a:t>Bind the parameter names to the argument values in this new frame</a:t>
            </a:r>
          </a:p>
          <a:p>
            <a:pPr lvl="1"/>
            <a:r>
              <a:rPr lang="en-US" dirty="0" smtClean="0"/>
              <a:t>Run the body in the context of the new frame</a:t>
            </a:r>
          </a:p>
          <a:p>
            <a:r>
              <a:rPr lang="en-US" dirty="0" smtClean="0"/>
              <a:t>Example that does not terminate:</a:t>
            </a:r>
            <a:br>
              <a:rPr lang="en-US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((lambda (y)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(lambda (x) 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((lambda (x) (x x)) (lambda (x) (x x))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1878" y="4451064"/>
            <a:ext cx="274692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that returns the identity function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632960" y="4774230"/>
            <a:ext cx="398918" cy="764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0704" y="5791473"/>
            <a:ext cx="2063429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Non-terminating computation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4759233" y="5490540"/>
            <a:ext cx="73186" cy="3009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4397829" y="4528452"/>
            <a:ext cx="235131" cy="643248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42902" y="5494866"/>
            <a:ext cx="44326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call by name, arguments are not evaluated until they have been substituted into the body</a:t>
            </a:r>
          </a:p>
          <a:p>
            <a:r>
              <a:rPr lang="en-US" dirty="0" smtClean="0"/>
              <a:t>Example using Scheme syntax: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((lambda (y)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(lambda (x) x)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((lambda (x) (x x)) (lambda (x) (x x))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(lambda (x) x)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187337" y="4093029"/>
            <a:ext cx="357052" cy="4876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3233" y="3500847"/>
            <a:ext cx="4829392" cy="3135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16200000" flipV="1">
            <a:off x="4532346" y="3104141"/>
            <a:ext cx="375400" cy="365759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08366" y="2942567"/>
            <a:ext cx="1828800" cy="3135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38407" y="2609744"/>
            <a:ext cx="321761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Substitute argument expression for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in the body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537166" y="2932910"/>
            <a:ext cx="701241" cy="391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0046" y="4441969"/>
            <a:ext cx="2063429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Result is identity function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4136572" y="4765135"/>
            <a:ext cx="58347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7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Order (</a:t>
            </a:r>
            <a:r>
              <a:rPr lang="el-GR" dirty="0" smtClean="0"/>
              <a:t>λ</a:t>
            </a:r>
            <a:r>
              <a:rPr lang="en-US" dirty="0" smtClean="0"/>
              <a:t>-Calculus)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 smtClean="0"/>
              <a:t>-Calculus differs from call by name in that function bodies are reduced to normal form </a:t>
            </a:r>
            <a:r>
              <a:rPr lang="en-US" i="1" dirty="0" smtClean="0"/>
              <a:t>before</a:t>
            </a:r>
            <a:r>
              <a:rPr lang="en-US" dirty="0" smtClean="0"/>
              <a:t> an argument is substituted into the body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aseline="-25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(λy. y y) x) (λz. z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x x) (λz. z)</a:t>
            </a:r>
            <a:br>
              <a:rPr lang="is-IS" dirty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λz. z) (λz. z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 (λz. z) (λw. w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is-IS" baseline="-25000" dirty="0" smtClean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λw. w 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8328" y="2665421"/>
            <a:ext cx="123919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Reduce body first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72594" y="2821577"/>
            <a:ext cx="1315734" cy="1670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4766" y="2981117"/>
            <a:ext cx="1395804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Now argument can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be substituted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70570" y="3135086"/>
            <a:ext cx="398161" cy="2786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7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evaluation rules for function application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the body of the function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/>
              <a:t> to normal form, resulting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baseline="-25000" dirty="0" err="1" smtClean="0">
                <a:latin typeface="Consolas" charset="0"/>
                <a:ea typeface="Consolas" charset="0"/>
                <a:cs typeface="Consolas" charset="0"/>
              </a:rPr>
              <a:t>normal</a:t>
            </a:r>
            <a:endParaRPr lang="en-US" baseline="-25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mtClean="0"/>
              <a:t>a </a:t>
            </a:r>
            <a:r>
              <a:rPr lang="en-US" smtClean="0"/>
              <a:t>bound variable </a:t>
            </a:r>
            <a:r>
              <a:rPr lang="en-US" dirty="0" smtClean="0"/>
              <a:t>name appears in both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baseline="-25000" dirty="0" err="1" smtClean="0">
                <a:latin typeface="Consolas" charset="0"/>
                <a:ea typeface="Consolas" charset="0"/>
                <a:cs typeface="Consolas" charset="0"/>
              </a:rPr>
              <a:t>normal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/>
              <a:t>, apply </a:t>
            </a:r>
            <a:r>
              <a:rPr lang="el-GR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/>
              <a:t>, obtaining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α</a:t>
            </a:r>
            <a:endParaRPr lang="en-US" baseline="-25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Perform </a:t>
            </a:r>
            <a:r>
              <a:rPr lang="el-GR" dirty="0" smtClean="0"/>
              <a:t>β</a:t>
            </a:r>
            <a:r>
              <a:rPr lang="en-US" dirty="0" smtClean="0"/>
              <a:t>-reduction by substituting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smtClean="0"/>
              <a:t> for the parameter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baseline="-25000" dirty="0" err="1" smtClean="0">
                <a:latin typeface="Consolas" charset="0"/>
                <a:ea typeface="Consolas" charset="0"/>
                <a:cs typeface="Consolas" charset="0"/>
              </a:rPr>
              <a:t>normal</a:t>
            </a:r>
            <a:r>
              <a:rPr lang="en-US" dirty="0" smtClean="0"/>
              <a:t> in the body 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baseline="-25000" dirty="0" err="1" smtClean="0">
                <a:latin typeface="Consolas" charset="0"/>
                <a:ea typeface="Consolas" charset="0"/>
                <a:cs typeface="Consolas" charset="0"/>
              </a:rPr>
              <a:t>normal</a:t>
            </a:r>
            <a:r>
              <a:rPr lang="en-US" dirty="0" smtClean="0"/>
              <a:t>, resulting in just the substituted body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Reduce the substituted body until it is in normal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8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(λx. λy. x y y) (λy. y) y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endParaRPr lang="is-I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endParaRPr lang="is-I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λx. y) ((λy. y y y) (λx. x x x))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3 released, due Fri 10/27</a:t>
            </a:r>
          </a:p>
          <a:p>
            <a:endParaRPr lang="en-US" sz="2000" dirty="0"/>
          </a:p>
          <a:p>
            <a:r>
              <a:rPr lang="en-US" sz="2000" dirty="0" smtClean="0"/>
              <a:t>HW3 due Fri 10/20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10/15/17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calculus consists only of variables and functions</a:t>
            </a:r>
          </a:p>
          <a:p>
            <a:pPr lvl="1"/>
            <a:r>
              <a:rPr lang="en-US" dirty="0" smtClean="0"/>
              <a:t>We can apply </a:t>
            </a:r>
            <a:r>
              <a:rPr lang="el-GR" dirty="0" smtClean="0"/>
              <a:t>β</a:t>
            </a:r>
            <a:r>
              <a:rPr lang="en-US" dirty="0" smtClean="0"/>
              <a:t>-reduction to substitute functions for variables</a:t>
            </a:r>
          </a:p>
          <a:p>
            <a:endParaRPr lang="en-US" dirty="0" smtClean="0"/>
          </a:p>
          <a:p>
            <a:r>
              <a:rPr lang="en-US" dirty="0" smtClean="0"/>
              <a:t>None of the familiar values, such as integers or </a:t>
            </a:r>
            <a:r>
              <a:rPr lang="en-US" dirty="0" err="1" smtClean="0"/>
              <a:t>booleans</a:t>
            </a:r>
            <a:r>
              <a:rPr lang="en-US" dirty="0" smtClean="0"/>
              <a:t>, exist directly in </a:t>
            </a:r>
            <a:r>
              <a:rPr lang="el-GR" dirty="0" smtClean="0"/>
              <a:t>λ</a:t>
            </a:r>
            <a:r>
              <a:rPr lang="en-US" dirty="0" smtClean="0"/>
              <a:t>-calculus</a:t>
            </a:r>
          </a:p>
          <a:p>
            <a:endParaRPr lang="en-US" dirty="0" smtClean="0"/>
          </a:p>
          <a:p>
            <a:r>
              <a:rPr lang="en-US" dirty="0" smtClean="0"/>
              <a:t>However, we can encode values as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and false are represented as functions that take in a true and a false value and return the appropriate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false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f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Logical operators are defined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and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a b a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a a b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9593" y="3027630"/>
            <a:ext cx="274692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Picks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the second value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616824" y="3023304"/>
            <a:ext cx="632769" cy="1889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49593" y="2330192"/>
            <a:ext cx="274692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Picks the first value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16824" y="2514858"/>
            <a:ext cx="632770" cy="1759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4620" y="3301057"/>
            <a:ext cx="298069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Mathematical definition, not assignment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5749" y="3023304"/>
            <a:ext cx="192430" cy="2734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4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i="1" dirty="0" smtClean="0"/>
              <a:t>and</a:t>
            </a:r>
            <a:r>
              <a:rPr lang="en-US" dirty="0" smtClean="0"/>
              <a:t> to </a:t>
            </a:r>
            <a:r>
              <a:rPr lang="en-US" i="1" dirty="0" smtClean="0"/>
              <a:t>true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and true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b a) 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true b 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Applying </a:t>
            </a:r>
            <a:r>
              <a:rPr lang="en-US" i="1" dirty="0" smtClean="0"/>
              <a:t>and</a:t>
            </a:r>
            <a:r>
              <a:rPr lang="en-US" dirty="0" smtClean="0"/>
              <a:t> to </a:t>
            </a:r>
            <a:r>
              <a:rPr lang="en-US" i="1" dirty="0" smtClean="0"/>
              <a:t>false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and false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b a) 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 b 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false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88" y="406544"/>
            <a:ext cx="266251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b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i="1" dirty="0" smtClean="0"/>
              <a:t>or</a:t>
            </a:r>
            <a:r>
              <a:rPr lang="en-US" dirty="0" smtClean="0"/>
              <a:t> to </a:t>
            </a:r>
            <a:r>
              <a:rPr lang="en-US" i="1" dirty="0" smtClean="0"/>
              <a:t>true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true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 bool)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true)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true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Applying </a:t>
            </a:r>
            <a:r>
              <a:rPr lang="en-US" i="1" dirty="0" smtClean="0"/>
              <a:t>or</a:t>
            </a:r>
            <a:r>
              <a:rPr lang="en-US" dirty="0" smtClean="0"/>
              <a:t> to </a:t>
            </a:r>
            <a:r>
              <a:rPr lang="en-US" i="1" dirty="0" smtClean="0"/>
              <a:t>false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b)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bool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88" y="406544"/>
            <a:ext cx="266251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i="1" dirty="0" smtClean="0"/>
              <a:t>not</a:t>
            </a:r>
            <a:r>
              <a:rPr lang="en-US" dirty="0" smtClean="0"/>
              <a:t> to a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not true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true)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not false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→ true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90" y="406544"/>
            <a:ext cx="29493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/>
          </a:bodyPr>
          <a:lstStyle/>
          <a:p>
            <a:r>
              <a:rPr lang="en-US" dirty="0" smtClean="0"/>
              <a:t>A conditional takes in a </a:t>
            </a:r>
            <a:r>
              <a:rPr lang="en-US" dirty="0" err="1" smtClean="0"/>
              <a:t>boolean</a:t>
            </a:r>
            <a:r>
              <a:rPr lang="en-US" dirty="0" smtClean="0"/>
              <a:t>, a "then" value, and an "else"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Applying </a:t>
            </a:r>
            <a:r>
              <a:rPr lang="en-US" i="1" dirty="0" smtClean="0"/>
              <a:t>if</a:t>
            </a:r>
            <a:r>
              <a:rPr lang="en-US" dirty="0" smtClean="0"/>
              <a:t> to </a:t>
            </a:r>
            <a:r>
              <a:rPr lang="en-US" i="1" dirty="0" smtClean="0"/>
              <a:t>true</a:t>
            </a:r>
            <a:r>
              <a:rPr lang="en-US" dirty="0" smtClean="0"/>
              <a:t> and </a:t>
            </a:r>
            <a:r>
              <a:rPr lang="en-US" i="1" dirty="0" smtClean="0"/>
              <a:t>false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y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 true x 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false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y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a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b) x 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90" y="406544"/>
            <a:ext cx="29493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pair is represented as a higher-order function that takes in two items and a function, then applies its function argument to the two items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 a b = (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f 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a b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el-GR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</a:t>
            </a:r>
            <a:endParaRPr lang="el-GR" dirty="0"/>
          </a:p>
          <a:p>
            <a:pPr>
              <a:spcBef>
                <a:spcPts val="2200"/>
              </a:spcBef>
            </a:pPr>
            <a:r>
              <a:rPr lang="en-US" dirty="0" smtClean="0"/>
              <a:t>We can define selectors: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second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false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define nil and a null predicate: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true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null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p 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false)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Selectors work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 (pair a b)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true) (pair a b)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(pair a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b)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→ true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→ 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second (pair a b)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(pair a b)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→ false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→ b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5254" y="406544"/>
            <a:ext cx="28746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pair a b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a b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first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true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second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7067114" cy="4572000"/>
          </a:xfrm>
        </p:spPr>
        <p:txBody>
          <a:bodyPr/>
          <a:lstStyle/>
          <a:p>
            <a:r>
              <a:rPr lang="en-US" dirty="0" smtClean="0"/>
              <a:t>The null predicate works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null nil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= (λp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p (λx.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)) λx. true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true)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is-IS" dirty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null (pair a b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) = (λp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p (λx.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)) (pair a b)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pair a b)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=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(λf. f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a b)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 a b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dirty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(λy.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 b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false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9859" y="406544"/>
            <a:ext cx="37024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pair a b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a b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true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null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p (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pairs, we can represent arbitrary data structures, including trees: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tree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pair d (pair l r)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datum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first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left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first (second 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second (second 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empty = nil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Yin-Yang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Prints out unary representations of the natural numbers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let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yin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display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"@")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yang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display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"*")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cc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)))))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yang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2219" y="4144904"/>
            <a:ext cx="668218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@*@**@***@****@*****@******@*******@********@*********@**********@***********@************@*************@**************@***************@****************@*****************@******************@*******************@********************@*********************@**********************@***********************@************************@*************************@**************************@***************************@****************************@*****************************@******************************@*******************************@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Continuations and </a:t>
            </a:r>
            <a:r>
              <a:rPr lang="en-US" dirty="0" err="1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First-class continuations are often criticized for the same reasons as </a:t>
            </a:r>
            <a:r>
              <a:rPr lang="en-US" dirty="0" err="1" smtClean="0"/>
              <a:t>goto</a:t>
            </a:r>
            <a:r>
              <a:rPr lang="en-US" dirty="0" smtClean="0"/>
              <a:t>, since they allow unstructured transfer of control</a:t>
            </a:r>
          </a:p>
          <a:p>
            <a:endParaRPr lang="en-US" dirty="0"/>
          </a:p>
          <a:p>
            <a:r>
              <a:rPr lang="en-US" dirty="0" smtClean="0"/>
              <a:t>As with </a:t>
            </a:r>
            <a:r>
              <a:rPr lang="en-US" dirty="0" err="1" smtClean="0"/>
              <a:t>goto</a:t>
            </a:r>
            <a:r>
              <a:rPr lang="en-US" dirty="0" smtClean="0"/>
              <a:t>, continuations should be used judiciously</a:t>
            </a:r>
          </a:p>
          <a:p>
            <a:pPr lvl="1"/>
            <a:r>
              <a:rPr lang="en-US" dirty="0" smtClean="0"/>
              <a:t>Implementing more restricted forms of control transfer such as exceptions</a:t>
            </a:r>
          </a:p>
          <a:p>
            <a:pPr lvl="1"/>
            <a:r>
              <a:rPr lang="en-US" dirty="0" smtClean="0"/>
              <a:t>Adhering to conventions as in continuation-passing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unit, we will learn about theoretical foundations of programming languages and the meaning of code</a:t>
            </a:r>
          </a:p>
          <a:p>
            <a:endParaRPr lang="en-US" dirty="0" smtClean="0"/>
          </a:p>
          <a:p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Lambda calculus helps us understand how functions work and how they can be used to model computation</a:t>
            </a:r>
          </a:p>
          <a:p>
            <a:pPr lvl="1"/>
            <a:r>
              <a:rPr lang="en-US" dirty="0" smtClean="0"/>
              <a:t>Operational semantics formally specify the behavior of code fragments, and the rules map directly to implementation in an interpreter</a:t>
            </a:r>
          </a:p>
          <a:p>
            <a:pPr lvl="1"/>
            <a:r>
              <a:rPr lang="en-US" dirty="0" smtClean="0"/>
              <a:t>Formal type systems allow us to reason about the types in a program, and the rules map directly to implementation in a compiler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of computation introduced by Alonzo Church in 1936</a:t>
            </a:r>
          </a:p>
          <a:p>
            <a:endParaRPr lang="en-US" dirty="0" smtClean="0"/>
          </a:p>
          <a:p>
            <a:r>
              <a:rPr lang="en-US" dirty="0" smtClean="0"/>
              <a:t>Based entirely on </a:t>
            </a:r>
            <a:r>
              <a:rPr lang="en-US" i="1" dirty="0" smtClean="0"/>
              <a:t>function abstraction</a:t>
            </a:r>
            <a:r>
              <a:rPr lang="en-US" dirty="0" smtClean="0"/>
              <a:t> (</a:t>
            </a:r>
            <a:r>
              <a:rPr lang="el-GR" dirty="0" smtClean="0"/>
              <a:t>λ</a:t>
            </a:r>
            <a:r>
              <a:rPr lang="en-US" dirty="0" smtClean="0"/>
              <a:t> expressions) and </a:t>
            </a:r>
            <a:r>
              <a:rPr lang="en-US" i="1" dirty="0" smtClean="0"/>
              <a:t>function application</a:t>
            </a:r>
            <a:r>
              <a:rPr lang="en-US" dirty="0" smtClean="0"/>
              <a:t> (</a:t>
            </a:r>
            <a:r>
              <a:rPr lang="el-GR" dirty="0" smtClean="0"/>
              <a:t>β</a:t>
            </a:r>
            <a:r>
              <a:rPr lang="en-US" dirty="0" smtClean="0"/>
              <a:t>-reduction)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All functions are anonymous</a:t>
            </a:r>
          </a:p>
          <a:p>
            <a:endParaRPr lang="en-US" dirty="0" smtClean="0"/>
          </a:p>
          <a:p>
            <a:r>
              <a:rPr lang="en-US" dirty="0" smtClean="0"/>
              <a:t>Inspiration for functional programming and lambda expressions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</a:t>
            </a:r>
            <a:r>
              <a:rPr lang="en-US" dirty="0" smtClean="0"/>
              <a:t>of</a:t>
            </a:r>
            <a:r>
              <a:rPr lang="el-GR" dirty="0" smtClean="0"/>
              <a:t> 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Context-free grammar: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Expression </a:t>
            </a:r>
            <a:r>
              <a:rPr lang="en-US" dirty="0"/>
              <a:t>→ </a:t>
            </a:r>
            <a:r>
              <a:rPr lang="en-US" i="1" dirty="0" smtClean="0"/>
              <a:t>Variable</a:t>
            </a:r>
            <a:br>
              <a:rPr lang="en-US" i="1" dirty="0" smtClean="0"/>
            </a:br>
            <a:r>
              <a:rPr lang="en-US" i="1" dirty="0" smtClean="0"/>
              <a:t>        </a:t>
            </a:r>
            <a:r>
              <a:rPr lang="en-US" dirty="0" smtClean="0"/>
              <a:t>| </a:t>
            </a:r>
            <a:r>
              <a:rPr lang="en-US" dirty="0"/>
              <a:t> 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i="1" dirty="0"/>
              <a:t>Variable . Expression </a:t>
            </a:r>
            <a:r>
              <a:rPr lang="en-US" i="1" dirty="0" smtClean="0"/>
              <a:t>    </a:t>
            </a:r>
            <a:r>
              <a:rPr lang="en-US" b="1" dirty="0" smtClean="0"/>
              <a:t>(</a:t>
            </a:r>
            <a:r>
              <a:rPr lang="en-US" b="1" dirty="0"/>
              <a:t>function abstraction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| </a:t>
            </a:r>
            <a:r>
              <a:rPr lang="en-US" dirty="0"/>
              <a:t> </a:t>
            </a:r>
            <a:r>
              <a:rPr lang="en-US" i="1" dirty="0"/>
              <a:t>Expression </a:t>
            </a:r>
            <a:r>
              <a:rPr lang="en-US" i="1" dirty="0" smtClean="0"/>
              <a:t>Expression        </a:t>
            </a:r>
            <a:r>
              <a:rPr lang="en-US" b="1" dirty="0" smtClean="0"/>
              <a:t>(</a:t>
            </a:r>
            <a:r>
              <a:rPr lang="en-US" b="1" dirty="0"/>
              <a:t>function application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| </a:t>
            </a:r>
            <a:r>
              <a:rPr lang="en-US" dirty="0"/>
              <a:t> </a:t>
            </a:r>
            <a:r>
              <a:rPr lang="en-US" i="1" dirty="0"/>
              <a:t>( Expression ) </a:t>
            </a:r>
          </a:p>
          <a:p>
            <a:endParaRPr lang="en-US" dirty="0" smtClean="0"/>
          </a:p>
          <a:p>
            <a:r>
              <a:rPr lang="en-US" dirty="0" smtClean="0"/>
              <a:t>Variables denoted by single letters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x        </a:t>
            </a:r>
            <a:r>
              <a:rPr lang="en-US" dirty="0" smtClean="0">
                <a:ea typeface="Consolas" charset="0"/>
                <a:cs typeface="Consolas" charset="0"/>
              </a:rPr>
              <a:t>(identity function)</a:t>
            </a:r>
            <a:r>
              <a:rPr lang="en-US" dirty="0">
                <a:ea typeface="Consolas" charset="0"/>
                <a:cs typeface="Consolas" charset="0"/>
              </a:rPr>
              <a:t/>
            </a:r>
            <a:br>
              <a:rPr lang="en-US" dirty="0"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x) y    </a:t>
            </a:r>
            <a:r>
              <a:rPr lang="en-US" dirty="0" smtClean="0">
                <a:ea typeface="Consolas" charset="0"/>
                <a:cs typeface="Consolas" charset="0"/>
              </a:rPr>
              <a:t>(identity function applied to variable </a:t>
            </a:r>
            <a:r>
              <a:rPr lang="en-US" i="1" dirty="0" smtClean="0">
                <a:ea typeface="Consolas" charset="0"/>
                <a:cs typeface="Consolas" charset="0"/>
              </a:rPr>
              <a:t>y</a:t>
            </a:r>
            <a:r>
              <a:rPr lang="en-US" dirty="0" smtClean="0"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and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application is left associative and has higher precedence than function abstraction</a:t>
            </a:r>
          </a:p>
          <a:p>
            <a:pPr>
              <a:spcBef>
                <a:spcPts val="2800"/>
              </a:spcBef>
            </a:pPr>
            <a:r>
              <a:rPr lang="en-US" dirty="0" smtClean="0"/>
              <a:t>Function abstraction extends as far to the right as possible</a:t>
            </a:r>
            <a:endParaRPr lang="en-US" dirty="0"/>
          </a:p>
          <a:p>
            <a:pPr>
              <a:spcBef>
                <a:spcPts val="2800"/>
              </a:spcBef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g h = (f g) h</a:t>
            </a:r>
            <a:r>
              <a:rPr lang="sk-SK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sk-SK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sk-SK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sk-SK" dirty="0">
                <a:latin typeface="Consolas" charset="0"/>
                <a:ea typeface="Consolas" charset="0"/>
                <a:cs typeface="Consolas" charset="0"/>
              </a:rPr>
              <a:t>. x </a:t>
            </a:r>
            <a:r>
              <a:rPr lang="sk-SK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sk-SK" dirty="0">
                <a:latin typeface="Consolas" charset="0"/>
                <a:ea typeface="Consolas" charset="0"/>
                <a:cs typeface="Consolas" charset="0"/>
              </a:rPr>
              <a:t>. x y z </a:t>
            </a:r>
            <a:r>
              <a:rPr lang="sk-SK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sk-SK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sk-SK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sk-SK" dirty="0" smtClean="0">
                <a:latin typeface="Consolas" charset="0"/>
                <a:ea typeface="Consolas" charset="0"/>
                <a:cs typeface="Consolas" charset="0"/>
              </a:rPr>
              <a:t>(x (</a:t>
            </a:r>
            <a:r>
              <a:rPr lang="sk-SK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sk-SK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sk-SK" dirty="0" smtClean="0">
                <a:latin typeface="Consolas" charset="0"/>
                <a:ea typeface="Consolas" charset="0"/>
                <a:cs typeface="Consolas" charset="0"/>
              </a:rPr>
              <a:t>((x y) z)))</a:t>
            </a:r>
            <a:endParaRPr lang="sk-SK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800"/>
              </a:spcBef>
            </a:pPr>
            <a:r>
              <a:rPr lang="en-US" dirty="0" smtClean="0"/>
              <a:t>Functions are first-class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l-GR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(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x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(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λ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 z)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statically scoped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x 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x y)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variable that is not bound is called a </a:t>
            </a:r>
            <a:r>
              <a:rPr lang="en-US" i="1" dirty="0" smtClean="0"/>
              <a:t>free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x y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545976" y="2043941"/>
            <a:ext cx="887506" cy="268953"/>
          </a:xfrm>
          <a:custGeom>
            <a:avLst/>
            <a:gdLst>
              <a:gd name="connsiteX0" fmla="*/ 887506 w 887506"/>
              <a:gd name="connsiteY0" fmla="*/ 259989 h 268953"/>
              <a:gd name="connsiteX1" fmla="*/ 430306 w 887506"/>
              <a:gd name="connsiteY1" fmla="*/ 12 h 268953"/>
              <a:gd name="connsiteX2" fmla="*/ 0 w 887506"/>
              <a:gd name="connsiteY2" fmla="*/ 268953 h 268953"/>
              <a:gd name="connsiteX3" fmla="*/ 0 w 887506"/>
              <a:gd name="connsiteY3" fmla="*/ 268953 h 26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506" h="268953">
                <a:moveTo>
                  <a:pt x="887506" y="259989"/>
                </a:moveTo>
                <a:cubicBezTo>
                  <a:pt x="732865" y="129253"/>
                  <a:pt x="578224" y="-1482"/>
                  <a:pt x="430306" y="12"/>
                </a:cubicBezTo>
                <a:cubicBezTo>
                  <a:pt x="282388" y="1506"/>
                  <a:pt x="0" y="268953"/>
                  <a:pt x="0" y="268953"/>
                </a:cubicBezTo>
                <a:lnTo>
                  <a:pt x="0" y="268953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26541" y="2133529"/>
            <a:ext cx="385483" cy="197295"/>
          </a:xfrm>
          <a:custGeom>
            <a:avLst/>
            <a:gdLst>
              <a:gd name="connsiteX0" fmla="*/ 385483 w 385483"/>
              <a:gd name="connsiteY0" fmla="*/ 179365 h 197295"/>
              <a:gd name="connsiteX1" fmla="*/ 170330 w 385483"/>
              <a:gd name="connsiteY1" fmla="*/ 71 h 197295"/>
              <a:gd name="connsiteX2" fmla="*/ 0 w 385483"/>
              <a:gd name="connsiteY2" fmla="*/ 197295 h 19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483" h="197295">
                <a:moveTo>
                  <a:pt x="385483" y="179365"/>
                </a:moveTo>
                <a:cubicBezTo>
                  <a:pt x="310030" y="88224"/>
                  <a:pt x="234577" y="-2917"/>
                  <a:pt x="170330" y="71"/>
                </a:cubicBezTo>
                <a:cubicBezTo>
                  <a:pt x="106083" y="3059"/>
                  <a:pt x="0" y="197295"/>
                  <a:pt x="0" y="197295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119718" y="2572871"/>
            <a:ext cx="1434353" cy="269284"/>
          </a:xfrm>
          <a:custGeom>
            <a:avLst/>
            <a:gdLst>
              <a:gd name="connsiteX0" fmla="*/ 1434353 w 1434353"/>
              <a:gd name="connsiteY0" fmla="*/ 44823 h 269284"/>
              <a:gd name="connsiteX1" fmla="*/ 591670 w 1434353"/>
              <a:gd name="connsiteY1" fmla="*/ 268941 h 269284"/>
              <a:gd name="connsiteX2" fmla="*/ 0 w 1434353"/>
              <a:gd name="connsiteY2" fmla="*/ 0 h 269284"/>
              <a:gd name="connsiteX0" fmla="*/ 1434353 w 1434353"/>
              <a:gd name="connsiteY0" fmla="*/ 44823 h 269284"/>
              <a:gd name="connsiteX1" fmla="*/ 681317 w 1434353"/>
              <a:gd name="connsiteY1" fmla="*/ 268941 h 269284"/>
              <a:gd name="connsiteX2" fmla="*/ 0 w 1434353"/>
              <a:gd name="connsiteY2" fmla="*/ 0 h 26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353" h="269284">
                <a:moveTo>
                  <a:pt x="1434353" y="44823"/>
                </a:moveTo>
                <a:cubicBezTo>
                  <a:pt x="1132541" y="160617"/>
                  <a:pt x="920376" y="276411"/>
                  <a:pt x="681317" y="268941"/>
                </a:cubicBezTo>
                <a:cubicBezTo>
                  <a:pt x="442258" y="261471"/>
                  <a:pt x="0" y="0"/>
                  <a:pt x="0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4989" y="4856429"/>
            <a:ext cx="119230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Bound variable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8706" y="4327169"/>
            <a:ext cx="121023" cy="5249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8658" y="4852103"/>
            <a:ext cx="119230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Free variable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27294" y="4327169"/>
            <a:ext cx="318245" cy="5249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12762</TotalTime>
  <Words>948</Words>
  <Application>Microsoft Macintosh PowerPoint</Application>
  <PresentationFormat>On-screen Show (4:3)</PresentationFormat>
  <Paragraphs>211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Century Gothic</vt:lpstr>
      <vt:lpstr>Consolas</vt:lpstr>
      <vt:lpstr>Wingdings 3</vt:lpstr>
      <vt:lpstr>Arial</vt:lpstr>
      <vt:lpstr>Wisp</vt:lpstr>
      <vt:lpstr>EECS 490 – Lecture 11 Lambda Calculus</vt:lpstr>
      <vt:lpstr>Announcements</vt:lpstr>
      <vt:lpstr>Yin-Yang Puzzle</vt:lpstr>
      <vt:lpstr>Continuations and Goto</vt:lpstr>
      <vt:lpstr>Theory</vt:lpstr>
      <vt:lpstr>Lambda Calculus</vt:lpstr>
      <vt:lpstr>Elements of λ-Calculus</vt:lpstr>
      <vt:lpstr>Precedence and Associativity</vt:lpstr>
      <vt:lpstr>Scope</vt:lpstr>
      <vt:lpstr>α-Reduction</vt:lpstr>
      <vt:lpstr>β-Reduction</vt:lpstr>
      <vt:lpstr>Example</vt:lpstr>
      <vt:lpstr>Normal Forms and Termination</vt:lpstr>
      <vt:lpstr>Applicative Order (Call by Value)</vt:lpstr>
      <vt:lpstr>Call by Name</vt:lpstr>
      <vt:lpstr>Normal Order (λ-Calculus)</vt:lpstr>
      <vt:lpstr>Evaluation Rules</vt:lpstr>
      <vt:lpstr>More Examples</vt:lpstr>
      <vt:lpstr>PowerPoint Presentation</vt:lpstr>
      <vt:lpstr>Encoding Data</vt:lpstr>
      <vt:lpstr>Booleans</vt:lpstr>
      <vt:lpstr>Conjunction</vt:lpstr>
      <vt:lpstr>Disjunction</vt:lpstr>
      <vt:lpstr>Negation</vt:lpstr>
      <vt:lpstr>Conditional</vt:lpstr>
      <vt:lpstr>Pairs</vt:lpstr>
      <vt:lpstr>Selectors</vt:lpstr>
      <vt:lpstr>Null Predicate</vt:lpstr>
      <vt:lpstr>Trees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Amir Kamil</cp:lastModifiedBy>
  <cp:revision>734</cp:revision>
  <cp:lastPrinted>2016-09-08T23:34:53Z</cp:lastPrinted>
  <dcterms:created xsi:type="dcterms:W3CDTF">2014-09-12T02:12:56Z</dcterms:created>
  <dcterms:modified xsi:type="dcterms:W3CDTF">2017-10-15T06:34:55Z</dcterms:modified>
</cp:coreProperties>
</file>