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256" r:id="rId2"/>
    <p:sldId id="573" r:id="rId3"/>
    <p:sldId id="528" r:id="rId4"/>
    <p:sldId id="531" r:id="rId5"/>
    <p:sldId id="532" r:id="rId6"/>
    <p:sldId id="574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342" r:id="rId17"/>
    <p:sldId id="584" r:id="rId18"/>
    <p:sldId id="585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9" autoAdjust="0"/>
    <p:restoredTop sz="94474"/>
  </p:normalViewPr>
  <p:slideViewPr>
    <p:cSldViewPr snapToGrid="0">
      <p:cViewPr varScale="1">
        <p:scale>
          <a:sx n="123" d="100"/>
          <a:sy n="123" d="100"/>
        </p:scale>
        <p:origin x="8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3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BBE7-95F5-406E-B30B-C516224E5EF4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2E1E7-B880-47F0-8D91-144DB5766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7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6B0-A9F3-4B08-BBD2-D222AB4FDCEC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0835E-AAB7-4B58-8C66-5863A7F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 an imperative model of computation.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90835E-AAB7-4B58-8C66-5863A7FF0F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BA8A-CA78-4ECB-AF61-1CC9FD7A276C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6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B46B-3B66-482A-A86F-133090151C0E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8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0B78-D0A3-4C82-A03F-E503019CA74A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54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BCDD-88F3-4731-A7F5-977E76C5E6FF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6BE9-4A56-493C-83D4-1C5815B7BE57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9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21C4C-403C-4291-8DF2-C545DDA53D52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8CDD-FDFF-4C81-BDF3-21AD9DB04FFE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6C3F-9014-47BF-98D7-7C6ACE7D2EC0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591985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1FBD-E998-4988-AC8E-C3C6DA84FC64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1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04730"/>
            <a:ext cx="3197531" cy="449937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1404730"/>
            <a:ext cx="3197093" cy="449937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2118-7F83-41B4-A2F5-7D7EBE3448AD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5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1" y="1537127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113389"/>
            <a:ext cx="3197532" cy="37952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6" y="1537127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113390"/>
            <a:ext cx="3195680" cy="37919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74D6-8281-4D42-A7FE-0BDF44DC40E6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1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A41-C4A7-44A7-8125-2D7C6E36EF58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4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1B0-C622-450B-90ED-9FD6CF2AB45C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EF7A-A54C-4C71-A201-641A7AA30364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1236-4299-4664-9766-D15164BDEFD5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09"/>
            <a:ext cx="65892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1399026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20043" y="6135089"/>
            <a:ext cx="1218737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2FD6E7-DCD2-46E2-A87E-393EBE3CE522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377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743199"/>
            <a:ext cx="6845630" cy="1697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EECS 490 – Lecture 12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2700" smtClean="0"/>
              <a:t>Lambda Calculus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2C36-2591-4B1C-A1E5-6524B4F1ABBB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i="1" dirty="0" smtClean="0"/>
              <a:t>not</a:t>
            </a:r>
            <a:r>
              <a:rPr lang="en-US" dirty="0" smtClean="0"/>
              <a:t> to a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not true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true)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not false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→ true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90" y="406544"/>
            <a:ext cx="29493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9"/>
            <a:ext cx="6591985" cy="4706913"/>
          </a:xfrm>
        </p:spPr>
        <p:txBody>
          <a:bodyPr>
            <a:normAutofit/>
          </a:bodyPr>
          <a:lstStyle/>
          <a:p>
            <a:r>
              <a:rPr lang="en-US" dirty="0" smtClean="0"/>
              <a:t>A conditional takes in a </a:t>
            </a:r>
            <a:r>
              <a:rPr lang="en-US" dirty="0" err="1" smtClean="0"/>
              <a:t>boolean</a:t>
            </a:r>
            <a:r>
              <a:rPr lang="en-US" dirty="0" smtClean="0"/>
              <a:t>, a "then" value, and an "else"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Applying </a:t>
            </a:r>
            <a:r>
              <a:rPr lang="en-US" i="1" dirty="0" smtClean="0"/>
              <a:t>if</a:t>
            </a:r>
            <a:r>
              <a:rPr lang="en-US" dirty="0" smtClean="0"/>
              <a:t> to </a:t>
            </a:r>
            <a:r>
              <a:rPr lang="en-US" i="1" dirty="0" smtClean="0"/>
              <a:t>true</a:t>
            </a:r>
            <a:r>
              <a:rPr lang="en-US" dirty="0" smtClean="0"/>
              <a:t> and </a:t>
            </a:r>
            <a:r>
              <a:rPr lang="en-US" i="1" dirty="0" smtClean="0"/>
              <a:t>false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y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 true x 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y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false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y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a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x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 b) x 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x 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→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90" y="406544"/>
            <a:ext cx="29493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pair is represented as a higher-order function that takes in two items and a function, then applies its function argument to the two items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 a b = (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f 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a b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el-GR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</a:t>
            </a:r>
            <a:endParaRPr lang="el-GR" dirty="0"/>
          </a:p>
          <a:p>
            <a:pPr>
              <a:spcBef>
                <a:spcPts val="2200"/>
              </a:spcBef>
            </a:pPr>
            <a:r>
              <a:rPr lang="en-US" dirty="0" smtClean="0"/>
              <a:t>We can define selectors: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second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false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We can define nil and a null predicate: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true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null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p (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false)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Selectors work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first (pair a b)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true) (pair a b)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(pair a 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b)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→ true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→ 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second (pair a b)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(pair a b)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pair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→ false a 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→ b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5254" y="406544"/>
            <a:ext cx="28746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pair a b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a b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first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true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second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p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7067114" cy="4572000"/>
          </a:xfrm>
        </p:spPr>
        <p:txBody>
          <a:bodyPr/>
          <a:lstStyle/>
          <a:p>
            <a:r>
              <a:rPr lang="en-US" dirty="0" smtClean="0"/>
              <a:t>The null predicate works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null nil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= (λp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p (λx.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)) λx. true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true)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is-IS" dirty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null (pair a b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) = (λp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p (λx.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)) (pair a b)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pair a b)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=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(λf. f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a b)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λy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 a b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is-IS" dirty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(λy. false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 b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            → false</a:t>
            </a:r>
            <a:endParaRPr lang="is-I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9859" y="406544"/>
            <a:ext cx="370242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pair a b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a b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nil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true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null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λp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p (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we have pairs, we can represent arbitrary data structures, including trees: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tree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pair d (pair l r)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datum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first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left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first (second 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right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second (second 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empty = nil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59846" y="84041"/>
            <a:ext cx="95821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Break Time!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2415" y="1423850"/>
            <a:ext cx="65919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We’ll start again in five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0"/>
    </mc:Choice>
    <mc:Fallback xmlns="">
      <p:transition advTm="30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 Numerals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natural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is represented as a function that takes in another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and an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and applies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/>
                  <a:t> to the item a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times: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zero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:r>
                  <a:rPr lang="en-US" dirty="0" err="1">
                    <a:latin typeface="Consolas" charset="0"/>
                    <a:ea typeface="Consolas" charset="0"/>
                    <a:cs typeface="Consolas" charset="0"/>
                  </a:rPr>
                  <a:t>λf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λx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 x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/>
                </a:r>
                <a:br>
                  <a:rPr lang="en-US" dirty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one = </a:t>
                </a:r>
                <a:r>
                  <a:rPr lang="en-US" dirty="0" err="1">
                    <a:latin typeface="Consolas" charset="0"/>
                    <a:ea typeface="Consolas" charset="0"/>
                    <a:cs typeface="Consolas" charset="0"/>
                  </a:rPr>
                  <a:t>λf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λx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. f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x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two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:r>
                  <a:rPr lang="en-US" dirty="0" err="1">
                    <a:latin typeface="Consolas" charset="0"/>
                    <a:ea typeface="Consolas" charset="0"/>
                    <a:cs typeface="Consolas" charset="0"/>
                  </a:rPr>
                  <a:t>λf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λx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. f (f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x)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three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:r>
                  <a:rPr lang="en-US" dirty="0" err="1">
                    <a:latin typeface="Consolas" charset="0"/>
                    <a:ea typeface="Consolas" charset="0"/>
                    <a:cs typeface="Consolas" charset="0"/>
                  </a:rPr>
                  <a:t>λf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λx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. f (f (f x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))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four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:r>
                  <a:rPr lang="en-US" dirty="0" err="1">
                    <a:latin typeface="Consolas" charset="0"/>
                    <a:ea typeface="Consolas" charset="0"/>
                    <a:cs typeface="Consolas" charset="0"/>
                  </a:rPr>
                  <a:t>λf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λx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f (f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(f (f x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)))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five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= </a:t>
                </a:r>
                <a:r>
                  <a:rPr lang="en-US" dirty="0" err="1">
                    <a:latin typeface="Consolas" charset="0"/>
                    <a:ea typeface="Consolas" charset="0"/>
                    <a:cs typeface="Consolas" charset="0"/>
                  </a:rPr>
                  <a:t>λf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err="1" smtClean="0">
                    <a:latin typeface="Consolas" charset="0"/>
                    <a:ea typeface="Consolas" charset="0"/>
                    <a:cs typeface="Consolas" charset="0"/>
                  </a:rPr>
                  <a:t>λx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. 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f (f (f </a:t>
                </a:r>
                <a:r>
                  <a:rPr lang="en-US" dirty="0">
                    <a:latin typeface="Consolas" charset="0"/>
                    <a:ea typeface="Consolas" charset="0"/>
                    <a:cs typeface="Consolas" charset="0"/>
                  </a:rPr>
                  <a:t>(f (f x</a:t>
                </a: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))))</a:t>
                </a:r>
                <a:b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</a:br>
                <a:r>
                  <a:rPr lang="en-US" dirty="0" smtClean="0">
                    <a:latin typeface="Consolas" charset="0"/>
                    <a:ea typeface="Consolas" charset="0"/>
                    <a:cs typeface="Consolas" charset="0"/>
                  </a:rPr>
                  <a:t>...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dirty="0" smtClean="0">
                    <a:ea typeface="Consolas" charset="0"/>
                    <a:cs typeface="Consolas" charset="0"/>
                  </a:rPr>
                  <a:t>Mathematically speaking, a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>
                    <a:ea typeface="Consolas" charset="0"/>
                    <a:cs typeface="Consolas" charset="0"/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>
                    <a:ea typeface="Consolas" charset="0"/>
                    <a:cs typeface="Consolas" charset="0"/>
                  </a:rPr>
                  <a:t> and produces the self-composition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charset="0"/>
                  </a:rPr>
                  <a:t/>
                </a:r>
                <a:br>
                  <a:rPr lang="en-US" i="1" dirty="0" smtClean="0">
                    <a:latin typeface="Cambria Math" charset="0"/>
                  </a:rPr>
                </a:br>
                <a:r>
                  <a:rPr lang="en-US" sz="1050" i="1" dirty="0" smtClean="0">
                    <a:latin typeface="Cambria Math" charset="0"/>
                  </a:rPr>
                  <a:t/>
                </a:r>
                <a:br>
                  <a:rPr lang="en-US" sz="105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three</m:t>
                    </m:r>
                    <m:r>
                      <a:rPr lang="en-US" b="0" i="0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</a:rPr>
                      <m:t>𝑓</m:t>
                    </m:r>
                    <m:r>
                      <a:rPr lang="is-I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𝑓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∘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∘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</m:oMath>
                </a14:m>
                <a:endParaRPr lang="en-US" dirty="0">
                  <a:ea typeface="Consolas" charset="0"/>
                  <a:cs typeface="Consolas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48" t="-800" b="-5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increment a number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t-IT" dirty="0" err="1" smtClean="0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it-IT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it-IT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it-IT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. f (</a:t>
            </a:r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n f y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it-IT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zero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 f y)) zero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zero f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x) 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y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one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 f y)) one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one f 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y)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(f y)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= two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5254" y="406544"/>
            <a:ext cx="28746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zero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x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one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x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two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(f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874" y="1423850"/>
            <a:ext cx="7180729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 can define addition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plus =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λ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m.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λ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n. m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plus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two three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n) two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three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two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three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(f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n) three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 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three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x)) three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three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four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five</a:t>
            </a:r>
          </a:p>
          <a:p>
            <a:r>
              <a:rPr lang="en-US" dirty="0" smtClean="0">
                <a:ea typeface="Consolas" charset="0"/>
                <a:cs typeface="Consolas" charset="0"/>
              </a:rPr>
              <a:t>We can similarly define multiplication:</a:t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ea typeface="Consolas" charset="0"/>
                <a:cs typeface="Consolas" charset="0"/>
              </a:rPr>
              <a:t/>
            </a:r>
            <a:br>
              <a:rPr lang="en-US" dirty="0" smtClean="0"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times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λ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m. </a:t>
            </a:r>
            <a:r>
              <a:rPr lang="el-GR" dirty="0">
                <a:latin typeface="Consolas" charset="0"/>
                <a:ea typeface="Consolas" charset="0"/>
                <a:cs typeface="Consolas" charset="0"/>
              </a:rPr>
              <a:t>λ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n. 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(plus n)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zero</a:t>
            </a:r>
            <a:endParaRPr lang="en-US" dirty="0"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 can define exponentiation using the same strategy.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11906" y="65883"/>
            <a:ext cx="34514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two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(f 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t-IT" dirty="0" err="1" smtClean="0">
                <a:latin typeface="Consolas" charset="0"/>
                <a:ea typeface="Consolas" charset="0"/>
                <a:cs typeface="Consolas" charset="0"/>
              </a:rPr>
              <a:t>incr</a:t>
            </a:r>
            <a:r>
              <a:rPr lang="it-IT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it-IT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it-IT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it-IT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it-IT" dirty="0" err="1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it-IT" dirty="0" err="1"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it-IT" dirty="0">
                <a:latin typeface="Consolas" charset="0"/>
                <a:ea typeface="Consolas" charset="0"/>
                <a:cs typeface="Consolas" charset="0"/>
              </a:rPr>
              <a:t> 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5028" y="1733963"/>
            <a:ext cx="274692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Apply the </a:t>
            </a:r>
            <a:r>
              <a:rPr lang="en-US" i="1" dirty="0" err="1" smtClean="0">
                <a:solidFill>
                  <a:schemeClr val="bg1"/>
                </a:solidFill>
                <a:ea typeface="Consolas" charset="0"/>
                <a:cs typeface="Consolas" charset="0"/>
              </a:rPr>
              <a:t>incr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function </a:t>
            </a:r>
            <a:r>
              <a:rPr lang="en-US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times to </a:t>
            </a:r>
            <a:r>
              <a:rPr lang="en-US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</a:t>
            </a:r>
            <a:endParaRPr lang="en-US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39800" y="2057129"/>
            <a:ext cx="915229" cy="944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1106" y="4959045"/>
            <a:ext cx="216049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Apply the </a:t>
            </a:r>
            <a:r>
              <a:rPr lang="en-US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(plus n)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function </a:t>
            </a:r>
            <a:r>
              <a:rPr lang="en-US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m</a:t>
            </a:r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 times to </a:t>
            </a:r>
            <a:r>
              <a:rPr lang="en-US" i="1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zero</a:t>
            </a:r>
            <a:endParaRPr lang="en-US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6155028" y="5420710"/>
            <a:ext cx="676078" cy="1280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HW3 due Fri 10/20</a:t>
            </a:r>
          </a:p>
          <a:p>
            <a:endParaRPr lang="en-US" sz="2000" dirty="0"/>
          </a:p>
          <a:p>
            <a:r>
              <a:rPr lang="en-US" sz="2000" dirty="0" smtClean="0"/>
              <a:t>Project 3 due Fri 10/27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F351-AB39-4C15-8977-FF1C72104A1E}" type="datetime1">
              <a:rPr lang="en-US" smtClean="0"/>
              <a:t>10/12/17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to check for zero: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n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zero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n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false) 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zero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→ zero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false)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x)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→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one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n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false) 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→ one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false)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x)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x) true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false) true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→ 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85254" y="406544"/>
            <a:ext cx="287465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zero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x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one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x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two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 (f x)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7671" y="1491616"/>
            <a:ext cx="1972235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Only results in true if function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never applied</a:t>
            </a:r>
            <a:endParaRPr lang="en-US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93976" y="1766047"/>
            <a:ext cx="1093695" cy="2230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anonymous, so need to arrange to pass in function as an argument to itself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if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one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times 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 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also need an auxiliary apply function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apply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g g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8927" y="3593387"/>
            <a:ext cx="2716305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Pass along function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to itself in recursive call</a:t>
            </a:r>
            <a:endParaRPr lang="en-US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266329" y="3155576"/>
            <a:ext cx="331696" cy="437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62952" y="1934430"/>
            <a:ext cx="1452280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Decrement function</a:t>
            </a:r>
            <a:endParaRPr lang="en-US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26941" y="2580762"/>
            <a:ext cx="448236" cy="2552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941609" cy="4572000"/>
          </a:xfrm>
        </p:spPr>
        <p:txBody>
          <a:bodyPr/>
          <a:lstStyle/>
          <a:p>
            <a:r>
              <a:rPr lang="en-US" dirty="0" smtClean="0"/>
              <a:t>Computing factorial: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apply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m =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g g)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fact m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fact fact m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if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n) one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times 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 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fact m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if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times 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 fact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       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m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times 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(fact 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m)))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=</a:t>
            </a:r>
            <a:r>
              <a:rPr lang="en-US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times m (apply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fact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204447" y="2294964"/>
            <a:ext cx="1515036" cy="26894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880847" y="4760258"/>
            <a:ext cx="2259106" cy="26894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a </a:t>
            </a:r>
            <a:r>
              <a:rPr lang="en-US" i="1" dirty="0" smtClean="0"/>
              <a:t>fixed-point </a:t>
            </a:r>
            <a:r>
              <a:rPr lang="en-US" i="1" dirty="0" err="1" smtClean="0"/>
              <a:t>combinator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tr-TR" dirty="0" smtClean="0">
                <a:latin typeface="Consolas" charset="0"/>
                <a:ea typeface="Consolas" charset="0"/>
                <a:cs typeface="Consolas" charset="0"/>
              </a:rPr>
              <a:t>Y 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l-GR" dirty="0" smtClean="0">
                <a:latin typeface="Consolas" charset="0"/>
                <a:ea typeface="Consolas" charset="0"/>
                <a:cs typeface="Consolas" charset="0"/>
              </a:rPr>
              <a:t>λ</a:t>
            </a:r>
            <a:r>
              <a:rPr lang="tr-TR" dirty="0" smtClean="0">
                <a:latin typeface="Consolas" charset="0"/>
                <a:ea typeface="Consolas" charset="0"/>
                <a:cs typeface="Consolas" charset="0"/>
              </a:rPr>
              <a:t>f. (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. f (</a:t>
            </a:r>
            <a:r>
              <a:rPr lang="tr-TR" dirty="0" smtClean="0">
                <a:latin typeface="Consolas" charset="0"/>
                <a:ea typeface="Consolas" charset="0"/>
                <a:cs typeface="Consolas" charset="0"/>
              </a:rPr>
              <a:t>x x)) (</a:t>
            </a:r>
            <a:r>
              <a:rPr lang="tr-TR" dirty="0" err="1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. f (</a:t>
            </a:r>
            <a:r>
              <a:rPr lang="tr-TR" dirty="0" smtClean="0">
                <a:latin typeface="Consolas" charset="0"/>
                <a:ea typeface="Consolas" charset="0"/>
                <a:cs typeface="Consolas" charset="0"/>
              </a:rPr>
              <a:t>x x</a:t>
            </a:r>
            <a:r>
              <a:rPr lang="tr-TR" dirty="0">
                <a:latin typeface="Consolas" charset="0"/>
                <a:ea typeface="Consolas" charset="0"/>
                <a:cs typeface="Consolas" charset="0"/>
              </a:rPr>
              <a:t>)) </a:t>
            </a:r>
          </a:p>
          <a:p>
            <a:endParaRPr lang="en-US" dirty="0" smtClean="0"/>
          </a:p>
          <a:p>
            <a:r>
              <a:rPr lang="en-US" dirty="0" smtClean="0"/>
              <a:t>Applying </a:t>
            </a:r>
            <a:r>
              <a:rPr lang="en-US" i="1" dirty="0" smtClean="0"/>
              <a:t>Y</a:t>
            </a:r>
            <a:r>
              <a:rPr lang="en-US" dirty="0" smtClean="0"/>
              <a:t> to a function </a:t>
            </a:r>
            <a:r>
              <a:rPr lang="en-US" i="1" dirty="0" smtClean="0"/>
              <a:t>F</a:t>
            </a:r>
            <a:r>
              <a:rPr lang="en-US" dirty="0" smtClean="0"/>
              <a:t> results 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>
                <a:latin typeface="Consolas" charset="0"/>
                <a:ea typeface="Consolas" charset="0"/>
                <a:cs typeface="Consolas" charset="0"/>
              </a:rPr>
              <a:t>Y F = (λf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f 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x x))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f 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x x))) F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x x))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x x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is-IS" dirty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x x))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y y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))</a:t>
            </a:r>
            <a:br>
              <a:rPr lang="is-IS" dirty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→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F ((λy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y y)) 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. F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y y)))</a:t>
            </a:r>
            <a:br>
              <a:rPr lang="is-I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    =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F (Y F)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986432" cy="4572000"/>
          </a:xfrm>
        </p:spPr>
        <p:txBody>
          <a:bodyPr/>
          <a:lstStyle/>
          <a:p>
            <a:r>
              <a:rPr lang="en-US" dirty="0" smtClean="0"/>
              <a:t>First, define the concrete function </a:t>
            </a:r>
            <a:r>
              <a:rPr lang="en-US" i="1" dirty="0" smtClean="0"/>
              <a:t>F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pl-PL" sz="1600" dirty="0">
                <a:latin typeface="Consolas" charset="0"/>
                <a:ea typeface="Consolas" charset="0"/>
                <a:cs typeface="Consolas" charset="0"/>
              </a:rPr>
              <a:t>F = </a:t>
            </a:r>
            <a:r>
              <a:rPr lang="pl-PL" sz="1600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pl-PL" sz="1600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pl-PL" sz="1600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pl-PL" sz="1600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pl-PL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pl-PL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pl-PL" sz="1600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pl-PL" sz="1600" dirty="0"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pl-PL" sz="1600" dirty="0" smtClean="0">
                <a:latin typeface="Consolas" charset="0"/>
                <a:ea typeface="Consolas" charset="0"/>
                <a:cs typeface="Consolas" charset="0"/>
              </a:rPr>
              <a:t>one (</a:t>
            </a:r>
            <a:r>
              <a:rPr lang="pl-PL" sz="1600" dirty="0" err="1">
                <a:latin typeface="Consolas" charset="0"/>
                <a:ea typeface="Consolas" charset="0"/>
                <a:cs typeface="Consolas" charset="0"/>
              </a:rPr>
              <a:t>times</a:t>
            </a:r>
            <a:r>
              <a:rPr lang="pl-PL" sz="1600" dirty="0">
                <a:latin typeface="Consolas" charset="0"/>
                <a:ea typeface="Consolas" charset="0"/>
                <a:cs typeface="Consolas" charset="0"/>
              </a:rPr>
              <a:t> n (f (</a:t>
            </a:r>
            <a:r>
              <a:rPr lang="pl-PL" sz="1600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pl-PL" sz="1600" dirty="0">
                <a:latin typeface="Consolas" charset="0"/>
                <a:ea typeface="Consolas" charset="0"/>
                <a:cs typeface="Consolas" charset="0"/>
              </a:rPr>
              <a:t> n))) 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Now apply </a:t>
            </a:r>
            <a:r>
              <a:rPr lang="en-US" i="1" dirty="0" smtClean="0"/>
              <a:t>Y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  <a:r>
              <a:rPr lang="en-US" dirty="0" smtClean="0"/>
              <a:t>, and apply result to a number:</a:t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Y F m → F (Y F) m</a:t>
            </a:r>
            <a:br>
              <a:rPr lang="hu-HU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     =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one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times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n (f (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))))</a:t>
            </a:r>
            <a:br>
              <a:rPr lang="hu-HU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       (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Y F) 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m</a:t>
            </a:r>
            <a:br>
              <a:rPr lang="hu-HU" sz="1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     →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λn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n) 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one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times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(Y F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n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)))) 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m</a:t>
            </a:r>
            <a:br>
              <a:rPr lang="hu-HU" sz="1600" dirty="0">
                <a:latin typeface="Consolas" charset="0"/>
                <a:ea typeface="Consolas" charset="0"/>
                <a:cs typeface="Consolas" charset="0"/>
              </a:rPr>
            </a:b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     → </a:t>
            </a:r>
            <a:r>
              <a:rPr lang="hu-HU" sz="1600" dirty="0" err="1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hu-HU" sz="16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m) 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one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times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m (Y F (</a:t>
            </a:r>
            <a:r>
              <a:rPr lang="hu-HU" sz="1600" dirty="0" err="1" smtClean="0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hu-HU" sz="1600" dirty="0" smtClean="0">
                <a:latin typeface="Consolas" charset="0"/>
                <a:ea typeface="Consolas" charset="0"/>
                <a:cs typeface="Consolas" charset="0"/>
              </a:rPr>
              <a:t> m)))</a:t>
            </a:r>
          </a:p>
          <a:p>
            <a:pPr>
              <a:spcBef>
                <a:spcPts val="2200"/>
              </a:spcBef>
            </a:pPr>
            <a:r>
              <a:rPr lang="hu-HU" dirty="0" smtClean="0">
                <a:ea typeface="Consolas" charset="0"/>
                <a:cs typeface="Consolas" charset="0"/>
              </a:rPr>
              <a:t>Letting </a:t>
            </a:r>
            <a:r>
              <a:rPr lang="hu-HU" i="1" dirty="0" err="1" smtClean="0">
                <a:ea typeface="Consolas" charset="0"/>
                <a:cs typeface="Consolas" charset="0"/>
              </a:rPr>
              <a:t>fact</a:t>
            </a:r>
            <a:r>
              <a:rPr lang="hu-HU" i="1" dirty="0" smtClean="0">
                <a:ea typeface="Consolas" charset="0"/>
                <a:cs typeface="Consolas" charset="0"/>
              </a:rPr>
              <a:t> = Y F</a:t>
            </a:r>
            <a:r>
              <a:rPr lang="hu-HU" dirty="0" smtClean="0">
                <a:ea typeface="Consolas" charset="0"/>
                <a:cs typeface="Consolas" charset="0"/>
              </a:rPr>
              <a:t>, we </a:t>
            </a:r>
            <a:r>
              <a:rPr lang="hu-HU" dirty="0" err="1" smtClean="0">
                <a:ea typeface="Consolas" charset="0"/>
                <a:cs typeface="Consolas" charset="0"/>
              </a:rPr>
              <a:t>get</a:t>
            </a:r>
            <a:r>
              <a:rPr lang="hu-HU" sz="1600" dirty="0" smtClean="0">
                <a:ea typeface="Consolas" charset="0"/>
                <a:cs typeface="Consolas" charset="0"/>
              </a:rPr>
              <a:t/>
            </a:r>
            <a:br>
              <a:rPr lang="hu-HU" sz="1600" dirty="0" smtClean="0">
                <a:ea typeface="Consolas" charset="0"/>
                <a:cs typeface="Consolas" charset="0"/>
              </a:rPr>
            </a:br>
            <a:r>
              <a:rPr lang="hu-HU" sz="1600" dirty="0" smtClean="0">
                <a:ea typeface="Consolas" charset="0"/>
                <a:cs typeface="Consolas" charset="0"/>
              </a:rPr>
              <a:t/>
            </a:r>
            <a:br>
              <a:rPr lang="hu-HU" sz="1600" dirty="0" smtClean="0">
                <a:ea typeface="Consolas" charset="0"/>
                <a:cs typeface="Consolas" charset="0"/>
              </a:rPr>
            </a:b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fact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 →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m) one (times m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(fact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decr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m)))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2217" y="619784"/>
            <a:ext cx="1945340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No longer have to pass function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to itself</a:t>
            </a:r>
            <a:endParaRPr lang="en-US" i="1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46259" y="1543115"/>
            <a:ext cx="273785" cy="3753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48"/>
            <a:ext cx="6811441" cy="497695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An infinite </a:t>
            </a:r>
            <a:r>
              <a:rPr lang="en-US" i="1" dirty="0" smtClean="0"/>
              <a:t>tape</a:t>
            </a:r>
            <a:r>
              <a:rPr lang="en-US" dirty="0" smtClean="0"/>
              <a:t> divided into cells, each containing a symbol from a finite alphabet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head</a:t>
            </a:r>
            <a:r>
              <a:rPr lang="en-US" dirty="0" smtClean="0"/>
              <a:t> positioned at a cell and that can move left or right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state register</a:t>
            </a:r>
            <a:r>
              <a:rPr lang="en-US" dirty="0" smtClean="0"/>
              <a:t> that keeps track of the state of the machine, one of finitely many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table</a:t>
            </a:r>
            <a:r>
              <a:rPr lang="en-US" dirty="0" smtClean="0"/>
              <a:t> of instructions that specifies what to do given a state and the symbol currently under the head</a:t>
            </a:r>
          </a:p>
          <a:p>
            <a:pPr lvl="2"/>
            <a:r>
              <a:rPr lang="en-US" sz="1600" dirty="0" smtClean="0"/>
              <a:t>Write a specific symbol to the current cell</a:t>
            </a:r>
          </a:p>
          <a:p>
            <a:pPr lvl="2"/>
            <a:r>
              <a:rPr lang="en-US" sz="1600" dirty="0" smtClean="0"/>
              <a:t>Move the head one step to the left or right</a:t>
            </a:r>
          </a:p>
          <a:p>
            <a:pPr lvl="2"/>
            <a:r>
              <a:rPr lang="en-US" sz="1600" dirty="0" smtClean="0"/>
              <a:t>Go to a new state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0043" y="6452081"/>
            <a:ext cx="1218737" cy="370171"/>
          </a:xfrm>
        </p:spPr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452801"/>
            <a:ext cx="537762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82425" y="1397000"/>
          <a:ext cx="4949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36"/>
                <a:gridCol w="707136"/>
                <a:gridCol w="707136"/>
                <a:gridCol w="707136"/>
                <a:gridCol w="707136"/>
                <a:gridCol w="707136"/>
                <a:gridCol w="707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341501" y="1819842"/>
            <a:ext cx="431800" cy="361950"/>
            <a:chOff x="5372100" y="2320925"/>
            <a:chExt cx="431800" cy="361950"/>
          </a:xfrm>
        </p:grpSpPr>
        <p:sp>
          <p:nvSpPr>
            <p:cNvPr id="9" name="Rectangle 8"/>
            <p:cNvSpPr/>
            <p:nvPr/>
          </p:nvSpPr>
          <p:spPr>
            <a:xfrm>
              <a:off x="5372100" y="2514600"/>
              <a:ext cx="431800" cy="1682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/>
            <p:cNvSpPr/>
            <p:nvPr/>
          </p:nvSpPr>
          <p:spPr>
            <a:xfrm>
              <a:off x="5372100" y="2320925"/>
              <a:ext cx="431800" cy="1936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7240557" y="1900300"/>
            <a:ext cx="791820" cy="545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40557" y="2463284"/>
            <a:ext cx="79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Church-Turing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Alan Turing proved that Turing machines solve the same set of problems as </a:t>
            </a:r>
            <a:r>
              <a:rPr lang="el-GR" dirty="0" smtClean="0"/>
              <a:t>λ</a:t>
            </a:r>
            <a:r>
              <a:rPr lang="en-US" dirty="0" smtClean="0"/>
              <a:t>-calculus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The Church-Turing thesis states that all problems that can be solved by a human using an algorithm can also be solved on a Turing machine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All known computational models are weaker than or equivalent to Turing machines</a:t>
            </a:r>
          </a:p>
          <a:p>
            <a:pPr lvl="1"/>
            <a:r>
              <a:rPr lang="en-US" dirty="0" smtClean="0"/>
              <a:t>Equivalent models are </a:t>
            </a:r>
            <a:r>
              <a:rPr lang="en-US" i="1" dirty="0" smtClean="0"/>
              <a:t>Turing complete</a:t>
            </a:r>
          </a:p>
          <a:p>
            <a:pPr>
              <a:spcBef>
                <a:spcPts val="2200"/>
              </a:spcBef>
            </a:pPr>
            <a:r>
              <a:rPr lang="en-US" dirty="0" smtClean="0"/>
              <a:t>A programming language defines a computational model</a:t>
            </a:r>
          </a:p>
          <a:p>
            <a:pPr lvl="1"/>
            <a:r>
              <a:rPr lang="en-US" dirty="0" smtClean="0"/>
              <a:t>All general-purpose programming languages are Turing complete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</a:t>
            </a:r>
            <a:r>
              <a:rPr lang="el-GR" dirty="0" smtClean="0"/>
              <a:t> λ</a:t>
            </a:r>
            <a:r>
              <a:rPr lang="en-US" dirty="0" smtClean="0"/>
              <a:t>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Context-free grammar: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Expression </a:t>
            </a:r>
            <a:r>
              <a:rPr lang="en-US" dirty="0"/>
              <a:t>→ </a:t>
            </a:r>
            <a:r>
              <a:rPr lang="en-US" i="1" dirty="0" smtClean="0"/>
              <a:t>Variable</a:t>
            </a:r>
            <a:br>
              <a:rPr lang="en-US" i="1" dirty="0" smtClean="0"/>
            </a:br>
            <a:r>
              <a:rPr lang="en-US" i="1" dirty="0" smtClean="0"/>
              <a:t>        </a:t>
            </a:r>
            <a:r>
              <a:rPr lang="en-US" dirty="0" smtClean="0"/>
              <a:t>| </a:t>
            </a:r>
            <a:r>
              <a:rPr lang="en-US" dirty="0"/>
              <a:t> 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i="1" dirty="0"/>
              <a:t>Variable . Expression </a:t>
            </a:r>
            <a:r>
              <a:rPr lang="en-US" i="1" dirty="0" smtClean="0"/>
              <a:t>    </a:t>
            </a:r>
            <a:r>
              <a:rPr lang="en-US" b="1" dirty="0" smtClean="0"/>
              <a:t>(</a:t>
            </a:r>
            <a:r>
              <a:rPr lang="en-US" b="1" dirty="0"/>
              <a:t>function abstraction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| </a:t>
            </a:r>
            <a:r>
              <a:rPr lang="en-US" dirty="0"/>
              <a:t> </a:t>
            </a:r>
            <a:r>
              <a:rPr lang="en-US" i="1" dirty="0"/>
              <a:t>Expression </a:t>
            </a:r>
            <a:r>
              <a:rPr lang="en-US" i="1" dirty="0" smtClean="0"/>
              <a:t>Expression        </a:t>
            </a:r>
            <a:r>
              <a:rPr lang="en-US" b="1" dirty="0" smtClean="0"/>
              <a:t>(</a:t>
            </a:r>
            <a:r>
              <a:rPr lang="en-US" b="1" dirty="0"/>
              <a:t>function application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| </a:t>
            </a:r>
            <a:r>
              <a:rPr lang="en-US" dirty="0"/>
              <a:t> </a:t>
            </a:r>
            <a:r>
              <a:rPr lang="en-US" i="1" dirty="0"/>
              <a:t>( Expression ) </a:t>
            </a:r>
          </a:p>
          <a:p>
            <a:endParaRPr lang="en-US" dirty="0" smtClean="0"/>
          </a:p>
          <a:p>
            <a:r>
              <a:rPr lang="en-US" dirty="0" smtClean="0"/>
              <a:t>Variables denoted by single letters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x        </a:t>
            </a:r>
            <a:r>
              <a:rPr lang="en-US" dirty="0" smtClean="0">
                <a:ea typeface="Consolas" charset="0"/>
                <a:cs typeface="Consolas" charset="0"/>
              </a:rPr>
              <a:t>(identity function)</a:t>
            </a:r>
            <a:r>
              <a:rPr lang="en-US" dirty="0">
                <a:ea typeface="Consolas" charset="0"/>
                <a:cs typeface="Consolas" charset="0"/>
              </a:rPr>
              <a:t/>
            </a:r>
            <a:br>
              <a:rPr lang="en-US" dirty="0"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x) y    </a:t>
            </a:r>
            <a:r>
              <a:rPr lang="en-US" dirty="0" smtClean="0">
                <a:ea typeface="Consolas" charset="0"/>
                <a:cs typeface="Consolas" charset="0"/>
              </a:rPr>
              <a:t>(identity </a:t>
            </a:r>
            <a:r>
              <a:rPr lang="en-US" dirty="0" smtClean="0">
                <a:ea typeface="Consolas" charset="0"/>
                <a:cs typeface="Consolas" charset="0"/>
              </a:rPr>
              <a:t>function </a:t>
            </a:r>
            <a:r>
              <a:rPr lang="en-US" dirty="0" smtClean="0">
                <a:ea typeface="Consolas" charset="0"/>
                <a:cs typeface="Consolas" charset="0"/>
              </a:rPr>
              <a:t>applied to variable </a:t>
            </a:r>
            <a:r>
              <a:rPr lang="en-US" i="1" dirty="0" smtClean="0">
                <a:ea typeface="Consolas" charset="0"/>
                <a:cs typeface="Consolas" charset="0"/>
              </a:rPr>
              <a:t>y</a:t>
            </a:r>
            <a:r>
              <a:rPr lang="en-US" dirty="0" smtClean="0"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8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l-GR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E)</a:t>
            </a:r>
            <a:r>
              <a:rPr lang="is-IS" dirty="0" smtClean="0">
                <a:ea typeface="Consolas" charset="0"/>
                <a:cs typeface="Consolas" charset="0"/>
              </a:rPr>
              <a:t>, replacing all occurrences of </a:t>
            </a:r>
            <a:r>
              <a:rPr lang="is-IS" i="1" dirty="0" smtClean="0">
                <a:ea typeface="Consolas" charset="0"/>
                <a:cs typeface="Consolas" charset="0"/>
              </a:rPr>
              <a:t>x</a:t>
            </a:r>
            <a:r>
              <a:rPr lang="is-IS" dirty="0" smtClean="0">
                <a:ea typeface="Consolas" charset="0"/>
                <a:cs typeface="Consolas" charset="0"/>
              </a:rPr>
              <a:t> with </a:t>
            </a:r>
            <a:r>
              <a:rPr lang="is-IS" i="1" dirty="0" smtClean="0">
                <a:ea typeface="Consolas" charset="0"/>
                <a:cs typeface="Consolas" charset="0"/>
              </a:rPr>
              <a:t>y</a:t>
            </a:r>
            <a:r>
              <a:rPr lang="is-IS" dirty="0" smtClean="0">
                <a:ea typeface="Consolas" charset="0"/>
                <a:cs typeface="Consolas" charset="0"/>
              </a:rPr>
              <a:t> does not change the meaning as long as </a:t>
            </a:r>
            <a:r>
              <a:rPr lang="is-IS" i="1" dirty="0" smtClean="0">
                <a:ea typeface="Consolas" charset="0"/>
                <a:cs typeface="Consolas" charset="0"/>
              </a:rPr>
              <a:t>y</a:t>
            </a:r>
            <a:r>
              <a:rPr lang="is-IS" dirty="0" smtClean="0">
                <a:ea typeface="Consolas" charset="0"/>
                <a:cs typeface="Consolas" charset="0"/>
              </a:rPr>
              <a:t> does not appear in </a:t>
            </a:r>
            <a:r>
              <a:rPr lang="is-IS" i="1" dirty="0" smtClean="0">
                <a:ea typeface="Consolas" charset="0"/>
                <a:cs typeface="Consolas" charset="0"/>
              </a:rPr>
              <a:t>E</a:t>
            </a:r>
            <a:br>
              <a:rPr lang="is-IS" i="1" dirty="0" smtClean="0">
                <a:ea typeface="Consolas" charset="0"/>
                <a:cs typeface="Consolas" charset="0"/>
              </a:rPr>
            </a:br>
            <a:r>
              <a:rPr lang="is-IS" i="1" dirty="0" smtClean="0">
                <a:ea typeface="Consolas" charset="0"/>
                <a:cs typeface="Consolas" charset="0"/>
              </a:rPr>
              <a:t/>
            </a:r>
            <a:br>
              <a:rPr lang="is-IS" i="1" dirty="0" smtClean="0">
                <a:ea typeface="Consolas" charset="0"/>
                <a:cs typeface="Consolas" charset="0"/>
              </a:rPr>
            </a:b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λx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 x =</a:t>
            </a:r>
            <a:r>
              <a:rPr lang="el-GR" baseline="-25000" dirty="0" smtClean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y y</a:t>
            </a:r>
            <a:endParaRPr lang="is-IS" i="1" dirty="0" smtClean="0">
              <a:ea typeface="Consolas" charset="0"/>
              <a:cs typeface="Consolas" charset="0"/>
            </a:endParaRPr>
          </a:p>
          <a:p>
            <a:endParaRPr lang="is-IS" dirty="0" smtClean="0">
              <a:ea typeface="Consolas" charset="0"/>
              <a:cs typeface="Consolas" charset="0"/>
            </a:endParaRPr>
          </a:p>
          <a:p>
            <a:r>
              <a:rPr lang="is-IS" dirty="0" smtClean="0">
                <a:ea typeface="Consolas" charset="0"/>
                <a:cs typeface="Consolas" charset="0"/>
              </a:rPr>
              <a:t>This renaming is called </a:t>
            </a:r>
            <a:r>
              <a:rPr lang="el-GR" i="1" dirty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i="1" dirty="0" smtClean="0"/>
              <a:t>-reduction</a:t>
            </a:r>
            <a:endParaRPr lang="is-IS" i="1" dirty="0">
              <a:ea typeface="Consolas" charset="0"/>
              <a:cs typeface="Consolas" charset="0"/>
            </a:endParaRPr>
          </a:p>
          <a:p>
            <a:endParaRPr lang="is-IS" dirty="0" smtClean="0">
              <a:ea typeface="Consolas" charset="0"/>
              <a:cs typeface="Consolas" charset="0"/>
            </a:endParaRPr>
          </a:p>
          <a:p>
            <a:r>
              <a:rPr lang="is-IS" dirty="0" smtClean="0">
                <a:ea typeface="Consolas" charset="0"/>
                <a:cs typeface="Consolas" charset="0"/>
              </a:rPr>
              <a:t>Two expressions are </a:t>
            </a:r>
            <a:r>
              <a:rPr lang="el-GR" i="1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i="1" dirty="0" smtClean="0"/>
              <a:t>-equivalent</a:t>
            </a:r>
            <a:r>
              <a:rPr lang="en-US" dirty="0" smtClean="0"/>
              <a:t> if they only differ by </a:t>
            </a:r>
            <a:r>
              <a:rPr lang="el-GR" dirty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-reductions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l-GR" dirty="0" smtClean="0"/>
              <a:t>β</a:t>
            </a:r>
            <a:r>
              <a:rPr lang="en-US" dirty="0" smtClean="0"/>
              <a:t>-Reduction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23850"/>
            <a:ext cx="6681632" cy="4572000"/>
          </a:xfrm>
        </p:spPr>
        <p:txBody>
          <a:bodyPr/>
          <a:lstStyle/>
          <a:p>
            <a:r>
              <a:rPr lang="en-US" dirty="0" smtClean="0"/>
              <a:t>In function application, we apply </a:t>
            </a:r>
            <a:r>
              <a:rPr lang="el-GR" dirty="0" smtClean="0">
                <a:latin typeface="Calibri" charset="0"/>
                <a:ea typeface="Calibri" charset="0"/>
                <a:cs typeface="Calibri" charset="0"/>
              </a:rPr>
              <a:t>α</a:t>
            </a:r>
            <a:r>
              <a:rPr lang="en-US" dirty="0" smtClean="0"/>
              <a:t>-reduction to ensure that the function and its argument have distinct names</a:t>
            </a:r>
          </a:p>
          <a:p>
            <a:pPr lvl="1"/>
            <a:r>
              <a:rPr lang="en-US" dirty="0" smtClean="0"/>
              <a:t>Accomplishes the same thing as frames and environments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x) (λx. x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→</a:t>
            </a:r>
            <a:r>
              <a:rPr lang="el-GR" dirty="0"/>
              <a:t> </a:t>
            </a:r>
            <a:r>
              <a:rPr lang="el-GR" baseline="-25000" dirty="0">
                <a:latin typeface="Consolas" charset="0"/>
                <a:ea typeface="Consolas" charset="0"/>
                <a:cs typeface="Consolas" charset="0"/>
              </a:rPr>
              <a:t>α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(λx. x) (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λy. y)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We then substitute the argument expression for the parameter in the scope of the parameter</a:t>
            </a:r>
          </a:p>
          <a:p>
            <a:pPr lvl="1"/>
            <a:r>
              <a:rPr lang="en-US" dirty="0" smtClean="0"/>
              <a:t>This is </a:t>
            </a:r>
            <a:r>
              <a:rPr lang="el-GR" i="1" dirty="0" smtClean="0"/>
              <a:t>β</a:t>
            </a:r>
            <a:r>
              <a:rPr lang="en-US" i="1" dirty="0" smtClean="0"/>
              <a:t>-reduction</a:t>
            </a:r>
            <a:r>
              <a:rPr lang="en-US" dirty="0" smtClean="0"/>
              <a:t> and is equivalent to a call-by-name parameter-passing strategy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λx. x) (λy. y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→</a:t>
            </a:r>
            <a:r>
              <a:rPr lang="el-GR" dirty="0"/>
              <a:t> </a:t>
            </a:r>
            <a:r>
              <a:rPr lang="el-GR" baseline="-25000" dirty="0">
                <a:latin typeface="Consolas" charset="0"/>
                <a:ea typeface="Consolas" charset="0"/>
                <a:cs typeface="Consolas" charset="0"/>
              </a:rPr>
              <a:t>β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λy. </a:t>
            </a:r>
            <a:r>
              <a:rPr lang="is-IS" dirty="0">
                <a:latin typeface="Consolas" charset="0"/>
                <a:ea typeface="Consolas" charset="0"/>
                <a:cs typeface="Consolas" charset="0"/>
              </a:rPr>
              <a:t>y</a:t>
            </a:r>
            <a:endParaRPr lang="en-US" dirty="0" smtClean="0"/>
          </a:p>
          <a:p>
            <a:pPr>
              <a:spcBef>
                <a:spcPts val="2200"/>
              </a:spcBef>
            </a:pPr>
            <a:r>
              <a:rPr lang="en-US" dirty="0" smtClean="0"/>
              <a:t>Two expressions are </a:t>
            </a:r>
            <a:r>
              <a:rPr lang="el-GR" i="1" dirty="0" smtClean="0"/>
              <a:t>β</a:t>
            </a:r>
            <a:r>
              <a:rPr lang="en-US" i="1" dirty="0" smtClean="0"/>
              <a:t>-equivalent</a:t>
            </a:r>
            <a:r>
              <a:rPr lang="en-US" dirty="0" smtClean="0"/>
              <a:t> if they </a:t>
            </a:r>
            <a:r>
              <a:rPr lang="el-GR" dirty="0"/>
              <a:t>β</a:t>
            </a:r>
            <a:r>
              <a:rPr lang="en-US" dirty="0" smtClean="0"/>
              <a:t>-reduce to the same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104265"/>
            <a:ext cx="1583827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β-equivalent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to identity function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2023098" y="2565930"/>
            <a:ext cx="693208" cy="1234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3034" y="2904113"/>
            <a:ext cx="1595531" cy="4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2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 calculus consists only of variables and functions</a:t>
            </a:r>
          </a:p>
          <a:p>
            <a:pPr lvl="1"/>
            <a:r>
              <a:rPr lang="en-US" dirty="0" smtClean="0"/>
              <a:t>We can apply </a:t>
            </a:r>
            <a:r>
              <a:rPr lang="el-GR" dirty="0" smtClean="0"/>
              <a:t>β</a:t>
            </a:r>
            <a:r>
              <a:rPr lang="en-US" dirty="0" smtClean="0"/>
              <a:t>-reduction to substitute functions for variables</a:t>
            </a:r>
          </a:p>
          <a:p>
            <a:endParaRPr lang="en-US" dirty="0" smtClean="0"/>
          </a:p>
          <a:p>
            <a:r>
              <a:rPr lang="en-US" dirty="0" smtClean="0"/>
              <a:t>None of the familiar values, such as integers or </a:t>
            </a:r>
            <a:r>
              <a:rPr lang="en-US" dirty="0" err="1" smtClean="0"/>
              <a:t>booleans</a:t>
            </a:r>
            <a:r>
              <a:rPr lang="en-US" dirty="0" smtClean="0"/>
              <a:t>, exist directly in </a:t>
            </a:r>
            <a:r>
              <a:rPr lang="el-GR" dirty="0" smtClean="0"/>
              <a:t>λ</a:t>
            </a:r>
            <a:r>
              <a:rPr lang="en-US" dirty="0" smtClean="0"/>
              <a:t>-calculus</a:t>
            </a:r>
          </a:p>
          <a:p>
            <a:endParaRPr lang="en-US" dirty="0" smtClean="0"/>
          </a:p>
          <a:p>
            <a:r>
              <a:rPr lang="en-US" dirty="0" smtClean="0"/>
              <a:t>However, we can encode values as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and false are represented as functions that take in a true and a false value and return the appropriate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false 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 smtClean="0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f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Logical operators are defined as follows: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and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a b a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a a b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 false true 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49593" y="3027630"/>
            <a:ext cx="274692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Picks </a:t>
            </a:r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the second value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616824" y="3023304"/>
            <a:ext cx="632769" cy="1889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49593" y="2330192"/>
            <a:ext cx="274692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a typeface="Consolas" charset="0"/>
                <a:cs typeface="Consolas" charset="0"/>
              </a:rPr>
              <a:t>Picks the first value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16824" y="2514858"/>
            <a:ext cx="632770" cy="1759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4620" y="3301057"/>
            <a:ext cx="2980694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  <a:ea typeface="Consolas" charset="0"/>
                <a:cs typeface="Consolas" charset="0"/>
              </a:rPr>
              <a:t>Mathematical definition, not assignment</a:t>
            </a:r>
            <a:endParaRPr lang="en-US" dirty="0">
              <a:solidFill>
                <a:schemeClr val="bg1"/>
              </a:solidFill>
              <a:ea typeface="Consolas" charset="0"/>
              <a:cs typeface="Consolas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95749" y="3023304"/>
            <a:ext cx="192430" cy="2734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i="1" dirty="0" smtClean="0"/>
              <a:t>and</a:t>
            </a:r>
            <a:r>
              <a:rPr lang="en-US" dirty="0" smtClean="0"/>
              <a:t> to </a:t>
            </a:r>
            <a:r>
              <a:rPr lang="en-US" i="1" dirty="0" smtClean="0"/>
              <a:t>true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and true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b a) 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true b 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b)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Applying </a:t>
            </a:r>
            <a:r>
              <a:rPr lang="en-US" i="1" dirty="0" smtClean="0"/>
              <a:t>and</a:t>
            </a:r>
            <a:r>
              <a:rPr lang="en-US" dirty="0" smtClean="0"/>
              <a:t> to </a:t>
            </a:r>
            <a:r>
              <a:rPr lang="en-US" i="1" dirty="0" smtClean="0"/>
              <a:t>false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and false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b a) 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 b 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→ false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88" y="406544"/>
            <a:ext cx="266251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b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i="1" dirty="0" smtClean="0"/>
              <a:t>or</a:t>
            </a:r>
            <a:r>
              <a:rPr lang="en-US" dirty="0" smtClean="0"/>
              <a:t> to </a:t>
            </a:r>
            <a:r>
              <a:rPr lang="en-US" i="1" dirty="0" smtClean="0"/>
              <a:t>true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true)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true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true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 true)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→ true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Applying </a:t>
            </a:r>
            <a:r>
              <a:rPr lang="en-US" i="1" dirty="0" smtClean="0"/>
              <a:t>or</a:t>
            </a:r>
            <a:r>
              <a:rPr lang="en-US" dirty="0" smtClean="0"/>
              <a:t> to </a:t>
            </a:r>
            <a:r>
              <a:rPr lang="en-US" i="1" dirty="0" smtClean="0"/>
              <a:t>false</a:t>
            </a:r>
            <a:r>
              <a:rPr lang="en-US" dirty="0" smtClean="0"/>
              <a:t> and another </a:t>
            </a:r>
            <a:r>
              <a:rPr lang="en-US" dirty="0" err="1" smtClean="0"/>
              <a:t>boolean</a:t>
            </a:r>
            <a:r>
              <a:rPr lang="en-US" dirty="0" smtClean="0"/>
              <a:t> results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 bool = ((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false)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false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false b)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b) bool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→ bool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49CD-30CD-40A9-A82F-014A5A9AAF86}" type="datetime1">
              <a:rPr lang="en-US" smtClean="0"/>
              <a:pPr/>
              <a:t>10/12/17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7388" y="406544"/>
            <a:ext cx="266251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latin typeface="Consolas" charset="0"/>
                <a:ea typeface="Consolas" charset="0"/>
                <a:cs typeface="Consolas" charset="0"/>
              </a:rPr>
              <a:t>true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t</a:t>
            </a:r>
            <a:br>
              <a:rPr lang="nb-NO" dirty="0">
                <a:latin typeface="Consolas" charset="0"/>
                <a:ea typeface="Consolas" charset="0"/>
                <a:cs typeface="Consolas" charset="0"/>
              </a:rPr>
            </a:br>
            <a:r>
              <a:rPr lang="nb-NO" dirty="0">
                <a:latin typeface="Consolas" charset="0"/>
                <a:ea typeface="Consolas" charset="0"/>
                <a:cs typeface="Consolas" charset="0"/>
              </a:rPr>
              <a:t>false =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λt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err="1">
                <a:latin typeface="Consolas" charset="0"/>
                <a:ea typeface="Consolas" charset="0"/>
                <a:cs typeface="Consolas" charset="0"/>
              </a:rPr>
              <a:t>λf</a:t>
            </a:r>
            <a:r>
              <a:rPr lang="nb-NO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nb-NO" dirty="0" smtClean="0">
                <a:latin typeface="Consolas" charset="0"/>
                <a:ea typeface="Consolas" charset="0"/>
                <a:cs typeface="Consolas" charset="0"/>
              </a:rPr>
              <a:t>f</a:t>
            </a:r>
            <a:br>
              <a:rPr lang="nb-NO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λa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λb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12778</TotalTime>
  <Words>749</Words>
  <Application>Microsoft Macintosh PowerPoint</Application>
  <PresentationFormat>On-screen Show (4:3)</PresentationFormat>
  <Paragraphs>188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Century Gothic</vt:lpstr>
      <vt:lpstr>Consolas</vt:lpstr>
      <vt:lpstr>Wingdings 3</vt:lpstr>
      <vt:lpstr>Arial</vt:lpstr>
      <vt:lpstr>Wisp</vt:lpstr>
      <vt:lpstr>EECS 490 – Lecture 12 Lambda Calculus II</vt:lpstr>
      <vt:lpstr>Announcements</vt:lpstr>
      <vt:lpstr>Review: λ-Calculus</vt:lpstr>
      <vt:lpstr>Review: α-Reduction</vt:lpstr>
      <vt:lpstr>Review: β-Reduction</vt:lpstr>
      <vt:lpstr>Encoding Data</vt:lpstr>
      <vt:lpstr>Booleans</vt:lpstr>
      <vt:lpstr>Conjunction</vt:lpstr>
      <vt:lpstr>Disjunction</vt:lpstr>
      <vt:lpstr>Negation</vt:lpstr>
      <vt:lpstr>Conditional</vt:lpstr>
      <vt:lpstr>Pairs</vt:lpstr>
      <vt:lpstr>Selectors</vt:lpstr>
      <vt:lpstr>Null Predicate</vt:lpstr>
      <vt:lpstr>Trees</vt:lpstr>
      <vt:lpstr>PowerPoint Presentation</vt:lpstr>
      <vt:lpstr>Church Numerals</vt:lpstr>
      <vt:lpstr>Increment</vt:lpstr>
      <vt:lpstr>Addition and Multiplication</vt:lpstr>
      <vt:lpstr>Zero Predicate</vt:lpstr>
      <vt:lpstr>Recursion</vt:lpstr>
      <vt:lpstr>Example</vt:lpstr>
      <vt:lpstr>Y Combinator</vt:lpstr>
      <vt:lpstr>Simpler Factorial</vt:lpstr>
      <vt:lpstr>Turing Machine</vt:lpstr>
      <vt:lpstr>Church-Turing Thesis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Microsoft Office User</cp:lastModifiedBy>
  <cp:revision>756</cp:revision>
  <cp:lastPrinted>2016-10-13T18:37:55Z</cp:lastPrinted>
  <dcterms:created xsi:type="dcterms:W3CDTF">2014-09-12T02:12:56Z</dcterms:created>
  <dcterms:modified xsi:type="dcterms:W3CDTF">2017-10-12T20:57:59Z</dcterms:modified>
</cp:coreProperties>
</file>