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574" r:id="rId4"/>
    <p:sldId id="575" r:id="rId5"/>
    <p:sldId id="576" r:id="rId6"/>
    <p:sldId id="577" r:id="rId7"/>
    <p:sldId id="592" r:id="rId8"/>
    <p:sldId id="591" r:id="rId9"/>
    <p:sldId id="578" r:id="rId10"/>
    <p:sldId id="579" r:id="rId11"/>
    <p:sldId id="580" r:id="rId12"/>
    <p:sldId id="593" r:id="rId13"/>
    <p:sldId id="581" r:id="rId14"/>
    <p:sldId id="582" r:id="rId15"/>
    <p:sldId id="583" r:id="rId16"/>
    <p:sldId id="594" r:id="rId17"/>
    <p:sldId id="342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5" r:id="rId26"/>
    <p:sldId id="596" r:id="rId27"/>
    <p:sldId id="59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en-US" baseline="0" dirty="0" smtClean="0"/>
              <a:t> evaluates to itself. Variable evaluates to its value in the state. Notice how these rules match what you did in the Scheme interpreter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of you did this in your Scheme interpreter?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13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Operational Semantics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Addition:</a:t>
                </a:r>
                <a:br>
                  <a:rPr lang="en-US" dirty="0" smtClean="0"/>
                </a:br>
                <a:r>
                  <a:rPr lang="en-US" baseline="-25000" dirty="0" smtClean="0"/>
                  <a:t/>
                </a:r>
                <a:br>
                  <a:rPr lang="en-US" baseline="-2500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     </m:t>
                        </m:r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⟨(</m:t>
                        </m:r>
                        <m:r>
                          <a:rPr lang="is-IS" i="1">
                            <a:latin typeface="Cambria Math" charset="0"/>
                          </a:rPr>
                          <m:t>𝑎</m:t>
                        </m:r>
                        <m:r>
                          <a:rPr lang="is-IS" i="1" baseline="-25000">
                            <a:latin typeface="Cambria Math" charset="0"/>
                          </a:rPr>
                          <m:t>1</m:t>
                        </m:r>
                        <m:r>
                          <a:rPr lang="is-IS" i="1">
                            <a:latin typeface="Cambria Math" charset="0"/>
                          </a:rPr>
                          <m:t> +</m:t>
                        </m:r>
                        <m:r>
                          <a:rPr lang="is-IS" i="1">
                            <a:latin typeface="Cambria Math" charset="0"/>
                          </a:rPr>
                          <m:t>𝑎</m:t>
                        </m:r>
                        <m:r>
                          <a:rPr lang="is-IS" i="1" baseline="-25000">
                            <a:latin typeface="Cambria Math" charset="0"/>
                          </a:rPr>
                          <m:t>2</m:t>
                        </m:r>
                        <m:r>
                          <a:rPr lang="is-IS" i="1">
                            <a:latin typeface="Cambria Math" charset="0"/>
                          </a:rPr>
                          <m:t>),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</m:t>
                        </m:r>
                        <m:r>
                          <a:rPr lang="is-I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where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aseline="-250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Subtraction: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baseline="-25000" dirty="0"/>
                  <a:t/>
                </a:r>
                <a:br>
                  <a:rPr lang="en-US" baseline="-25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⟩ 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     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⟩ 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⟨(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is-IS" i="1" baseline="-250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is-IS" i="1" baseline="-250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),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⟩ → </m:t>
                        </m:r>
                        <m:r>
                          <a:rPr lang="is-I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charset="0"/>
                      </a:rPr>
                      <m:t>where</m:t>
                    </m:r>
                    <m:r>
                      <a:rPr lang="en-US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charset="0"/>
                      </a:rPr>
                      <m:t>𝑛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aseline="-25000" dirty="0" smtClean="0"/>
              </a:p>
              <a:p>
                <a:endParaRPr lang="en-US" baseline="-25000" dirty="0"/>
              </a:p>
              <a:p>
                <a:r>
                  <a:rPr lang="en-US" dirty="0" smtClean="0"/>
                  <a:t>Multiplication: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baseline="-25000" dirty="0"/>
                  <a:t/>
                </a:r>
                <a:br>
                  <a:rPr lang="en-US" baseline="-25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     </m:t>
                        </m:r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⟨(</m:t>
                        </m:r>
                        <m:r>
                          <a:rPr lang="is-IS" i="1">
                            <a:latin typeface="Cambria Math" charset="0"/>
                          </a:rPr>
                          <m:t>𝑎</m:t>
                        </m:r>
                        <m:r>
                          <a:rPr lang="is-IS" i="1" baseline="-25000">
                            <a:latin typeface="Cambria Math" charset="0"/>
                          </a:rPr>
                          <m:t>1</m:t>
                        </m:r>
                        <m:r>
                          <a:rPr lang="is-I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is-IS" i="1">
                            <a:latin typeface="Cambria Math" charset="0"/>
                          </a:rPr>
                          <m:t>𝑎</m:t>
                        </m:r>
                        <m:r>
                          <a:rPr lang="is-IS" i="1" baseline="-25000">
                            <a:latin typeface="Cambria Math" charset="0"/>
                          </a:rPr>
                          <m:t>2</m:t>
                        </m:r>
                        <m:r>
                          <a:rPr lang="is-IS" i="1">
                            <a:latin typeface="Cambria Math" charset="0"/>
                          </a:rPr>
                          <m:t>),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</m:t>
                        </m:r>
                        <m:r>
                          <a:rPr lang="is-I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>
                        <a:latin typeface="Cambria Math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where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endParaRPr lang="en-US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evaluating a compound expression, the premises are recursively evaluated until axioms are reached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num>
                              <m:den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s-I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s-IS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is-I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is-IS" i="1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</m:d>
                                <m:r>
                                  <a:rPr lang="is-IS" i="1"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is-IS" i="1" smtClean="0">
                                    <a:latin typeface="Cambria Math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charset="0"/>
                              </a:rPr>
                              <m:t>      </m:t>
                            </m:r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is-IS" i="1">
                                    <a:latin typeface="Cambria Math" charset="0"/>
                                  </a:rPr>
                                  <m:t>⟨3,</m:t>
                                </m:r>
                                <m:r>
                                  <a:rPr lang="is-IS" i="1">
                                    <a:latin typeface="Cambria Math" charset="0"/>
                                  </a:rPr>
                                  <m:t>𝜎</m:t>
                                </m:r>
                                <m:r>
                                  <a:rPr lang="is-IS" i="1">
                                    <a:latin typeface="Cambria Math" charset="0"/>
                                  </a:rPr>
                                  <m:t>⟩→3</m:t>
                                </m:r>
                              </m:den>
                            </m:f>
                          </m:num>
                          <m:den>
                            <m:r>
                              <a:rPr lang="mr-IN" i="1">
                                <a:latin typeface="Cambria Math" charset="0"/>
                              </a:rPr>
                              <m:t>⟨(</m:t>
                            </m:r>
                            <m:r>
                              <a:rPr lang="mr-IN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mr-IN" i="1">
                                <a:latin typeface="Cambria Math" charset="0"/>
                              </a:rPr>
                              <m:t>+3),</m:t>
                            </m:r>
                            <m:r>
                              <a:rPr lang="mr-IN" i="1">
                                <a:latin typeface="Cambria Math" charset="0"/>
                              </a:rPr>
                              <m:t>𝜎</m:t>
                            </m:r>
                            <m:r>
                              <a:rPr lang="mr-IN" i="1">
                                <a:latin typeface="Cambria Math" charset="0"/>
                              </a:rPr>
                              <m:t>⟩ → 4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      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is-IS" i="1">
                                    <a:latin typeface="Cambria Math" charset="0"/>
                                  </a:rPr>
                                  <m:t>⟨</m:t>
                                </m:r>
                                <m:r>
                                  <a:rPr lang="is-IS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is-I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is-IS" i="1">
                                    <a:latin typeface="Cambria Math" charset="0"/>
                                  </a:rPr>
                                  <m:t>𝜎</m:t>
                                </m:r>
                                <m:r>
                                  <a:rPr lang="is-IS" i="1">
                                    <a:latin typeface="Cambria Math" charset="0"/>
                                  </a:rPr>
                                  <m:t>⟩→2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charset="0"/>
                              </a:rPr>
                              <m:t>      </m:t>
                            </m:r>
                            <m:f>
                              <m:f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is-IS" i="1">
                                    <a:latin typeface="Cambria Math" charset="0"/>
                                  </a:rPr>
                                  <m:t>⟨5,</m:t>
                                </m:r>
                                <m:r>
                                  <a:rPr lang="is-IS" i="1">
                                    <a:latin typeface="Cambria Math" charset="0"/>
                                  </a:rPr>
                                  <m:t>𝜎</m:t>
                                </m:r>
                                <m:r>
                                  <a:rPr lang="is-IS" i="1">
                                    <a:latin typeface="Cambria Math" charset="0"/>
                                  </a:rPr>
                                  <m:t>⟩→5</m:t>
                                </m:r>
                              </m:den>
                            </m:f>
                          </m:num>
                          <m:den>
                            <m:r>
                              <a:rPr lang="is-IS" i="1">
                                <a:latin typeface="Cambria Math" charset="0"/>
                              </a:rPr>
                              <m:t>⟨(</m:t>
                            </m:r>
                            <m:r>
                              <a:rPr lang="is-IS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s-IS" i="1">
                                <a:latin typeface="Cambria Math" charset="0"/>
                              </a:rPr>
                              <m:t>−5),</m:t>
                            </m:r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  <m:r>
                              <a:rPr lang="is-IS" i="1">
                                <a:latin typeface="Cambria Math" charset="0"/>
                              </a:rPr>
                              <m:t>⟩ → −3</m:t>
                            </m:r>
                          </m:den>
                        </m:f>
                      </m:num>
                      <m:den>
                        <m:r>
                          <a:rPr lang="mr-IN" i="1">
                            <a:latin typeface="Cambria Math" charset="0"/>
                          </a:rPr>
                          <m:t>⟨((</m:t>
                        </m:r>
                        <m:r>
                          <a:rPr lang="mr-IN" i="1">
                            <a:latin typeface="Cambria Math" charset="0"/>
                          </a:rPr>
                          <m:t>𝑥</m:t>
                        </m:r>
                        <m:r>
                          <a:rPr lang="mr-IN" i="1">
                            <a:latin typeface="Cambria Math" charset="0"/>
                          </a:rPr>
                          <m:t>+3)∗(</m:t>
                        </m:r>
                        <m:r>
                          <a:rPr lang="mr-IN" i="1">
                            <a:latin typeface="Cambria Math" charset="0"/>
                          </a:rPr>
                          <m:t>𝑦</m:t>
                        </m:r>
                        <m:r>
                          <a:rPr lang="mr-IN" i="1">
                            <a:latin typeface="Cambria Math" charset="0"/>
                          </a:rPr>
                          <m:t>−5)),</m:t>
                        </m:r>
                        <m:r>
                          <a:rPr lang="mr-IN" i="1">
                            <a:latin typeface="Cambria Math" charset="0"/>
                          </a:rPr>
                          <m:t>𝜎</m:t>
                        </m:r>
                        <m:r>
                          <a:rPr lang="mr-IN" i="1">
                            <a:latin typeface="Cambria Math" charset="0"/>
                          </a:rPr>
                          <m:t>⟩ → −12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result is a </a:t>
                </a:r>
                <a:r>
                  <a:rPr lang="en-US" b="1" i="1" dirty="0" smtClean="0"/>
                  <a:t>derivation</a:t>
                </a:r>
                <a:r>
                  <a:rPr lang="en-US" i="1" dirty="0" smtClean="0"/>
                  <a:t> </a:t>
                </a:r>
                <a:r>
                  <a:rPr lang="en-US" b="1" i="1" dirty="0" smtClean="0"/>
                  <a:t>tree</a:t>
                </a:r>
                <a:r>
                  <a:rPr lang="en-US" dirty="0" smtClean="0"/>
                  <a:t>, where the root is the expression to be evaluated and the leaves are axioms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Evaluation terminates if no more transition rules can be applied, i.e. all leaves are axioms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r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Derivation tree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∗3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−2)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expressions have side effects, then they produce a new state as well as a new value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Left-to-right order of evaluation: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s-I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</m:d>
                        <m:r>
                          <a:rPr lang="is-IS" i="1">
                            <a:latin typeface="Cambria Math" charset="0"/>
                          </a:rPr>
                          <m:t>→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s-IS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s-IS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    </m:t>
                        </m:r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),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r>
                          <a:rPr lang="is-IS" i="1">
                            <a:latin typeface="Cambria Math" charset="0"/>
                          </a:rPr>
                          <m:t>𝑛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where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aseline="-25000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To specify that either order of evaluation may occur, add the following rule to the above: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s-I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</m:d>
                        <m:r>
                          <a:rPr lang="is-IS" i="1">
                            <a:latin typeface="Cambria Math" charset="0"/>
                          </a:rPr>
                          <m:t>→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s-IS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s-IS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   </m:t>
                        </m:r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),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r>
                          <a:rPr lang="is-IS" i="1">
                            <a:latin typeface="Cambria Math" charset="0"/>
                          </a:rPr>
                          <m:t>𝑛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</m:t>
                        </m:r>
                      </m:den>
                    </m:f>
                    <m:r>
                      <a:rPr lang="en-US">
                        <a:latin typeface="Cambria Math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where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Implementations can choose which rule to apply for each expression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50"/>
                <a:ext cx="6591985" cy="46286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True and false: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⟨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𝐭𝐫𝐮𝐞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,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  <m:r>
                          <a:rPr lang="en-US" i="1">
                            <a:latin typeface="Cambria Math" charset="0"/>
                          </a:rPr>
                          <m:t>⟩ →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𝐭𝐫𝐮𝐞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          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b="1" i="0" smtClean="0">
                            <a:latin typeface="Cambria Math" charset="0"/>
                          </a:rPr>
                          <m:t>𝐟𝐚𝐥𝐬𝐞</m:t>
                        </m:r>
                        <m:r>
                          <a:rPr lang="is-IS" i="1" smtClean="0">
                            <a:latin typeface="Cambria Math" charset="0"/>
                          </a:rPr>
                          <m:t>, 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</m:t>
                        </m:r>
                        <m:r>
                          <a:rPr lang="is-IS" b="1" i="0">
                            <a:latin typeface="Cambria Math" charset="0"/>
                          </a:rPr>
                          <m:t>𝐟𝐚𝐥𝐬𝐞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Comparisons: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⟨(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mr-IN" i="1">
                              <a:latin typeface="Cambria Math" charset="0"/>
                            </a:rPr>
                            <m:t>&lt;=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mr-IN" i="1">
                              <a:latin typeface="Cambria Math" charset="0"/>
                            </a:rPr>
                            <m:t>),</m:t>
                          </m:r>
                          <m:r>
                            <a:rPr lang="mr-IN" i="1">
                              <a:latin typeface="Cambria Math" charset="0"/>
                            </a:rPr>
                            <m:t>𝜎</m:t>
                          </m:r>
                          <m:r>
                            <a:rPr lang="mr-IN" i="1">
                              <a:latin typeface="Cambria Math" charset="0"/>
                            </a:rPr>
                            <m:t>⟩ → </m:t>
                          </m:r>
                          <m:r>
                            <a:rPr lang="mr-IN" b="1" i="0">
                              <a:latin typeface="Cambria Math" charset="0"/>
                            </a:rPr>
                            <m:t>𝐭𝐫𝐮𝐞</m:t>
                          </m:r>
                        </m:den>
                      </m:f>
                      <m:r>
                        <a:rPr lang="en-US" b="0" i="0" smtClean="0">
                          <a:latin typeface="Cambria Math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if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⟨(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mr-IN" i="1">
                              <a:latin typeface="Cambria Math" charset="0"/>
                            </a:rPr>
                            <m:t>&lt;=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mr-IN" i="1">
                              <a:latin typeface="Cambria Math" charset="0"/>
                            </a:rPr>
                            <m:t>),</m:t>
                          </m:r>
                          <m:r>
                            <a:rPr lang="mr-IN" i="1">
                              <a:latin typeface="Cambria Math" charset="0"/>
                            </a:rPr>
                            <m:t>𝜎</m:t>
                          </m:r>
                          <m:r>
                            <a:rPr lang="mr-IN" i="1">
                              <a:latin typeface="Cambria Math" charset="0"/>
                            </a:rPr>
                            <m:t>⟩ → </m:t>
                          </m:r>
                          <m:r>
                            <a:rPr lang="mr-IN" b="1" i="0">
                              <a:latin typeface="Cambria Math" charset="0"/>
                            </a:rPr>
                            <m:t>𝐟𝐚𝐥𝐬𝐞</m:t>
                          </m:r>
                        </m:den>
                      </m:f>
                      <m:r>
                        <a:rPr lang="en-US" b="0" i="0" smtClean="0">
                          <a:latin typeface="Cambria Math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if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mr-I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Negation: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⟨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  <m:r>
                          <a:rPr lang="en-US" i="1">
                            <a:latin typeface="Cambria Math" charset="0"/>
                          </a:rPr>
                          <m:t>⟩ →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𝐭𝐫𝐮𝐞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⟨</m:t>
                        </m:r>
                        <m:r>
                          <a:rPr lang="en-US" b="1" i="0">
                            <a:latin typeface="Cambria Math" charset="0"/>
                          </a:rPr>
                          <m:t>𝐧𝐨𝐭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  <m:r>
                          <a:rPr lang="en-US" i="1">
                            <a:latin typeface="Cambria Math" charset="0"/>
                          </a:rPr>
                          <m:t>⟩ → </m:t>
                        </m:r>
                        <m:r>
                          <a:rPr lang="en-US" b="1" i="0">
                            <a:latin typeface="Cambria Math" charset="0"/>
                          </a:rPr>
                          <m:t>𝐟𝐚𝐥𝐬𝐞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        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i="1">
                            <a:latin typeface="Cambria Math" charset="0"/>
                          </a:rPr>
                          <m:t>𝑏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⟩→</m:t>
                        </m:r>
                        <m:r>
                          <a:rPr lang="is-IS" b="1" i="0" smtClean="0">
                            <a:latin typeface="Cambria Math" charset="0"/>
                          </a:rPr>
                          <m:t>𝐟𝐚𝐥𝐬𝐞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⟨</m:t>
                        </m:r>
                        <m:r>
                          <a:rPr lang="en-US" b="1" i="0">
                            <a:latin typeface="Cambria Math" charset="0"/>
                          </a:rPr>
                          <m:t>𝐧𝐨𝐭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𝜎</m:t>
                        </m:r>
                        <m:r>
                          <a:rPr lang="en-US" i="1">
                            <a:latin typeface="Cambria Math" charset="0"/>
                          </a:rPr>
                          <m:t>⟩ →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𝐭𝐫𝐮𝐞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50"/>
                <a:ext cx="6591985" cy="4628608"/>
              </a:xfrm>
              <a:blipFill rotWithShape="0">
                <a:blip r:embed="rId2"/>
                <a:stretch>
                  <a:fillRect l="-463" t="-2503" b="-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Non-short-circuiting conjunction: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 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⟨(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mr-IN" i="1">
                              <a:latin typeface="Cambria Math" charset="0"/>
                            </a:rPr>
                            <m:t> </m:t>
                          </m:r>
                          <m:r>
                            <a:rPr lang="mr-IN" b="1" i="0">
                              <a:latin typeface="Cambria Math" charset="0"/>
                            </a:rPr>
                            <m:t>𝐚𝐧𝐝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mr-IN" i="1">
                              <a:latin typeface="Cambria Math" charset="0"/>
                            </a:rPr>
                            <m:t>),</m:t>
                          </m:r>
                          <m:r>
                            <a:rPr lang="mr-IN" i="1">
                              <a:latin typeface="Cambria Math" charset="0"/>
                            </a:rPr>
                            <m:t>𝜎</m:t>
                          </m:r>
                          <m:r>
                            <a:rPr lang="mr-IN" i="1">
                              <a:latin typeface="Cambria Math" charset="0"/>
                            </a:rPr>
                            <m:t>⟩→</m:t>
                          </m:r>
                          <m:r>
                            <a:rPr lang="mr-IN" i="1"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where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Short-circuiting conjunction: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 → </m:t>
                          </m:r>
                          <m:r>
                            <a:rPr lang="is-IS" b="1" i="0" smtClean="0">
                              <a:latin typeface="Cambria Math" charset="0"/>
                            </a:rPr>
                            <m:t>𝐟𝐚𝐥𝐬𝐞</m:t>
                          </m:r>
                        </m:num>
                        <m:den>
                          <m:r>
                            <a:rPr lang="is-IS" i="1">
                              <a:latin typeface="Cambria Math" charset="0"/>
                            </a:rPr>
                            <m:t>⟨(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 </m:t>
                          </m:r>
                          <m:r>
                            <a:rPr lang="is-IS" b="1" i="0">
                              <a:latin typeface="Cambria Math" charset="0"/>
                            </a:rPr>
                            <m:t>𝐚𝐧𝐝</m:t>
                          </m:r>
                          <m:r>
                            <a:rPr lang="is-I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),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 → </m:t>
                          </m:r>
                          <m:r>
                            <a:rPr lang="is-IS" b="1" i="0">
                              <a:latin typeface="Cambria Math" charset="0"/>
                            </a:rPr>
                            <m:t>𝐟𝐚𝐥𝐬𝐞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 </m:t>
                          </m:r>
                          <m:r>
                            <a:rPr lang="is-IS" b="1" i="0">
                              <a:latin typeface="Cambria Math" charset="0"/>
                            </a:rPr>
                            <m:t>𝐭𝐫𝐮𝐞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 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s-IS" i="1">
                              <a:latin typeface="Cambria Math" charset="0"/>
                            </a:rPr>
                            <m:t>⟨(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 </m:t>
                          </m:r>
                          <m:r>
                            <a:rPr lang="is-IS" b="1" i="0">
                              <a:latin typeface="Cambria Math" charset="0"/>
                            </a:rPr>
                            <m:t>𝐚𝐧𝐝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),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Derivation tree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&lt;=3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1" i="0" smtClean="0">
                        <a:latin typeface="Cambria Math" charset="0"/>
                      </a:rPr>
                      <m:t>𝐚𝐧𝐝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0&lt;=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Statements do not have a value in our language, so the right-hand side of a transition will just be the state that results from completely executing a statement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b="1" dirty="0" smtClean="0"/>
                  <a:t>skip</a:t>
                </a:r>
                <a:r>
                  <a:rPr lang="en-US" dirty="0" smtClean="0"/>
                  <a:t> statement does nothing: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b="1" i="0">
                            <a:latin typeface="Cambria Math" charset="0"/>
                          </a:rPr>
                          <m:t>𝐬𝐤𝐢𝐩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⟩→ 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Assignment produces a new state: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i="1">
                            <a:latin typeface="Cambria Math" charset="0"/>
                          </a:rPr>
                          <m:t>𝑎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</m:t>
                        </m:r>
                        <m:r>
                          <a:rPr lang="is-IS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mr-IN" i="1">
                            <a:latin typeface="Cambria Math" charset="0"/>
                          </a:rPr>
                          <m:t>⟨</m:t>
                        </m:r>
                        <m:r>
                          <a:rPr lang="mr-IN" i="1">
                            <a:latin typeface="Cambria Math" charset="0"/>
                          </a:rPr>
                          <m:t>𝑣</m:t>
                        </m:r>
                        <m:r>
                          <a:rPr lang="mr-IN" i="1">
                            <a:latin typeface="Cambria Math" charset="0"/>
                          </a:rPr>
                          <m:t>=</m:t>
                        </m:r>
                        <m:r>
                          <a:rPr lang="mr-IN" i="1">
                            <a:latin typeface="Cambria Math" charset="0"/>
                          </a:rPr>
                          <m:t>𝑎</m:t>
                        </m:r>
                        <m:r>
                          <a:rPr lang="mr-IN" i="1">
                            <a:latin typeface="Cambria Math" charset="0"/>
                          </a:rPr>
                          <m:t>,</m:t>
                        </m:r>
                        <m:r>
                          <a:rPr lang="mr-IN" i="1">
                            <a:latin typeface="Cambria Math" charset="0"/>
                          </a:rPr>
                          <m:t>𝜎</m:t>
                        </m:r>
                        <m:r>
                          <a:rPr lang="mr-IN" i="1">
                            <a:latin typeface="Cambria Math" charset="0"/>
                          </a:rPr>
                          <m:t>⟩→</m:t>
                        </m:r>
                        <m:r>
                          <a:rPr lang="mr-IN" i="1">
                            <a:latin typeface="Cambria Math" charset="0"/>
                          </a:rPr>
                          <m:t>𝜎</m:t>
                        </m:r>
                        <m:r>
                          <a:rPr lang="mr-IN" i="1">
                            <a:latin typeface="Cambria Math" charset="0"/>
                          </a:rPr>
                          <m:t>[</m:t>
                        </m:r>
                        <m:r>
                          <a:rPr lang="mr-IN" i="1">
                            <a:latin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mr-IN" i="1">
                            <a:latin typeface="Cambria Math" charset="0"/>
                          </a:rPr>
                          <m:t>:=</m:t>
                        </m:r>
                        <m:r>
                          <a:rPr lang="mr-IN" i="1">
                            <a:latin typeface="Cambria Math" charset="0"/>
                          </a:rPr>
                          <m:t>𝑛</m:t>
                        </m:r>
                        <m:r>
                          <a:rPr lang="mr-IN" i="1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Sequencing and Conditionals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50"/>
                <a:ext cx="6661654" cy="4572000"/>
              </a:xfrm>
            </p:spPr>
            <p:txBody>
              <a:bodyPr/>
              <a:lstStyle/>
              <a:p>
                <a:r>
                  <a:rPr lang="en-US" dirty="0" smtClean="0"/>
                  <a:t>Sequencing executes the second statement in the state produced from executing the first: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⟩ 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 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Conditionals depend on if the predicate is true or false: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 </m:t>
                          </m:r>
                          <m:r>
                            <a:rPr lang="is-IS" b="1" i="0">
                              <a:latin typeface="Cambria Math" charset="0"/>
                            </a:rPr>
                            <m:t>𝐭𝐫𝐮𝐞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 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⟨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𝐢𝐟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𝐭𝐡𝐞𝐧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𝐞𝐥𝐬𝐞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charset="0"/>
                            </a:rPr>
                            <m:t>⟩ 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𝐟𝐚𝐥𝐬𝐞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 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⟨</m:t>
                          </m:r>
                          <m:r>
                            <a:rPr lang="en-US" b="1">
                              <a:latin typeface="Cambria Math" charset="0"/>
                            </a:rPr>
                            <m:t>𝐢𝐟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>
                              <a:latin typeface="Cambria Math" charset="0"/>
                            </a:rPr>
                            <m:t>𝐭𝐡𝐞𝐧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>
                              <a:latin typeface="Cambria Math" charset="0"/>
                            </a:rPr>
                            <m:t>𝐞𝐥𝐬𝐞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charset="0"/>
                            </a:rPr>
                            <m:t>⟩ 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50"/>
                <a:ext cx="6661654" cy="4572000"/>
              </a:xfrm>
              <a:blipFill rotWithShape="0">
                <a:blip r:embed="rId2"/>
                <a:stretch>
                  <a:fillRect l="-641" t="-800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HW3 due tomorrow at 8pm</a:t>
            </a:r>
          </a:p>
          <a:p>
            <a:endParaRPr lang="en-US" sz="2000" dirty="0" smtClean="0"/>
          </a:p>
          <a:p>
            <a:r>
              <a:rPr lang="en-US" sz="2000" dirty="0" smtClean="0"/>
              <a:t>Project 3 due 10/17 at 8pm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10/20/17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loop whose predicate is false does nothing: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r>
                            <a:rPr lang="is-IS" i="1">
                              <a:latin typeface="Cambria Math" charset="0"/>
                            </a:rPr>
                            <m:t>𝑏</m:t>
                          </m:r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⟩→</m:t>
                          </m:r>
                          <m:r>
                            <a:rPr lang="is-IS" b="1" i="0">
                              <a:latin typeface="Cambria Math" charset="0"/>
                            </a:rPr>
                            <m:t>𝐟𝐚𝐥𝐬𝐞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⟨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𝐰𝐡𝐢𝐥𝐞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𝐝𝐨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charset="0"/>
                            </a:rPr>
                            <m:t>⟩ → </m:t>
                          </m:r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loop whose predicate is true is the same as:</a:t>
                </a:r>
              </a:p>
              <a:p>
                <a:pPr lvl="1"/>
                <a:r>
                  <a:rPr lang="en-US" sz="1800" dirty="0" smtClean="0"/>
                  <a:t>Executing one iteration of the body</a:t>
                </a:r>
              </a:p>
              <a:p>
                <a:pPr lvl="1"/>
                <a:r>
                  <a:rPr lang="en-US" sz="1800" dirty="0"/>
                  <a:t>R</a:t>
                </a:r>
                <a:r>
                  <a:rPr lang="en-US" sz="1800" dirty="0" smtClean="0"/>
                  <a:t>ecursively executing the loop in the resulting state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→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𝐭𝐫𝐮𝐞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en-US" i="1">
                              <a:latin typeface="Cambria Math" charset="0"/>
                            </a:rPr>
                            <m:t>⟨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𝐰𝐡𝐢𝐥𝐞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𝐝𝐨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⟩ 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⟨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𝐰𝐡𝐢𝐥𝐞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𝐝𝐨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charset="0"/>
                            </a:rPr>
                            <m:t>⟩ 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r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50"/>
                <a:ext cx="6766156" cy="4572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Apply transition rule for </a:t>
                </a:r>
                <a:r>
                  <a:rPr lang="en-US" b="1" dirty="0" smtClean="0">
                    <a:latin typeface="Consolas" charset="0"/>
                    <a:ea typeface="Consolas" charset="0"/>
                    <a:cs typeface="Consolas" charset="0"/>
                  </a:rPr>
                  <a:t>while</a:t>
                </a:r>
                <a:r>
                  <a:rPr lang="en-US" dirty="0" smtClean="0"/>
                  <a:t>: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𝑠</m:t>
                    </m:r>
                    <m:r>
                      <a:rPr lang="en-US" sz="1800" b="0" i="1" baseline="-25000" smtClean="0">
                        <a:latin typeface="Cambria Math" charset="0"/>
                      </a:rPr>
                      <m:t>1</m:t>
                    </m:r>
                    <m:r>
                      <a:rPr lang="en-US" sz="18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1">
                            <a:latin typeface="Cambria Math" charset="0"/>
                          </a:rPr>
                          <m:t>𝐰𝐡𝐢𝐥𝐞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</a:rPr>
                          <m:t>&lt;=2</m:t>
                        </m:r>
                        <m:r>
                          <a:rPr lang="en-US" sz="1800" b="1">
                            <a:latin typeface="Cambria Math" charset="0"/>
                          </a:rPr>
                          <m:t> </m:t>
                        </m:r>
                        <m:r>
                          <a:rPr lang="en-US" sz="1800" b="1">
                            <a:latin typeface="Cambria Math" charset="0"/>
                          </a:rPr>
                          <m:t>𝐝𝐨</m:t>
                        </m:r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</a:rPr>
                          <m:t>=</m:t>
                        </m:r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  <m:r>
                          <a:rPr lang="en-US" sz="1800" i="1">
                            <a:latin typeface="Cambria Math" charset="0"/>
                          </a:rPr>
                          <m:t>+1</m:t>
                        </m:r>
                        <m:r>
                          <a:rPr lang="en-US" sz="1800" b="1">
                            <a:latin typeface="Cambria Math" charset="0"/>
                          </a:rPr>
                          <m:t> </m:t>
                        </m:r>
                        <m:r>
                          <a:rPr lang="en-US" sz="1800" b="1">
                            <a:latin typeface="Cambria Math" charset="0"/>
                          </a:rPr>
                          <m:t>𝐞𝐧𝐝</m:t>
                        </m:r>
                      </m:e>
                    </m:d>
                  </m:oMath>
                </a14:m>
                <a:endParaRPr lang="en-US" sz="1800" b="1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Recursively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𝜎</m:t>
                    </m:r>
                    <m:r>
                      <a:rPr lang="en-US" i="1">
                        <a:latin typeface="Cambria Math" charset="0"/>
                      </a:rPr>
                      <m:t>[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:=2]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>
                  <a:spcBef>
                    <a:spcPts val="1600"/>
                  </a:spcBef>
                </a:pPr>
                <a:r>
                  <a:rPr lang="en-US" dirty="0" smtClean="0"/>
                  <a:t>Another recursive execution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</m:t>
                    </m:r>
                    <m:r>
                      <a:rPr lang="en-US" i="1" baseline="-2500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 smtClean="0"/>
                  <a:t>, now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𝜎</m:t>
                    </m:r>
                    <m:r>
                      <a:rPr lang="en-US" i="1">
                        <a:latin typeface="Cambria Math" charset="0"/>
                      </a:rPr>
                      <m:t>[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 smtClean="0">
                        <a:latin typeface="Cambria Math" charset="0"/>
                      </a:rPr>
                      <m:t>≔3</m:t>
                    </m:r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50"/>
                <a:ext cx="6766156" cy="4572000"/>
              </a:xfrm>
              <a:blipFill rotWithShape="0">
                <a:blip r:embed="rId2"/>
                <a:stretch>
                  <a:fillRect l="-631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3118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31903"/>
            <a:ext cx="5377628" cy="365125"/>
          </a:xfrm>
        </p:spPr>
        <p:txBody>
          <a:bodyPr/>
          <a:lstStyle/>
          <a:p>
            <a:r>
              <a:rPr lang="en-US" dirty="0" smtClean="0"/>
              <a:t>Parentheses elided from this slide to reduce clutter.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83064" y="4072561"/>
                <a:ext cx="7513467" cy="61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&lt;=2,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≔2]</m:t>
                              </m:r>
                            </m:e>
                          </m:d>
                          <m:r>
                            <a:rPr lang="mr-IN" sz="1600" i="1">
                              <a:latin typeface="Cambria Math" charset="0"/>
                            </a:rPr>
                            <m:t>→</m:t>
                          </m:r>
                          <m:r>
                            <a:rPr lang="mr-IN" sz="1600" b="1">
                              <a:latin typeface="Cambria Math" charset="0"/>
                            </a:rPr>
                            <m:t>𝐭𝐫𝐮𝐞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  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+1,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≔2]</m:t>
                              </m:r>
                            </m:e>
                          </m:d>
                          <m:r>
                            <a:rPr lang="mr-IN" sz="1600" i="1">
                              <a:latin typeface="Cambria Math" charset="0"/>
                            </a:rPr>
                            <m:t>→</m:t>
                          </m:r>
                          <m:r>
                            <a:rPr lang="mr-IN" sz="1600" i="1">
                              <a:latin typeface="Cambria Math" charset="0"/>
                            </a:rPr>
                            <m:t>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≔3</m:t>
                              </m:r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   ⟨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1600" b="0" i="1" baseline="-2500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charset="0"/>
                            </a:rPr>
                            <m:t>≔3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]⟩→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′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⟨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𝐰𝐡𝐢𝐥𝐞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&lt;=2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𝐝𝐨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+1 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≔2]⟩ →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64" y="4072561"/>
                <a:ext cx="7513467" cy="6156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989165" y="1824439"/>
                <a:ext cx="6501267" cy="1122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is-IS" sz="1600" i="1">
                                      <a:latin typeface="Cambria Math" charset="0"/>
                                    </a:rPr>
                                    <m:t>⟨</m:t>
                                  </m:r>
                                  <m:r>
                                    <a:rPr lang="is-IS" sz="16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is-IS" sz="1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is-IS" sz="1600" i="1">
                                      <a:latin typeface="Cambria Math" charset="0"/>
                                    </a:rPr>
                                    <m:t>𝜎</m:t>
                                  </m:r>
                                  <m:r>
                                    <a:rPr lang="is-IS" sz="1600" i="1">
                                      <a:latin typeface="Cambria Math" charset="0"/>
                                    </a:rPr>
                                    <m:t>⟩→1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is-IS" sz="1600" i="1">
                                      <a:latin typeface="Cambria Math" charset="0"/>
                                    </a:rPr>
                                    <m:t>⟨2,</m:t>
                                  </m:r>
                                  <m:r>
                                    <a:rPr lang="is-IS" sz="1600" i="1">
                                      <a:latin typeface="Cambria Math" charset="0"/>
                                    </a:rPr>
                                    <m:t>𝜎</m:t>
                                  </m:r>
                                  <m:r>
                                    <a:rPr lang="is-IS" sz="1600" i="1">
                                      <a:latin typeface="Cambria Math" charset="0"/>
                                    </a:rPr>
                                    <m:t>⟩→2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mr-IN" sz="1600" i="1">
                                  <a:latin typeface="Cambria Math" charset="0"/>
                                </a:rPr>
                                <m:t>⟨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&lt;=2,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⟩→</m:t>
                              </m:r>
                              <m:r>
                                <a:rPr lang="mr-IN" sz="1600" b="1">
                                  <a:latin typeface="Cambria Math" charset="0"/>
                                </a:rPr>
                                <m:t>𝐭𝐫𝐮𝐞</m:t>
                              </m:r>
                            </m:den>
                          </m:f>
                          <m:r>
                            <a:rPr lang="en-US" sz="1600" i="1">
                              <a:latin typeface="Cambria Math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mr-IN" sz="16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is-IS" sz="1600" i="1">
                                          <a:latin typeface="Cambria Math" charset="0"/>
                                        </a:rPr>
                                        <m:t>⟨</m:t>
                                      </m:r>
                                      <m:r>
                                        <a:rPr lang="is-IS" sz="16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is-IS" sz="16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is-IS" sz="16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  <m:r>
                                        <a:rPr lang="is-IS" sz="1600" i="1">
                                          <a:latin typeface="Cambria Math" charset="0"/>
                                        </a:rPr>
                                        <m:t>⟩→1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   </m:t>
                                  </m:r>
                                  <m:f>
                                    <m:fPr>
                                      <m:ctrlPr>
                                        <a:rPr lang="mr-IN" sz="16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is-IS" sz="1600" i="1">
                                          <a:latin typeface="Cambria Math" charset="0"/>
                                        </a:rPr>
                                        <m:t>⟨1,</m:t>
                                      </m:r>
                                      <m:r>
                                        <a:rPr lang="is-IS" sz="16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  <m:r>
                                        <a:rPr lang="is-IS" sz="1600" i="1">
                                          <a:latin typeface="Cambria Math" charset="0"/>
                                        </a:rPr>
                                        <m:t>⟩→1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⟨</m:t>
                                  </m:r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+1,</m:t>
                                  </m:r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𝜎</m:t>
                                  </m:r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⟩→2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mr-IN" sz="1600" i="1">
                                  <a:latin typeface="Cambria Math" charset="0"/>
                                </a:rPr>
                                <m:t>⟨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+1,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⟩→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:=2] </m:t>
                              </m:r>
                            </m:den>
                          </m:f>
                          <m:r>
                            <a:rPr lang="en-US" sz="1600" i="1">
                              <a:latin typeface="Cambria Math" charset="0"/>
                            </a:rPr>
                            <m:t>   ⟨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1600" i="1" baseline="-25000">
                              <a:latin typeface="Cambria Math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:=2]⟩→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′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⟨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𝐰𝐡𝐢𝐥𝐞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&lt;=2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𝐝𝐨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+1 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⟩ →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65" y="1824439"/>
                <a:ext cx="6501267" cy="11221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764010" y="229578"/>
            <a:ext cx="233749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2)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99138" y="5323870"/>
                <a:ext cx="5281318" cy="613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mr-IN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&lt;=2,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≔3]</m:t>
                              </m:r>
                            </m:e>
                          </m:d>
                          <m:r>
                            <a:rPr lang="mr-IN" sz="1600" i="1">
                              <a:latin typeface="Cambria Math" charset="0"/>
                            </a:rPr>
                            <m:t>→</m:t>
                          </m:r>
                          <m:r>
                            <a:rPr lang="en-US" sz="1600" b="1" i="0" smtClean="0">
                              <a:latin typeface="Cambria Math" charset="0"/>
                            </a:rPr>
                            <m:t>𝐟𝐚𝐥𝐬𝐞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⟨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𝐰𝐡𝐢𝐥𝐞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&lt;=2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𝐝𝐨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+1 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≔3]⟩ →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≔3]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38" y="5323870"/>
                <a:ext cx="5281318" cy="613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2179" y="5414196"/>
                <a:ext cx="1727410" cy="92333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a typeface="Consolas" charset="0"/>
                    <a:cs typeface="Consolas" charset="0"/>
                  </a:rPr>
                  <a:t>Result: final state is</a:t>
                </a:r>
                <a:endParaRPr lang="en-US" b="1" i="1" dirty="0" smtClean="0">
                  <a:solidFill>
                    <a:schemeClr val="bg1"/>
                  </a:solidFill>
                  <a:latin typeface="Cambria Math" charset="0"/>
                </a:endParaRPr>
              </a:p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charset="0"/>
                      </a:rPr>
                      <m:t>𝝈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charset="0"/>
                      </a:rPr>
                      <m:t>[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charset="0"/>
                      </a:rPr>
                      <m:t>≔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charset="0"/>
                      </a:rPr>
                      <m:t>𝟑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b="1" i="1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9" y="5414196"/>
                <a:ext cx="1727410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2597" b="-324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66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Divergent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transition rule for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2200"/>
              </a:spcBef>
            </a:pPr>
            <a:r>
              <a:rPr lang="en-US" dirty="0" smtClean="0"/>
              <a:t>Recursive execution of the new loop results in same exact computation as above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computation is </a:t>
            </a:r>
            <a:r>
              <a:rPr lang="en-US" i="1" dirty="0" smtClean="0"/>
              <a:t>divergent</a:t>
            </a:r>
            <a:r>
              <a:rPr lang="en-US" dirty="0" smtClean="0"/>
              <a:t>, since it never terminates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4838" y="229578"/>
            <a:ext cx="144659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en-US" b="1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skip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7773" y="2029725"/>
                <a:ext cx="6353726" cy="708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16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mr-IN" sz="16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𝐭𝐫𝐮𝐞</m:t>
                                  </m:r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</m:d>
                              <m:r>
                                <a:rPr lang="mr-IN" sz="1600" i="1">
                                  <a:latin typeface="Cambria Math" charset="0"/>
                                </a:rPr>
                                <m:t>→</m:t>
                              </m:r>
                              <m:r>
                                <a:rPr lang="mr-IN" sz="1600" b="1">
                                  <a:latin typeface="Cambria Math" charset="0"/>
                                </a:rPr>
                                <m:t>𝐭𝐫𝐮𝐞</m:t>
                              </m:r>
                            </m:den>
                          </m:f>
                          <m:r>
                            <a:rPr lang="en-US" sz="1600" b="1" i="0" smtClean="0">
                              <a:latin typeface="Cambria Math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mr-IN" sz="1600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𝐬𝐤𝐢𝐩</m:t>
                                  </m:r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mr-IN" sz="1600" i="1">
                                      <a:latin typeface="Cambria Math" charset="0"/>
                                    </a:rPr>
                                    <m:t>𝜎</m:t>
                                  </m:r>
                                </m:e>
                              </m:d>
                              <m:r>
                                <a:rPr lang="mr-IN" sz="1600" i="1">
                                  <a:latin typeface="Cambria Math" charset="0"/>
                                </a:rPr>
                                <m:t>→</m:t>
                              </m:r>
                              <m:r>
                                <a:rPr lang="mr-IN" sz="1600" i="1">
                                  <a:latin typeface="Cambria Math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⟨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𝐰𝐡𝐢𝐥𝐞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𝐭𝐫𝐮𝐞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𝐝𝐨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𝐬𝐤𝐢𝐩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⟩→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′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⟨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𝐰𝐡𝐢𝐥𝐞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b="1" i="0" smtClean="0">
                              <a:latin typeface="Cambria Math" charset="0"/>
                            </a:rPr>
                            <m:t>𝐭𝐫𝐮𝐞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𝐝𝐨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b="1" i="0" smtClean="0">
                              <a:latin typeface="Cambria Math" charset="0"/>
                            </a:rPr>
                            <m:t>𝐬𝐤𝐢𝐩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600" b="1">
                              <a:latin typeface="Cambria Math" charset="0"/>
                            </a:rPr>
                            <m:t>𝐞𝐧𝐝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⟩→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73" y="2029725"/>
                <a:ext cx="6353726" cy="7083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27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Scheme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define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define a transition rule that demonstrates the equivalence of two forms of 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define</a:t>
                </a:r>
                <a:r>
                  <a:rPr lang="en-US" dirty="0" smtClean="0"/>
                  <a:t> in Scheme: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i="1">
                              <a:latin typeface="Cambria Math" charset="0"/>
                            </a:rPr>
                            <m:t>⟨(</m:t>
                          </m:r>
                          <m:r>
                            <a:rPr lang="mr-IN" b="1" i="0">
                              <a:latin typeface="Cambria Math" charset="0"/>
                            </a:rPr>
                            <m:t>𝐝𝐞𝐟𝐢𝐧𝐞</m:t>
                          </m:r>
                          <m:r>
                            <a:rPr lang="mr-IN" i="1">
                              <a:latin typeface="Cambria Math" charset="0"/>
                            </a:rPr>
                            <m:t> </m:t>
                          </m:r>
                          <m:r>
                            <a:rPr lang="mr-IN" i="1">
                              <a:latin typeface="Cambria Math" charset="0"/>
                            </a:rPr>
                            <m:t>𝑓</m:t>
                          </m:r>
                          <m:r>
                            <a:rPr lang="mr-IN" i="1">
                              <a:latin typeface="Cambria Math" charset="0"/>
                            </a:rPr>
                            <m:t> (</m:t>
                          </m:r>
                          <m:r>
                            <a:rPr lang="mr-IN" b="1" i="0">
                              <a:latin typeface="Cambria Math" charset="0"/>
                            </a:rPr>
                            <m:t>𝐥𝐚𝐦𝐛𝐝𝐚</m:t>
                          </m:r>
                          <m:r>
                            <a:rPr lang="mr-IN" i="1">
                              <a:latin typeface="Cambria Math" charset="0"/>
                            </a:rPr>
                            <m:t> (</m:t>
                          </m:r>
                          <m:r>
                            <a:rPr lang="mr-IN" i="1">
                              <a:latin typeface="Cambria Math" charset="0"/>
                            </a:rPr>
                            <m:t>𝑝𝑎𝑟𝑎𝑚𝑠</m:t>
                          </m:r>
                          <m:r>
                            <a:rPr lang="mr-IN" i="1">
                              <a:latin typeface="Cambria Math" charset="0"/>
                            </a:rPr>
                            <m:t>) </m:t>
                          </m:r>
                          <m:r>
                            <a:rPr lang="mr-IN" i="1">
                              <a:latin typeface="Cambria Math" charset="0"/>
                            </a:rPr>
                            <m:t>𝑏𝑜𝑑𝑦</m:t>
                          </m:r>
                          <m:r>
                            <a:rPr lang="mr-IN" i="1">
                              <a:latin typeface="Cambria Math" charset="0"/>
                            </a:rPr>
                            <m:t>)),</m:t>
                          </m:r>
                          <m:r>
                            <a:rPr lang="mr-IN" i="1">
                              <a:latin typeface="Cambria Math" charset="0"/>
                            </a:rPr>
                            <m:t>𝜎</m:t>
                          </m:r>
                          <m:r>
                            <a:rPr lang="mr-IN" i="1">
                              <a:latin typeface="Cambria Math" charset="0"/>
                            </a:rPr>
                            <m:t>⟩ → ⟨</m:t>
                          </m:r>
                          <m:r>
                            <a:rPr lang="mr-IN" i="1">
                              <a:latin typeface="Cambria Math" charset="0"/>
                            </a:rPr>
                            <m:t>𝑢</m:t>
                          </m:r>
                          <m:r>
                            <a:rPr lang="mr-I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mr-IN" i="1">
                              <a:latin typeface="Cambria Math" charset="0"/>
                            </a:rPr>
                            <m:t>⟩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⟨(</m:t>
                          </m:r>
                          <m:r>
                            <a:rPr lang="en-US" b="1" i="0">
                              <a:latin typeface="Cambria Math" charset="0"/>
                            </a:rPr>
                            <m:t>𝐝𝐞𝐟𝐢𝐧𝐞</m:t>
                          </m:r>
                          <m:r>
                            <a:rPr lang="en-US" i="1">
                              <a:latin typeface="Cambria Math" charset="0"/>
                            </a:rPr>
                            <m:t> (</m:t>
                          </m:r>
                          <m:r>
                            <a:rPr lang="en-US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𝑝𝑎𝑟𝑎𝑚𝑠</m:t>
                          </m:r>
                          <m:r>
                            <a:rPr lang="en-US" i="1">
                              <a:latin typeface="Cambria Math" charset="0"/>
                            </a:rPr>
                            <m:t>) </m:t>
                          </m:r>
                          <m:r>
                            <a:rPr lang="en-US" i="1">
                              <a:latin typeface="Cambria Math" charset="0"/>
                            </a:rPr>
                            <m:t>𝑏𝑜𝑑𝑦</m:t>
                          </m:r>
                          <m:r>
                            <a:rPr lang="en-US" i="1">
                              <a:latin typeface="Cambria Math" charset="0"/>
                            </a:rPr>
                            <m:t>),</m:t>
                          </m:r>
                          <m:r>
                            <a:rPr lang="en-US" i="1">
                              <a:latin typeface="Cambria Math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charset="0"/>
                            </a:rPr>
                            <m:t>⟩ → ⟨</m:t>
                          </m:r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⟩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This states that the result of evaluating the 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define</a:t>
                </a:r>
                <a:r>
                  <a:rPr lang="en-US" dirty="0" smtClean="0"/>
                  <a:t> form in the conclusion is the same as that of evaluating the form in the premise</a:t>
                </a:r>
              </a:p>
              <a:p>
                <a:endParaRPr lang="en-US" dirty="0"/>
              </a:p>
              <a:p>
                <a:r>
                  <a:rPr lang="en-US" dirty="0" smtClean="0"/>
                  <a:t>An interpreter can translate the form in the conclusion to the form in the premise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 t="-800" r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Swapping Operands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can demonstrate that swapping operands is a legal transformation in our simple language: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is-I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r>
                            <a:rPr lang="is-IS" i="1">
                              <a:latin typeface="Cambria Math" charset="0"/>
                            </a:rPr>
                            <m:t>𝑦</m:t>
                          </m:r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⟨(</m:t>
                          </m:r>
                          <m:r>
                            <a:rPr lang="mr-IN" i="1">
                              <a:latin typeface="Cambria Math" charset="0"/>
                            </a:rPr>
                            <m:t>𝑥</m:t>
                          </m:r>
                          <m:r>
                            <a:rPr lang="mr-IN" i="1">
                              <a:latin typeface="Cambria Math" charset="0"/>
                            </a:rPr>
                            <m:t>+</m:t>
                          </m:r>
                          <m:r>
                            <a:rPr lang="mr-IN" i="1">
                              <a:latin typeface="Cambria Math" charset="0"/>
                            </a:rPr>
                            <m:t>𝑦</m:t>
                          </m:r>
                          <m:r>
                            <a:rPr lang="mr-IN" i="1">
                              <a:latin typeface="Cambria Math" charset="0"/>
                            </a:rPr>
                            <m:t>),</m:t>
                          </m:r>
                          <m:r>
                            <a:rPr lang="mr-IN" i="1">
                              <a:latin typeface="Cambria Math" charset="0"/>
                            </a:rPr>
                            <m:t>𝜎</m:t>
                          </m:r>
                          <m:r>
                            <a:rPr lang="mr-IN" i="1">
                              <a:latin typeface="Cambria Math" charset="0"/>
                            </a:rPr>
                            <m:t>⟩ → </m:t>
                          </m:r>
                          <m:r>
                            <a:rPr lang="mr-IN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b="0" i="0" smtClean="0">
                          <a:latin typeface="Cambria Math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where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is-IS" i="1">
                                  <a:latin typeface="Cambria Math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s-IS" i="1">
                              <a:latin typeface="Cambria Math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   </m:t>
                          </m:r>
                          <m:r>
                            <a:rPr lang="is-IS" i="1">
                              <a:latin typeface="Cambria Math" charset="0"/>
                            </a:rPr>
                            <m:t>⟨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is-IS" i="1">
                              <a:latin typeface="Cambria Math" charset="0"/>
                            </a:rPr>
                            <m:t>,</m:t>
                          </m:r>
                          <m:r>
                            <a:rPr lang="is-IS" i="1">
                              <a:latin typeface="Cambria Math" charset="0"/>
                            </a:rPr>
                            <m:t>𝜎</m:t>
                          </m:r>
                          <m:r>
                            <a:rPr lang="is-IS" i="1">
                              <a:latin typeface="Cambria Math" charset="0"/>
                            </a:rPr>
                            <m:t>⟩→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mr-IN" i="1">
                              <a:latin typeface="Cambria Math" charset="0"/>
                            </a:rPr>
                            <m:t>⟨(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mr-IN" i="1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mr-IN" i="1">
                              <a:latin typeface="Cambria Math" charset="0"/>
                            </a:rPr>
                            <m:t>),</m:t>
                          </m:r>
                          <m:r>
                            <a:rPr lang="mr-IN" i="1">
                              <a:latin typeface="Cambria Math" charset="0"/>
                            </a:rPr>
                            <m:t>𝜎</m:t>
                          </m:r>
                          <m:r>
                            <a:rPr lang="mr-IN" i="1">
                              <a:latin typeface="Cambria Math" charset="0"/>
                            </a:rPr>
                            <m:t>⟩ → </m:t>
                          </m:r>
                          <m:r>
                            <a:rPr lang="mr-IN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>
                          <a:latin typeface="Cambria Math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where</m:t>
                      </m:r>
                      <m:r>
                        <a:rPr lang="en-US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𝑛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5041" y="4468094"/>
            <a:ext cx="229519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By commutativity of integer addition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27222" y="3918855"/>
            <a:ext cx="270454" cy="54491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9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for </a:t>
            </a:r>
            <a:r>
              <a:rPr lang="el-GR" dirty="0" smtClean="0"/>
              <a:t>λ</a:t>
            </a:r>
            <a:r>
              <a:rPr lang="en-US" dirty="0" smtClean="0"/>
              <a:t>-Calculus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state in </a:t>
                </a:r>
                <a:r>
                  <a:rPr lang="el-GR" dirty="0"/>
                  <a:t>λ</a:t>
                </a:r>
                <a:r>
                  <a:rPr lang="en-US" dirty="0" smtClean="0"/>
                  <a:t>-Calculus, so transitions have the form: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 expression in normal form evaluates to itself: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where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/>
                  <a:t> as follows: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𝑡𝑟𝑢𝑒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b="0" dirty="0" smtClean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𝑡𝑟𝑢𝑒</m:t>
                    </m:r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b="0" dirty="0" smtClean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𝑛𝑜𝑟𝑚𝑎𝑙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𝑓𝑎𝑙𝑠𝑒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467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62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for </a:t>
            </a:r>
            <a:r>
              <a:rPr lang="el-GR" dirty="0"/>
              <a:t>λ</a:t>
            </a:r>
            <a:r>
              <a:rPr lang="en-US" dirty="0"/>
              <a:t>-Calculus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abstraction is evaluated by reducing its body: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 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is-I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sequence of function applications is evaluated by computing the first application, followed by the second: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4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for </a:t>
            </a:r>
            <a:r>
              <a:rPr lang="el-GR" dirty="0"/>
              <a:t>λ</a:t>
            </a:r>
            <a:r>
              <a:rPr lang="en-US" dirty="0"/>
              <a:t>-Calculus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49"/>
                <a:ext cx="6591985" cy="49358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 application of an abstraction to an argument does the following:</a:t>
                </a:r>
              </a:p>
              <a:p>
                <a:pPr lvl="1"/>
                <a:r>
                  <a:rPr lang="en-US" dirty="0" smtClean="0"/>
                  <a:t>Reduce the body of the abstraction</a:t>
                </a:r>
              </a:p>
              <a:p>
                <a:pPr lvl="1"/>
                <a:r>
                  <a:rPr lang="en-US" dirty="0" smtClean="0"/>
                  <a:t>Substitute the argument into the body</a:t>
                </a:r>
              </a:p>
              <a:p>
                <a:pPr lvl="1"/>
                <a:r>
                  <a:rPr lang="en-US" dirty="0" smtClean="0"/>
                  <a:t>Evaluate the result of the substitution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𝑠𝑢𝑏𝑠𝑡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 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Definition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𝑠𝑢𝑏𝑠𝑡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𝑏𝑜𝑑𝑦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𝑣𝑎𝑟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𝑎𝑟𝑔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𝑠𝑢𝑏𝑠𝑡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𝑠𝑢𝑏𝑠𝑡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𝑠𝑢𝑏𝑠𝑡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𝑠𝑢𝑏𝑠𝑡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𝑠𝑢𝑏𝑠𝑡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𝑠𝑢𝑏𝑠𝑡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49"/>
                <a:ext cx="6591985" cy="4935854"/>
              </a:xfrm>
              <a:blipFill rotWithShape="0">
                <a:blip r:embed="rId2"/>
                <a:stretch>
                  <a:fillRect l="-648" t="-1360" r="-1295" b="-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7892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79645"/>
            <a:ext cx="5377628" cy="365125"/>
          </a:xfrm>
        </p:spPr>
        <p:txBody>
          <a:bodyPr/>
          <a:lstStyle/>
          <a:p>
            <a:r>
              <a:rPr lang="en-US" dirty="0" smtClean="0"/>
              <a:t>This assumes no </a:t>
            </a:r>
            <a:r>
              <a:rPr lang="el-GR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-reductions are required.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709822"/>
          </a:xfrm>
        </p:spPr>
        <p:txBody>
          <a:bodyPr>
            <a:normAutofit/>
          </a:bodyPr>
          <a:lstStyle/>
          <a:p>
            <a:r>
              <a:rPr lang="en-US" dirty="0" smtClean="0"/>
              <a:t>Syntax is concerned with the structure of programs, while </a:t>
            </a:r>
            <a:r>
              <a:rPr lang="en-US" b="1" i="1" dirty="0" smtClean="0"/>
              <a:t>semantics</a:t>
            </a:r>
            <a:r>
              <a:rPr lang="en-US" dirty="0" smtClean="0"/>
              <a:t> is concerned with their meaning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Semantics can be described formally</a:t>
            </a:r>
          </a:p>
          <a:p>
            <a:pPr lvl="1"/>
            <a:r>
              <a:rPr lang="en-US" b="1" i="1" dirty="0" smtClean="0"/>
              <a:t>Denotational semantics</a:t>
            </a:r>
            <a:r>
              <a:rPr lang="en-US" dirty="0" smtClean="0"/>
              <a:t>: program behavior described using set and domain theory and partial functions over program state</a:t>
            </a:r>
          </a:p>
          <a:p>
            <a:pPr lvl="1"/>
            <a:r>
              <a:rPr lang="en-US" b="1" i="1" dirty="0" smtClean="0"/>
              <a:t>Axiomatic semantics</a:t>
            </a:r>
            <a:r>
              <a:rPr lang="en-US" dirty="0" smtClean="0"/>
              <a:t>: </a:t>
            </a:r>
            <a:r>
              <a:rPr lang="en-US" dirty="0"/>
              <a:t>concerned with </a:t>
            </a:r>
            <a:r>
              <a:rPr lang="en-US" dirty="0" smtClean="0"/>
              <a:t>proving logical </a:t>
            </a:r>
            <a:r>
              <a:rPr lang="en-US" dirty="0"/>
              <a:t>assertions over program state, so </a:t>
            </a:r>
            <a:r>
              <a:rPr lang="en-US" dirty="0" smtClean="0"/>
              <a:t>meaning specified </a:t>
            </a:r>
            <a:r>
              <a:rPr lang="en-US" dirty="0"/>
              <a:t>with respect </a:t>
            </a:r>
            <a:r>
              <a:rPr lang="en-US"/>
              <a:t>to </a:t>
            </a:r>
            <a:r>
              <a:rPr lang="en-US" smtClean="0"/>
              <a:t>the effect </a:t>
            </a:r>
            <a:r>
              <a:rPr lang="en-US" dirty="0"/>
              <a:t>on these logical </a:t>
            </a:r>
            <a:r>
              <a:rPr lang="en-US" dirty="0" smtClean="0"/>
              <a:t>assertions</a:t>
            </a:r>
          </a:p>
          <a:p>
            <a:pPr lvl="1"/>
            <a:r>
              <a:rPr lang="en-US" b="1" i="1" dirty="0" smtClean="0"/>
              <a:t>Operational semantics</a:t>
            </a:r>
            <a:r>
              <a:rPr lang="en-US" dirty="0" smtClean="0"/>
              <a:t>: specifies what each computational step does to the state of a program, and what value it computes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will look at a specific form of operational semantics known as </a:t>
            </a:r>
            <a:r>
              <a:rPr lang="en-US" b="1" i="1" dirty="0" smtClean="0"/>
              <a:t>natural</a:t>
            </a:r>
            <a:r>
              <a:rPr lang="en-US" dirty="0" smtClean="0"/>
              <a:t> or </a:t>
            </a:r>
            <a:r>
              <a:rPr lang="en-US" b="1" i="1" dirty="0" smtClean="0"/>
              <a:t>big-step</a:t>
            </a:r>
            <a:r>
              <a:rPr lang="en-US" dirty="0" smtClean="0"/>
              <a:t> semantics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91845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292565"/>
            <a:ext cx="5564374" cy="365125"/>
          </a:xfrm>
        </p:spPr>
        <p:txBody>
          <a:bodyPr/>
          <a:lstStyle/>
          <a:p>
            <a:r>
              <a:rPr lang="en-US" dirty="0" smtClean="0"/>
              <a:t>The textbook describes </a:t>
            </a:r>
            <a:r>
              <a:rPr lang="en-US" i="1" dirty="0" smtClean="0"/>
              <a:t>small-step</a:t>
            </a:r>
            <a:r>
              <a:rPr lang="en-US" dirty="0" smtClean="0"/>
              <a:t> operational semantics, but it is similar enough to big-step semantics to be a useful resource.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76654"/>
          </a:xfrm>
        </p:spPr>
        <p:txBody>
          <a:bodyPr>
            <a:normAutofit/>
          </a:bodyPr>
          <a:lstStyle/>
          <a:p>
            <a:r>
              <a:rPr lang="en-US" dirty="0" smtClean="0"/>
              <a:t>We will use a simple imperative language: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skip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S</a:t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V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</a:t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V</a:t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−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4097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4817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85754" y="1993083"/>
            <a:ext cx="23138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B</a:t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V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Identifier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Integer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9066" y="2427183"/>
            <a:ext cx="149787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Statements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9066" y="4365186"/>
            <a:ext cx="268223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Arithmetic expressions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5754" y="1892134"/>
            <a:ext cx="247947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Boolean expressions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754" y="4067303"/>
            <a:ext cx="12339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Variables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5754" y="5203525"/>
            <a:ext cx="12339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Numbers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i="1" dirty="0" smtClean="0"/>
                  <a:t>state</a:t>
                </a:r>
                <a:r>
                  <a:rPr lang="en-US" dirty="0" smtClean="0"/>
                  <a:t> of a program is a mapping of variables to values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State denoted by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, and value of variable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A new state with a new mapping for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 smtClean="0"/>
                  <a:t> to value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is denoted by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i="1">
                            <a:latin typeface="Cambria Math" charset="0"/>
                          </a:rPr>
                          <m:t>𝑣</m:t>
                        </m:r>
                        <m:r>
                          <a:rPr lang="mr-IN" i="1">
                            <a:latin typeface="Cambria Math" charset="0"/>
                          </a:rPr>
                          <m:t>  := </m:t>
                        </m:r>
                        <m:r>
                          <a:rPr lang="mr-IN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sz="1800" dirty="0" smtClean="0"/>
                  <a:t>Formally,</a:t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r>
                      <a:rPr lang="mr-IN" sz="1800" i="1">
                        <a:latin typeface="Cambria Math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mr-IN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1800" i="1">
                            <a:latin typeface="Cambria Math" charset="0"/>
                          </a:rPr>
                          <m:t>𝑣</m:t>
                        </m:r>
                        <m:r>
                          <a:rPr lang="mr-IN" sz="1800" i="1">
                            <a:latin typeface="Cambria Math" charset="0"/>
                          </a:rPr>
                          <m:t>  := </m:t>
                        </m:r>
                        <m:r>
                          <a:rPr lang="mr-IN" sz="1800" i="1">
                            <a:latin typeface="Cambria Math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mr-IN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1800" i="1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mr-IN" sz="1800" i="1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mr-IN" sz="180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180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sz="1800" b="0" i="0" smtClean="0">
                                <a:latin typeface="Cambria Math" charset="0"/>
                              </a:rPr>
                              <m:t>       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e>
                            <m:r>
                              <a:rPr lang="el-GR" sz="1800" b="0" i="1" smtClean="0">
                                <a:latin typeface="Cambria Math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1800" b="0" i="0" smtClean="0">
                                <a:latin typeface="Cambria Math" charset="0"/>
                              </a:rPr>
                              <m:t>,  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charset="0"/>
                              </a:rPr>
                              <m:t>if</m:t>
                            </m:r>
                            <m:r>
                              <a:rPr lang="en-US" sz="1800" b="0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≠</m:t>
                            </m:r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r>
                  <a:rPr lang="mr-IN" sz="1800" dirty="0"/>
                  <a:t/>
                </a:r>
                <a:br>
                  <a:rPr lang="mr-IN" sz="1800" dirty="0"/>
                </a:br>
                <a:endParaRPr lang="mr-IN" sz="1800" dirty="0"/>
              </a:p>
              <a:p>
                <a:pPr lvl="1"/>
                <a:r>
                  <a:rPr lang="en-US" sz="1800" dirty="0" smtClean="0"/>
                  <a:t>In other words, the value of other variables are unchanged, but the value of </a:t>
                </a:r>
                <a14:m>
                  <m:oMath xmlns:m="http://schemas.openxmlformats.org/officeDocument/2006/math">
                    <m:r>
                      <a:rPr lang="mr-IN" sz="1800" i="1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sz="1800" dirty="0" smtClean="0"/>
                  <a:t> is now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l-GR" dirty="0"/>
                  <a:t/>
                </a:r>
                <a:br>
                  <a:rPr lang="el-GR" dirty="0"/>
                </a:br>
                <a:endParaRPr lang="el-G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transition denotes the result of a computation:</a:t>
                </a:r>
                <a:br>
                  <a:rPr lang="en-US" dirty="0" smtClean="0"/>
                </a:b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charset="0"/>
                          </a:rPr>
                          <m:t>𝑠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</m:e>
                    </m:d>
                    <m:r>
                      <a:rPr lang="is-IS" i="1">
                        <a:latin typeface="Cambria Math" charset="0"/>
                      </a:rPr>
                      <m:t>→ </m:t>
                    </m:r>
                    <m:d>
                      <m:dPr>
                        <m:begChr m:val="⟨"/>
                        <m:endChr m:val="⟩"/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is-IS" i="1">
                            <a:latin typeface="Cambria Math" charset="0"/>
                          </a:rPr>
                          <m:t>𝑢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is-I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This states that program fragment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1800" dirty="0" smtClean="0"/>
                  <a:t>, when </a:t>
                </a:r>
                <a:r>
                  <a:rPr lang="en-US" sz="1800" dirty="0"/>
                  <a:t>computed in state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yields value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sz="1800" dirty="0"/>
                  <a:t> and </a:t>
                </a:r>
                <a:r>
                  <a:rPr lang="en-US" sz="1800" dirty="0" smtClean="0"/>
                  <a:t>a new </a:t>
                </a:r>
                <a:r>
                  <a:rPr lang="en-US" sz="1800" dirty="0"/>
                  <a:t>state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𝜎</m:t>
                    </m:r>
                    <m:r>
                      <a:rPr lang="en-US" sz="1800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sz="1800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If the fragment does not produce a new state, then the state can be elided from the right-hand side:</a:t>
                </a:r>
                <a:br>
                  <a:rPr lang="en-US" dirty="0" smtClean="0"/>
                </a:b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14:m>
                  <m:oMath xmlns:m="http://schemas.openxmlformats.org/officeDocument/2006/math">
                    <m:r>
                      <a:rPr lang="is-IS" i="1">
                        <a:latin typeface="Cambria Math" charset="0"/>
                      </a:rPr>
                      <m:t>⟨</m:t>
                    </m:r>
                    <m:r>
                      <a:rPr lang="en-US" b="0" i="1" smtClean="0">
                        <a:latin typeface="Cambria Math" charset="0"/>
                      </a:rPr>
                      <m:t>3</m:t>
                    </m:r>
                    <m:r>
                      <a:rPr lang="is-IS" i="1">
                        <a:latin typeface="Cambria Math" charset="0"/>
                      </a:rPr>
                      <m:t>,</m:t>
                    </m:r>
                    <m:r>
                      <a:rPr lang="is-IS" i="1">
                        <a:latin typeface="Cambria Math" charset="0"/>
                      </a:rPr>
                      <m:t>𝜎</m:t>
                    </m:r>
                    <m:r>
                      <a:rPr lang="is-IS" i="1">
                        <a:latin typeface="Cambria Math" charset="0"/>
                      </a:rPr>
                      <m:t>⟩ →3</m:t>
                    </m:r>
                  </m:oMath>
                </a14:m>
                <a:endParaRPr lang="en-US" sz="1800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If the fragment does not produce a value, then the value can be elided from the right-hand side:</a:t>
                </a:r>
                <a:br>
                  <a:rPr lang="en-US" dirty="0" smtClean="0"/>
                </a:br>
                <a:r>
                  <a:rPr lang="en-US" sz="1100" dirty="0" smtClean="0"/>
                  <a:t/>
                </a:r>
                <a:br>
                  <a:rPr lang="en-US" sz="1100" dirty="0" smtClean="0"/>
                </a:br>
                <a14:m>
                  <m:oMath xmlns:m="http://schemas.openxmlformats.org/officeDocument/2006/math">
                    <m:r>
                      <a:rPr lang="is-IS" i="1">
                        <a:latin typeface="Cambria Math" charset="0"/>
                      </a:rPr>
                      <m:t>⟨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=3,</m:t>
                    </m:r>
                    <m:r>
                      <a:rPr lang="is-IS" i="1">
                        <a:latin typeface="Cambria Math" charset="0"/>
                      </a:rPr>
                      <m:t>𝜎</m:t>
                    </m:r>
                    <m:r>
                      <a:rPr lang="is-IS" i="1">
                        <a:latin typeface="Cambria Math" charset="0"/>
                      </a:rPr>
                      <m:t>⟩ → </m:t>
                    </m:r>
                    <m:r>
                      <a:rPr lang="is-IS" i="1">
                        <a:latin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≔3]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6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Transition rules have the following form: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′⟩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...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′⟩  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i="1">
                            <a:latin typeface="Cambria Math" charset="0"/>
                          </a:rPr>
                          <m:t>𝑠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r>
                          <a:rPr lang="is-IS" i="1">
                            <a:latin typeface="Cambria Math" charset="0"/>
                          </a:rPr>
                          <m:t>𝑢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′⟩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conditional rule that means:</a:t>
                </a:r>
              </a:p>
              <a:p>
                <a:pPr lvl="1"/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computed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s-IS" sz="18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yields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and modified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s-IS" sz="18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sz="1800" i="1">
                        <a:latin typeface="Cambria Math" charset="0"/>
                      </a:rPr>
                      <m:t>′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...</a:t>
                </a:r>
              </a:p>
              <a:p>
                <a:pPr lvl="1"/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computed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s-IS" sz="18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yields value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and modified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s-IS" sz="1800" i="1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sz="1800" b="1" dirty="0" smtClean="0"/>
                  <a:t>Then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1800" dirty="0"/>
                  <a:t> computed in state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1800" dirty="0"/>
                  <a:t> yields value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sz="1800" dirty="0"/>
                  <a:t> and modified state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𝜎</m:t>
                    </m:r>
                    <m:r>
                      <a:rPr lang="en-US" sz="1800" b="0" i="1" smtClean="0">
                        <a:latin typeface="Cambria Math" charset="0"/>
                      </a:rPr>
                      <m:t>′</m:t>
                    </m:r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our convention, only transitions can appear in the premises or conclusion of a rule.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074" y="1959272"/>
            <a:ext cx="10537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Premise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246812" y="2139993"/>
            <a:ext cx="418011" cy="39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3073" y="2522071"/>
            <a:ext cx="14717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Conclusion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64822" y="2517745"/>
            <a:ext cx="1428207" cy="1889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9081" y="2726379"/>
            <a:ext cx="14717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Transition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67790" y="2139993"/>
            <a:ext cx="552995" cy="58206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12229" y="2000034"/>
            <a:ext cx="1955561" cy="31115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0937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Transition rules have the following form: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′⟩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...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is-IS" i="1">
                                <a:latin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′⟩  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i="1">
                            <a:latin typeface="Cambria Math" charset="0"/>
                          </a:rPr>
                          <m:t>𝑠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⟨</m:t>
                        </m:r>
                        <m:r>
                          <a:rPr lang="is-IS" i="1">
                            <a:latin typeface="Cambria Math" charset="0"/>
                          </a:rPr>
                          <m:t>𝑢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′⟩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transition rule specifies a formula for interpreting a program fragment</a:t>
                </a:r>
              </a:p>
              <a:p>
                <a:pPr lvl="1"/>
                <a:r>
                  <a:rPr lang="en-US" sz="1800" dirty="0" smtClean="0"/>
                  <a:t>If the interpreter sees a fragment of the form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1800" dirty="0" smtClean="0"/>
                  <a:t>, it can compute </a:t>
                </a:r>
                <a14:m>
                  <m:oMath xmlns:m="http://schemas.openxmlformats.org/officeDocument/2006/math">
                    <m:r>
                      <a:rPr lang="is-IS" sz="1800" i="1">
                        <a:latin typeface="Cambria Math" charset="0"/>
                      </a:rPr>
                      <m:t>𝑠</m:t>
                    </m:r>
                  </m:oMath>
                </a14:m>
                <a:r>
                  <a:rPr lang="en-US" sz="1800" dirty="0" smtClean="0"/>
                  <a:t> by instead computing the fragments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sz="1800" i="1">
                        <a:latin typeface="Cambria Math" charset="0"/>
                      </a:rPr>
                      <m:t>,</m:t>
                    </m:r>
                    <m:r>
                      <a:rPr lang="en-US" sz="1800" b="0" i="1" smtClean="0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that are in the premises, in the specified states</a:t>
                </a:r>
              </a:p>
              <a:p>
                <a:pPr lvl="1"/>
                <a:r>
                  <a:rPr lang="en-US" sz="1800" dirty="0" smtClean="0"/>
                  <a:t>Computation terminates when no more transition rules can be applied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Expressions do not modify the state in our language, so we will elide the state on the right-hand side of a transition</a:t>
                </a:r>
              </a:p>
              <a:p>
                <a:endParaRPr lang="en-US" dirty="0"/>
              </a:p>
              <a:p>
                <a:r>
                  <a:rPr lang="en-US" dirty="0" smtClean="0"/>
                  <a:t>Rules with an empty premise are called </a:t>
                </a:r>
                <a:r>
                  <a:rPr lang="en-US" b="1" i="1" dirty="0" smtClean="0"/>
                  <a:t>axioms</a:t>
                </a:r>
              </a:p>
              <a:p>
                <a:endParaRPr lang="en-US" i="1" dirty="0" smtClean="0"/>
              </a:p>
              <a:p>
                <a:r>
                  <a:rPr lang="en-US" dirty="0" smtClean="0"/>
                  <a:t>Axiom for numbers:</a:t>
                </a:r>
                <a:r>
                  <a:rPr lang="en-US" i="1" dirty="0" smtClean="0"/>
                  <a:t/>
                </a:r>
                <a:br>
                  <a:rPr lang="en-US" i="1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is-IS" i="1">
                            <a:latin typeface="Cambria Math" charset="0"/>
                          </a:rPr>
                          <m:t>𝑛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 </m:t>
                        </m:r>
                        <m:r>
                          <a:rPr lang="is-IS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Axiom for variables: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is-IS" i="1">
                            <a:latin typeface="Cambria Math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is-IS" i="1">
                            <a:latin typeface="Cambria Math" charset="0"/>
                          </a:rPr>
                          <m:t>,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is-IS" i="1">
                            <a:latin typeface="Cambria Math" charset="0"/>
                          </a:rPr>
                          <m:t>⟩ →</m:t>
                        </m:r>
                        <m:r>
                          <a:rPr lang="is-IS" i="1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48" t="-800" r="-1573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12971</TotalTime>
  <Words>689</Words>
  <Application>Microsoft Macintosh PowerPoint</Application>
  <PresentationFormat>On-screen Show (4:3)</PresentationFormat>
  <Paragraphs>233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Cambria Math</vt:lpstr>
      <vt:lpstr>Century Gothic</vt:lpstr>
      <vt:lpstr>Consolas</vt:lpstr>
      <vt:lpstr>Mangal</vt:lpstr>
      <vt:lpstr>Wingdings 3</vt:lpstr>
      <vt:lpstr>Arial</vt:lpstr>
      <vt:lpstr>Wisp</vt:lpstr>
      <vt:lpstr>EECS 490 – Lecture 13 Operational Semantics</vt:lpstr>
      <vt:lpstr>Announcements</vt:lpstr>
      <vt:lpstr>Semantics</vt:lpstr>
      <vt:lpstr>Language</vt:lpstr>
      <vt:lpstr>States</vt:lpstr>
      <vt:lpstr>Transitions</vt:lpstr>
      <vt:lpstr>Transition Rules</vt:lpstr>
      <vt:lpstr>Interpretation</vt:lpstr>
      <vt:lpstr>Expressions</vt:lpstr>
      <vt:lpstr>Arithmetic Expressions</vt:lpstr>
      <vt:lpstr>Evaluation</vt:lpstr>
      <vt:lpstr>Example</vt:lpstr>
      <vt:lpstr>Order of Evaluation</vt:lpstr>
      <vt:lpstr>Boolean Expressions</vt:lpstr>
      <vt:lpstr>Conjunction</vt:lpstr>
      <vt:lpstr>Example</vt:lpstr>
      <vt:lpstr>PowerPoint Presentation</vt:lpstr>
      <vt:lpstr>Statements</vt:lpstr>
      <vt:lpstr>Sequencing and Conditionals</vt:lpstr>
      <vt:lpstr>Loops</vt:lpstr>
      <vt:lpstr>Example: Loop</vt:lpstr>
      <vt:lpstr>Example: Divergent Loop</vt:lpstr>
      <vt:lpstr>Example: Scheme define</vt:lpstr>
      <vt:lpstr>Example: Swapping Operands</vt:lpstr>
      <vt:lpstr>Semantics for λ-Calculus</vt:lpstr>
      <vt:lpstr>Semantics for λ-Calculus</vt:lpstr>
      <vt:lpstr>Semantics for λ-Calculus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821</cp:revision>
  <cp:lastPrinted>2016-10-20T16:43:39Z</cp:lastPrinted>
  <dcterms:created xsi:type="dcterms:W3CDTF">2014-09-12T02:12:56Z</dcterms:created>
  <dcterms:modified xsi:type="dcterms:W3CDTF">2017-10-20T22:38:53Z</dcterms:modified>
</cp:coreProperties>
</file>