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633" r:id="rId4"/>
    <p:sldId id="634" r:id="rId5"/>
    <p:sldId id="635" r:id="rId6"/>
    <p:sldId id="637" r:id="rId7"/>
    <p:sldId id="636" r:id="rId8"/>
    <p:sldId id="661" r:id="rId9"/>
    <p:sldId id="638" r:id="rId10"/>
    <p:sldId id="640" r:id="rId11"/>
    <p:sldId id="639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62" r:id="rId20"/>
    <p:sldId id="629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56" r:id="rId30"/>
    <p:sldId id="657" r:id="rId31"/>
    <p:sldId id="658" r:id="rId32"/>
    <p:sldId id="663" r:id="rId33"/>
    <p:sldId id="66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9" autoAdjust="0"/>
    <p:restoredTop sz="94474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14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2700" dirty="0" smtClean="0"/>
              <a:t>Formal Type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 for addition: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𝐼𝑛𝑡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𝐼𝑛𝑡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Meaning: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has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has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also has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𝐼𝑛𝑡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does not have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, then the rule cannot be applied</a:t>
                </a:r>
              </a:p>
              <a:p>
                <a:pPr lvl="1"/>
                <a:r>
                  <a:rPr lang="en-US" sz="1800" dirty="0" smtClean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(</m:t>
                        </m:r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will not be </a:t>
                </a:r>
                <a:r>
                  <a:rPr lang="en-US" sz="1800" dirty="0" err="1" smtClean="0"/>
                  <a:t>typable</a:t>
                </a:r>
                <a:r>
                  <a:rPr lang="en-US" sz="1800" dirty="0" smtClean="0"/>
                  <a:t>, so it is erroneous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9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Derivations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Typing rules lead to derivation trees, as in operational semantics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  :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𝐼𝑛𝑡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  :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𝐼𝑛𝑡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          </m:t>
                            </m:r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  :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𝐼𝑛𝑡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(2+3)  :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𝐼𝑛𝑡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(2+3)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2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and 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Subtraction and multiplication rules similar to </a:t>
                </a:r>
                <a:r>
                  <a:rPr lang="en-US" dirty="0"/>
                  <a:t>addition: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∗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Comparisons require the operands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s and produce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𝐵𝑜𝑜𝑙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𝐼𝑛𝑡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&lt;=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 and Negation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Conjunction and negation require the operands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𝐵𝑜𝑜𝑙</m:t>
                    </m:r>
                  </m:oMath>
                </a14:m>
                <a:r>
                  <a:rPr lang="en-US" dirty="0" smtClean="0"/>
                  <a:t>s, produce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𝐵𝑜𝑜𝑙</m:t>
                    </m:r>
                  </m:oMath>
                </a14:m>
                <a:r>
                  <a:rPr lang="en-US" dirty="0" smtClean="0"/>
                  <a:t> as the result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𝐚𝐧𝐝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num>
                      <m:den>
                        <m:r>
                          <a:rPr lang="en-US" b="1" i="0" smtClean="0">
                            <a:latin typeface="Cambria Math" charset="0"/>
                          </a:rPr>
                          <m:t>𝐧𝐨𝐭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conditional requires its two branches to have the same type</a:t>
                </a:r>
              </a:p>
              <a:p>
                <a:pPr lvl="1"/>
                <a:r>
                  <a:rPr lang="en-US" sz="1800" dirty="0" smtClean="0"/>
                  <a:t>The term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(</m:t>
                    </m:r>
                    <m:r>
                      <a:rPr lang="en-US" sz="1800" b="1" i="0" smtClean="0">
                        <a:latin typeface="Cambria Math" charset="0"/>
                      </a:rPr>
                      <m:t>𝐢𝐟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1" i="0" smtClean="0">
                        <a:latin typeface="Cambria Math" charset="0"/>
                      </a:rPr>
                      <m:t>𝐭𝐡𝐞𝐧</m:t>
                    </m:r>
                    <m:r>
                      <a:rPr lang="en-US" sz="1800" b="0" i="1" smtClean="0">
                        <a:latin typeface="Cambria Math" charset="0"/>
                      </a:rPr>
                      <m:t> 0 </m:t>
                    </m:r>
                    <m:r>
                      <a:rPr lang="en-US" sz="1800" b="1" i="0" smtClean="0">
                        <a:latin typeface="Cambria Math" charset="0"/>
                      </a:rPr>
                      <m:t>𝐞𝐥𝐬𝐞</m:t>
                    </m:r>
                    <m:r>
                      <a:rPr lang="en-US" sz="1800" b="0" i="1" smtClean="0">
                        <a:latin typeface="Cambria Math" charset="0"/>
                      </a:rPr>
                      <m:t> 1)</m:t>
                    </m:r>
                  </m:oMath>
                </a14:m>
                <a:r>
                  <a:rPr lang="en-US" sz="1800" dirty="0" smtClean="0"/>
                  <a:t> should be </a:t>
                </a:r>
                <a:r>
                  <a:rPr lang="en-US" sz="1800" dirty="0" err="1" smtClean="0"/>
                  <a:t>typable</a:t>
                </a:r>
                <a:r>
                  <a:rPr lang="en-US" sz="1800" dirty="0" smtClean="0"/>
                  <a:t>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sz="1800" dirty="0" smtClean="0"/>
                  <a:t>, while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(</m:t>
                    </m:r>
                    <m:r>
                      <a:rPr lang="en-US" sz="1800" b="1">
                        <a:latin typeface="Cambria Math" charset="0"/>
                      </a:rPr>
                      <m:t>𝐢𝐟</m:t>
                    </m:r>
                    <m:r>
                      <a:rPr lang="en-US" sz="1800" i="1">
                        <a:latin typeface="Cambria Math" charset="0"/>
                      </a:rPr>
                      <m:t> </m:t>
                    </m:r>
                    <m:r>
                      <a:rPr lang="en-US" sz="1800" i="1">
                        <a:latin typeface="Cambria Math" charset="0"/>
                      </a:rPr>
                      <m:t>𝑏</m:t>
                    </m:r>
                    <m:r>
                      <a:rPr lang="en-US" sz="1800" i="1">
                        <a:latin typeface="Cambria Math" charset="0"/>
                      </a:rPr>
                      <m:t> </m:t>
                    </m:r>
                    <m:r>
                      <a:rPr lang="en-US" sz="1800" b="1">
                        <a:latin typeface="Cambria Math" charset="0"/>
                      </a:rPr>
                      <m:t>𝐭𝐡𝐞𝐧</m:t>
                    </m:r>
                    <m:r>
                      <a:rPr lang="en-US" sz="1800" i="1">
                        <a:latin typeface="Cambria Math" charset="0"/>
                      </a:rPr>
                      <m:t> </m:t>
                    </m:r>
                    <m:r>
                      <a:rPr lang="en-US" sz="1800" b="1" i="0" smtClean="0">
                        <a:latin typeface="Cambria Math" charset="0"/>
                      </a:rPr>
                      <m:t>𝐭𝐫𝐮𝐞</m:t>
                    </m:r>
                    <m:r>
                      <a:rPr lang="en-US" sz="1800" i="1">
                        <a:latin typeface="Cambria Math" charset="0"/>
                      </a:rPr>
                      <m:t> </m:t>
                    </m:r>
                    <m:r>
                      <a:rPr lang="en-US" sz="1800" b="1">
                        <a:latin typeface="Cambria Math" charset="0"/>
                      </a:rPr>
                      <m:t>𝐞𝐥𝐬𝐞</m:t>
                    </m:r>
                    <m:r>
                      <a:rPr lang="en-US" sz="1800" i="1">
                        <a:latin typeface="Cambria Math" charset="0"/>
                      </a:rPr>
                      <m:t> </m:t>
                    </m:r>
                    <m:r>
                      <a:rPr lang="en-US" sz="1800" b="1" i="0" smtClean="0">
                        <a:latin typeface="Cambria Math" charset="0"/>
                      </a:rPr>
                      <m:t>𝐟𝐚𝐥𝐬𝐞</m:t>
                    </m:r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should be </a:t>
                </a:r>
                <a:r>
                  <a:rPr lang="en-US" sz="1800" dirty="0" err="1" smtClean="0"/>
                  <a:t>typable</a:t>
                </a:r>
                <a:r>
                  <a:rPr lang="en-US" sz="1800" dirty="0" smtClean="0"/>
                  <a:t>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𝐵𝑜𝑜𝑙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 : </m:t>
                        </m:r>
                        <m:r>
                          <a:rPr lang="en-US" sz="1800" i="1">
                            <a:latin typeface="Cambria Math" charset="0"/>
                          </a:rPr>
                          <m:t>𝐵𝑜𝑜𝑙</m:t>
                        </m:r>
                        <m:r>
                          <a:rPr lang="en-US" sz="1800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 :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 : </m:t>
                        </m:r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b="1" i="0" smtClean="0">
                                <a:latin typeface="Cambria Math" charset="0"/>
                              </a:rPr>
                              <m:t>𝐢𝐟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1" i="0" smtClean="0">
                                <a:latin typeface="Cambria Math" charset="0"/>
                              </a:rPr>
                              <m:t>𝐭𝐡𝐞𝐧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1" i="0" smtClean="0">
                                <a:latin typeface="Cambria Math" charset="0"/>
                              </a:rPr>
                              <m:t>𝐞𝐥𝐬𝐞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  :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4368" y="4045921"/>
            <a:ext cx="203339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variable can be any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563639" y="3683786"/>
            <a:ext cx="1017890" cy="3578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5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49"/>
                <a:ext cx="6591985" cy="470691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Let's add variables to our language: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>
                    <a:latin typeface="Consolas" charset="0"/>
                    <a:ea typeface="Consolas" charset="0"/>
                    <a:cs typeface="Consolas" charset="0"/>
                  </a:rPr>
                  <a:t>E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→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let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V = E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in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 E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  | 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V</a:t>
                </a:r>
                <a:b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V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→ 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Identifier</a:t>
                </a:r>
                <a:endParaRPr lang="en-US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charset="0"/>
                      </a:rPr>
                      <m:t>𝐥𝐞𝐭</m:t>
                    </m:r>
                  </m:oMath>
                </a14:m>
                <a:r>
                  <a:rPr lang="en-US" dirty="0" smtClean="0"/>
                  <a:t> construct has the semantics of replacing each occurrence of the variable in its body with the value bound to the variable</a:t>
                </a:r>
              </a:p>
              <a:p>
                <a:pPr lvl="1"/>
                <a:r>
                  <a:rPr lang="en-US" sz="1800" dirty="0" smtClean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dirty="0">
                            <a:latin typeface="Cambria Math" charset="0"/>
                          </a:rPr>
                          <m:t>𝐥𝐞𝐭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=3 </m:t>
                        </m:r>
                        <m:r>
                          <a:rPr lang="en-US" sz="1800" b="1" i="0" dirty="0" smtClean="0">
                            <a:latin typeface="Cambria Math" charset="0"/>
                          </a:rPr>
                          <m:t>𝐢𝐧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charset="0"/>
                      </a:rPr>
                      <m:t> → 5</m:t>
                    </m:r>
                  </m:oMath>
                </a14:m>
                <a:endParaRPr lang="en-US" sz="1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will assume for simplicity that all variable names in a program are distinct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49"/>
                <a:ext cx="6591985" cy="4706913"/>
              </a:xfrm>
              <a:blipFill rotWithShape="0">
                <a:blip r:embed="rId2"/>
                <a:stretch>
                  <a:fillRect l="-648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1024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1096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591985" cy="49393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order to type the body of a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charset="0"/>
                      </a:rPr>
                      <m:t>𝐥𝐞𝐭</m:t>
                    </m:r>
                  </m:oMath>
                </a14:m>
                <a:r>
                  <a:rPr lang="en-US" dirty="0" smtClean="0"/>
                  <a:t>, we need to keep track of the mapping between the variables that are in scope and their types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The </a:t>
                </a:r>
                <a:r>
                  <a:rPr lang="en-US" b="1" i="1" dirty="0" smtClean="0"/>
                  <a:t>type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context</a:t>
                </a:r>
                <a:r>
                  <a:rPr lang="en-US" dirty="0" smtClean="0"/>
                  <a:t> or </a:t>
                </a:r>
                <a:r>
                  <a:rPr lang="en-US" b="1" i="1" dirty="0" smtClean="0"/>
                  <a:t>type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environment</a:t>
                </a:r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 smtClean="0"/>
                  <a:t>, maps variables to types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The notation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: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 smtClean="0"/>
                  <a:t> means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 smtClean="0"/>
                  <a:t> maps the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to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The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dirty="0" smtClean="0"/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 smtClean="0"/>
                  <a:t>, with the addition of the mapping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Type judgments are now in the context of an environment: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⊢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: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z="1800" dirty="0" smtClean="0"/>
                  <a:t>This means that term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sz="1800" dirty="0" smtClean="0"/>
                  <a:t> has type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within the context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591985" cy="4939372"/>
              </a:xfrm>
              <a:blipFill rotWithShape="0">
                <a:blip r:embed="rId2"/>
                <a:stretch>
                  <a:fillRect l="-648" t="-741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8560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8632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with Type Environments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43486" y="1467483"/>
                <a:ext cx="2035479" cy="1791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charset="0"/>
                                </a:rPr>
                                <m:t>𝐭𝐫𝐮𝐞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 :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𝐵𝑜𝑜𝑙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eqAr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𝐟𝐚𝐥𝐬</m:t>
                          </m:r>
                          <m:r>
                            <a:rPr lang="en-US" b="1">
                              <a:latin typeface="Cambria Math" charset="0"/>
                            </a:rPr>
                            <m:t>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𝐼𝑛𝑡𝑒𝑔𝑒𝑟𝐿𝑖𝑡𝑒𝑟𝑎𝑙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: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86" y="1467483"/>
                <a:ext cx="2035479" cy="1791196"/>
              </a:xfrm>
              <a:prstGeom prst="rect">
                <a:avLst/>
              </a:prstGeom>
              <a:blipFill rotWithShape="0">
                <a:blip r:embed="rId2"/>
                <a:stretch>
                  <a:fillRect l="-1497" t="-29592" r="-24850" b="-24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42415" y="3639711"/>
                <a:ext cx="3405740" cy="2338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∗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15" y="3639711"/>
                <a:ext cx="3405740" cy="23385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17173" y="4480581"/>
                <a:ext cx="3405740" cy="656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&lt;=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173" y="4480581"/>
                <a:ext cx="3405740" cy="656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21891" y="2514867"/>
                <a:ext cx="3388290" cy="1466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>
                                  <a:latin typeface="Cambria Math" charset="0"/>
                                </a:rPr>
                                <m:t>𝐚𝐧𝐝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1">
                              <a:latin typeface="Cambria Math" charset="0"/>
                            </a:rPr>
                            <m:t>𝐧𝐨𝐭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91" y="2514867"/>
                <a:ext cx="3388290" cy="1466492"/>
              </a:xfrm>
              <a:prstGeom prst="rect">
                <a:avLst/>
              </a:prstGeom>
              <a:blipFill rotWithShape="0">
                <a:blip r:embed="rId5"/>
                <a:stretch>
                  <a:fillRect l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65833" y="1523771"/>
                <a:ext cx="5053115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𝐵𝑜𝑜𝑙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𝐢𝐟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>
                                  <a:latin typeface="Cambria Math" charset="0"/>
                                </a:rPr>
                                <m:t>𝐭𝐡𝐞𝐧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>
                                  <a:latin typeface="Cambria Math" charset="0"/>
                                </a:rPr>
                                <m:t>𝐞𝐥𝐬𝐞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33" y="1523771"/>
                <a:ext cx="5053115" cy="6649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55531" y="1693428"/>
            <a:ext cx="1471749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True in any context,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so context is elided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7280" y="2579803"/>
            <a:ext cx="173736" cy="4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Typing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 for typing a variable retrieves its mapping from the context, assuming there is a mapping: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: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⊢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Rule for a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𝐥𝐞𝐭</m:t>
                    </m:r>
                  </m:oMath>
                </a14:m>
                <a:r>
                  <a:rPr lang="en-US" dirty="0" smtClean="0"/>
                  <a:t> types the body in a context extended with a mapping for the variable: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charset="0"/>
                              </a:rPr>
                              <m:t>𝐥𝐞𝐭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𝐢𝐧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Type derivation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𝐥𝐞𝐭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</a:rPr>
                          <m:t>=3 </m:t>
                        </m:r>
                        <m:r>
                          <a:rPr lang="en-US" b="1" dirty="0">
                            <a:latin typeface="Cambria Math" charset="0"/>
                          </a:rPr>
                          <m:t>𝐢𝐧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+2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 an arbitrary context: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3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𝐼𝑛𝑡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𝐼𝑛𝑡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𝐼𝑛𝑡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𝐼𝑛𝑡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⊢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 :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𝐼𝑛𝑡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          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𝐼𝑛𝑡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2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: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𝐼𝑛𝑡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𝐼𝑛𝑡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𝐼𝑛𝑡</m:t>
                            </m:r>
                          </m:den>
                        </m:f>
                      </m:num>
                      <m:den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𝐥𝐞𝐭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charset="0"/>
                              </a:rPr>
                              <m:t>𝐢𝐧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+2)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3 due Friday 10/27 at 8pm</a:t>
            </a:r>
          </a:p>
          <a:p>
            <a:endParaRPr lang="en-US" sz="2000" dirty="0"/>
          </a:p>
          <a:p>
            <a:r>
              <a:rPr lang="en-US" sz="2000" dirty="0" smtClean="0"/>
              <a:t>Midterm Tuesday 10/31 during class time</a:t>
            </a:r>
          </a:p>
          <a:p>
            <a:pPr lvl="1"/>
            <a:r>
              <a:rPr lang="en-US" b="1" u="sng" dirty="0" smtClean="0"/>
              <a:t>Will be in 1109 FXB, not in this room</a:t>
            </a:r>
          </a:p>
          <a:p>
            <a:pPr lvl="1"/>
            <a:r>
              <a:rPr lang="en-US" dirty="0" smtClean="0"/>
              <a:t>Covers lectures 1-12</a:t>
            </a:r>
          </a:p>
          <a:p>
            <a:pPr lvl="1"/>
            <a:r>
              <a:rPr lang="en-US" dirty="0"/>
              <a:t>You are allowed one 8.5x11" note </a:t>
            </a:r>
            <a:r>
              <a:rPr lang="en-US" dirty="0" smtClean="0"/>
              <a:t>sheet, double sided</a:t>
            </a:r>
          </a:p>
          <a:p>
            <a:pPr lvl="1"/>
            <a:r>
              <a:rPr lang="en-US" dirty="0" smtClean="0"/>
              <a:t>Review session: Sunday 10/29 2-4pm in 1690 BBB</a:t>
            </a:r>
          </a:p>
          <a:p>
            <a:pPr lvl="1"/>
            <a:endParaRPr lang="en-US" dirty="0"/>
          </a:p>
          <a:p>
            <a:r>
              <a:rPr lang="en-US" dirty="0" smtClean="0"/>
              <a:t>Read §4.1 in the notes </a:t>
            </a:r>
            <a:r>
              <a:rPr lang="en-US" b="1" u="sng" dirty="0" smtClean="0"/>
              <a:t>before</a:t>
            </a:r>
            <a:r>
              <a:rPr lang="en-US" dirty="0" smtClean="0"/>
              <a:t> Thursday's lecture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</a:t>
            </a:r>
            <a:r>
              <a:rPr lang="mr-IN" dirty="0" smtClean="0"/>
              <a:t>'</a:t>
            </a:r>
            <a:r>
              <a:rPr lang="en-US" dirty="0" err="1" smtClean="0"/>
              <a:t>ll</a:t>
            </a:r>
            <a:r>
              <a:rPr lang="en-US" dirty="0" smtClean="0"/>
              <a:t>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now add functions that take in a single argument: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V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: T .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E 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Function parameters are </a:t>
            </a:r>
            <a:r>
              <a:rPr lang="en-US" i="1" dirty="0" smtClean="0">
                <a:ea typeface="Consolas" charset="0"/>
                <a:cs typeface="Consolas" charset="0"/>
              </a:rPr>
              <a:t>explicitly</a:t>
            </a:r>
            <a:r>
              <a:rPr lang="en-US" dirty="0" smtClean="0">
                <a:ea typeface="Consolas" charset="0"/>
                <a:cs typeface="Consolas" charset="0"/>
              </a:rPr>
              <a:t> typed, so we need to add types to our grammar:</a:t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ea typeface="Consolas" charset="0"/>
                <a:cs typeface="Consolas" charset="0"/>
              </a:rPr>
              <a:t/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4862" y="1961586"/>
            <a:ext cx="16486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Abstraction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503260" y="2146252"/>
            <a:ext cx="551602" cy="79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6040" y="2444858"/>
            <a:ext cx="16486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Application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20438" y="2470877"/>
            <a:ext cx="595602" cy="1586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3445" y="4418601"/>
            <a:ext cx="187681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02169" y="4603267"/>
            <a:ext cx="601277" cy="15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9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function takes in an argument of a specific type and produces a return value of a specific type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</m:t>
                        </m:r>
                        <m:r>
                          <a:rPr lang="en-US" b="1" i="0" dirty="0" smtClean="0">
                            <a:latin typeface="Cambria Math" charset="0"/>
                          </a:rPr>
                          <m:t>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: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&lt;=0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 : </m:t>
                    </m:r>
                    <m:r>
                      <a:rPr lang="en-US" b="0" i="1" dirty="0" smtClean="0">
                        <a:latin typeface="Cambria Math" charset="0"/>
                      </a:rPr>
                      <m:t>𝐼𝑛𝑡</m:t>
                    </m:r>
                    <m:r>
                      <a:rPr lang="en-US" b="0" i="1" dirty="0" smtClean="0">
                        <a:latin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</a:rPr>
                      <m:t>𝐵𝑜𝑜𝑙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b="1" i="1" dirty="0" smtClean="0"/>
                  <a:t>type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constructor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is right associative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</a:rPr>
                          <m:t> : </m:t>
                        </m:r>
                        <m:r>
                          <a:rPr lang="en-US" i="1" dirty="0">
                            <a:latin typeface="Cambria Math" charset="0"/>
                          </a:rPr>
                          <m:t>𝐼𝑛𝑡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charset="0"/>
                              </a:rPr>
                              <m:t>𝐥𝐚𝐦𝐛𝐝𝐚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: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𝐼𝑛𝑡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.  (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charset="0"/>
                              </a:rPr>
                              <m:t>&lt;=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/>
                </a:r>
                <a:br>
                  <a:rPr lang="en-US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𝐼𝑛𝑡</m:t>
                    </m:r>
                    <m:r>
                      <a:rPr lang="en-US" i="1" dirty="0">
                        <a:latin typeface="Cambria Math" charset="0"/>
                      </a:rPr>
                      <m:t>→</m:t>
                    </m:r>
                    <m:r>
                      <a:rPr lang="en-US" i="1" dirty="0">
                        <a:latin typeface="Cambria Math" charset="0"/>
                      </a:rPr>
                      <m:t>𝐼𝑛𝑡</m:t>
                    </m:r>
                    <m:r>
                      <a:rPr lang="en-US" i="1" dirty="0">
                        <a:latin typeface="Cambria Math" charset="0"/>
                      </a:rPr>
                      <m:t>→</m:t>
                    </m:r>
                    <m:r>
                      <a:rPr lang="en-US" i="1" dirty="0">
                        <a:latin typeface="Cambria Math" charset="0"/>
                      </a:rPr>
                      <m:t>𝐵𝑜𝑜𝑙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7207" y="2818401"/>
            <a:ext cx="20068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59500" y="2580623"/>
            <a:ext cx="101600" cy="2334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8276" y="2814075"/>
            <a:ext cx="15408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Return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078276" y="2597242"/>
            <a:ext cx="185137" cy="2168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2807" y="4913901"/>
            <a:ext cx="20068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05100" y="4676123"/>
            <a:ext cx="101600" cy="2334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3876" y="4909575"/>
            <a:ext cx="15408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Return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66043" y="4676123"/>
            <a:ext cx="42971" cy="2334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6600" y="4676123"/>
            <a:ext cx="10668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6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Typing rule: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𝐚𝐦𝐛𝐝𝐚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: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states that if the body, when assigned a type within a context that maps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the function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sz="1800" dirty="0" smtClean="0"/>
                  <a:t>i.e. it takes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as an argument and returns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Typing rule: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states that if the function takes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returns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and the argument is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the application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8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 derivation for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</a:rPr>
                          <m:t> : </m:t>
                        </m:r>
                        <m:r>
                          <a:rPr lang="en-US" i="1" dirty="0">
                            <a:latin typeface="Cambria Math" charset="0"/>
                          </a:rPr>
                          <m:t>𝐼𝑛𝑡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&lt;=0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3)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mr-I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𝐼𝑛𝑡</m:t>
                                    </m:r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𝐼𝑛𝑡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𝐼𝑛𝑡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 ⊢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  :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𝐼𝑛𝑡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         </m:t>
                                </m:r>
                                <m:f>
                                  <m:fPr>
                                    <m:ctrlPr>
                                      <a:rPr lang="mr-I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⊢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0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 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: 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𝐼𝑛𝑡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𝐼𝑛𝑡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⊢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&lt;=0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: 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𝐵𝑜𝑜𝑙</m:t>
                                </m:r>
                              </m:den>
                            </m:f>
                          </m:num>
                          <m:den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𝐥𝐚𝐦𝐛𝐝𝐚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: 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𝐼𝑛𝑡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dirty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&lt;=0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𝐼𝑛𝑡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𝐵𝑜𝑜𝑙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3  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𝐼𝑛𝑡</m:t>
                            </m:r>
                          </m:den>
                        </m:f>
                      </m:num>
                      <m:den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𝐥𝐚𝐦𝐛𝐝𝐚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: 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𝐼𝑛𝑡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dirty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&lt;=0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Let's now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𝐹𝑙𝑜𝑎𝑡</m:t>
                    </m:r>
                  </m:oMath>
                </a14:m>
                <a:r>
                  <a:rPr lang="en-US" dirty="0" smtClean="0"/>
                  <a:t> as another numerical type: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>
                    <a:latin typeface="Consolas" charset="0"/>
                    <a:ea typeface="Consolas" charset="0"/>
                    <a:cs typeface="Consolas" charset="0"/>
                  </a:rPr>
                  <a:t>E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→ 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F</a:t>
                </a:r>
                <a:b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F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→ </a:t>
                </a:r>
                <a:r>
                  <a:rPr lang="en-US" i="1" dirty="0" err="1" smtClean="0">
                    <a:latin typeface="Consolas" charset="0"/>
                    <a:ea typeface="Consolas" charset="0"/>
                    <a:cs typeface="Consolas" charset="0"/>
                  </a:rPr>
                  <a:t>FloatingLiteral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T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→ </a:t>
                </a:r>
                <a:r>
                  <a:rPr lang="en-US" i="1" dirty="0" smtClean="0">
                    <a:latin typeface="Consolas" charset="0"/>
                    <a:ea typeface="Consolas" charset="0"/>
                    <a:cs typeface="Consolas" charset="0"/>
                  </a:rPr>
                  <a:t>Float</a:t>
                </a:r>
                <a:endParaRPr lang="en-US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en-US" dirty="0"/>
              </a:p>
              <a:p>
                <a:r>
                  <a:rPr lang="en-US" dirty="0" smtClean="0"/>
                  <a:t>We would like to allow a call such as the following: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charset="0"/>
                              </a:rPr>
                              <m:t>𝐥𝐚𝐦𝐛𝐝𝐚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: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𝐹𝑙𝑜𝑎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dirty="0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+1.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i="1" dirty="0">
                            <a:latin typeface="Cambria Math" charset="0"/>
                          </a:rPr>
                          <m:t> 3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endParaRPr lang="en-US" sz="500" dirty="0" smtClean="0"/>
              </a:p>
              <a:p>
                <a:pPr lvl="1"/>
                <a:r>
                  <a:rPr lang="en-US" sz="1800" dirty="0" smtClean="0"/>
                  <a:t>Conceptually, every integer is a floating-point number, so we'd like to allow 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sz="1800" dirty="0" smtClean="0"/>
                  <a:t> where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𝐹𝑙𝑜𝑎𝑡</m:t>
                    </m:r>
                  </m:oMath>
                </a14:m>
                <a:r>
                  <a:rPr lang="en-US" sz="1800" dirty="0" smtClean="0"/>
                  <a:t> is expected</a:t>
                </a:r>
              </a:p>
              <a:p>
                <a:pPr lvl="1"/>
                <a:r>
                  <a:rPr lang="en-US" sz="1800" dirty="0" smtClean="0"/>
                  <a:t>We specify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sz="1800" dirty="0" smtClean="0"/>
                  <a:t> is a </a:t>
                </a:r>
                <a:r>
                  <a:rPr lang="en-US" sz="1800" b="1" i="1" dirty="0" smtClean="0"/>
                  <a:t>subtype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𝐹𝑙𝑜𝑎𝑡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38407" y="2103956"/>
                <a:ext cx="3094244" cy="516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𝐹𝑙𝑜𝑎𝑡𝑖𝑛𝑔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𝐿𝑖𝑡𝑒𝑟𝑎𝑙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: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𝐹𝑙𝑜𝑎𝑡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07" y="2103956"/>
                <a:ext cx="3094244" cy="516488"/>
              </a:xfrm>
              <a:prstGeom prst="rect">
                <a:avLst/>
              </a:prstGeom>
              <a:blipFill rotWithShape="0">
                <a:blip r:embed="rId3"/>
                <a:stretch>
                  <a:fillRect t="-102353" b="-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49"/>
                <a:ext cx="6591985" cy="470691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subtype relation is denoted as:</a:t>
                </a:r>
                <a:br>
                  <a:rPr lang="en-US" dirty="0" smtClean="0"/>
                </a:b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1600"/>
                  </a:spcBef>
                </a:pPr>
                <a:r>
                  <a:rPr lang="en-US" sz="1800" dirty="0" smtClean="0"/>
                  <a:t>This means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 smtClean="0"/>
                  <a:t> is a subtype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The relation must be a </a:t>
                </a:r>
                <a:r>
                  <a:rPr lang="en-US" b="1" i="1" dirty="0" smtClean="0"/>
                  <a:t>preorder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sz="1800" dirty="0" smtClean="0"/>
                  <a:t>It is </a:t>
                </a:r>
                <a:r>
                  <a:rPr lang="en-US" sz="1800" b="1" i="1" dirty="0" smtClean="0"/>
                  <a:t>reflexive</a:t>
                </a:r>
                <a:r>
                  <a:rPr lang="en-US" sz="1800" dirty="0" smtClean="0"/>
                  <a:t>, so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 smtClean="0"/>
                  <a:t> for any type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It is </a:t>
                </a:r>
                <a:r>
                  <a:rPr lang="en-US" sz="1800" b="1" i="1" dirty="0" smtClean="0"/>
                  <a:t>transitive</a:t>
                </a:r>
                <a:r>
                  <a:rPr lang="en-US" sz="1800" dirty="0" smtClean="0"/>
                  <a:t>, so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𝑈</m:t>
                    </m:r>
                  </m:oMath>
                </a14:m>
                <a:r>
                  <a:rPr lang="en-US" sz="1800" dirty="0" smtClean="0"/>
                  <a:t> imply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In many languages, the relation is also a </a:t>
                </a:r>
                <a:r>
                  <a:rPr lang="en-US" b="1" i="1" dirty="0" smtClean="0"/>
                  <a:t>partial order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sz="1800" dirty="0" smtClean="0"/>
                  <a:t>It is </a:t>
                </a:r>
                <a:r>
                  <a:rPr lang="en-US" sz="1800" b="1" i="1" dirty="0" smtClean="0"/>
                  <a:t>antisymmetric</a:t>
                </a:r>
                <a:r>
                  <a:rPr lang="en-US" sz="1800" dirty="0" smtClean="0"/>
                  <a:t>, so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  <m:r>
                      <a:rPr lang="en-US" sz="1800" i="1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 smtClean="0"/>
                  <a:t> imply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In our language, we have:</a:t>
                </a:r>
                <a:br>
                  <a:rPr lang="en-US" dirty="0" smtClean="0"/>
                </a:b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𝐼𝑛𝑡</m:t>
                    </m:r>
                    <m:r>
                      <a:rPr lang="en-US" i="1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𝐹𝑙𝑜𝑎𝑡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49"/>
                <a:ext cx="6591985" cy="4706913"/>
              </a:xfrm>
              <a:blipFill rotWithShape="0">
                <a:blip r:embed="rId2"/>
                <a:stretch>
                  <a:fillRect l="-648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6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Subsumption</a:t>
            </a:r>
            <a:r>
              <a:rPr lang="en-US" dirty="0" smtClean="0"/>
              <a:t>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 err="1" smtClean="0"/>
                  <a:t>subsumption</a:t>
                </a:r>
                <a:r>
                  <a:rPr lang="en-US" b="1" i="1" dirty="0" smtClean="0"/>
                  <a:t> rule</a:t>
                </a:r>
                <a:r>
                  <a:rPr lang="en-US" dirty="0" smtClean="0"/>
                  <a:t> allows a term to be typed as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of its actual type: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rule encodes a notion of substitutability, allowing a subtype to be used where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is expected: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: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&lt;: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𝐹𝑙𝑜𝑎𝑡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: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𝐹𝑙𝑜𝑎𝑡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4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need to rewrite the arithmetic rules to work with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err="1" smtClean="0"/>
                  <a:t>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𝐹𝑙𝑜𝑎𝑡</m:t>
                    </m:r>
                  </m:oMath>
                </a14:m>
                <a:r>
                  <a:rPr lang="en-US" dirty="0" smtClean="0"/>
                  <a:t>s</a:t>
                </a:r>
              </a:p>
              <a:p>
                <a:r>
                  <a:rPr lang="en-US" dirty="0" smtClean="0"/>
                  <a:t>The result type should be the </a:t>
                </a:r>
                <a:r>
                  <a:rPr lang="en-US" b="1" i="1" dirty="0" smtClean="0"/>
                  <a:t>least upper bound</a:t>
                </a:r>
                <a:r>
                  <a:rPr lang="en-US" dirty="0" smtClean="0"/>
                  <a:t>, or </a:t>
                </a:r>
                <a:r>
                  <a:rPr lang="en-US" b="1" i="1" dirty="0" smtClean="0"/>
                  <a:t>join</a:t>
                </a:r>
                <a:r>
                  <a:rPr lang="en-US" dirty="0" smtClean="0"/>
                  <a:t>, of the operand types</a:t>
                </a:r>
              </a:p>
              <a:p>
                <a:pPr lvl="1"/>
                <a:r>
                  <a:rPr lang="en-US" sz="1800" dirty="0" smtClean="0"/>
                  <a:t>The join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is the minimal type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such </a:t>
                </a:r>
                <a:r>
                  <a:rPr lang="en-US" sz="1800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&lt;:</m:t>
                    </m:r>
                    <m:r>
                      <a:rPr lang="en-US" sz="1800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𝐼𝑛𝑡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</m:oMath>
                </a14:m>
                <a:r>
                  <a:rPr lang="en-US" sz="18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sz="1800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Rule for addition: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15415" y="5139359"/>
                <a:ext cx="7148880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&lt;:</m:t>
                          </m:r>
                          <m:r>
                            <a:rPr lang="en-US" i="1">
                              <a:latin typeface="Cambria Math" charset="0"/>
                            </a:rPr>
                            <m:t>𝐹𝑙𝑜𝑎𝑡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&lt;:</m:t>
                          </m:r>
                          <m:r>
                            <a:rPr lang="en-US" i="1">
                              <a:latin typeface="Cambria Math" charset="0"/>
                            </a:rPr>
                            <m:t>𝐹𝑙𝑜𝑎𝑡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5" y="5139359"/>
                <a:ext cx="7148880" cy="663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71254" y="4112893"/>
            <a:ext cx="251940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 operand type to be a number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16700" y="4759224"/>
            <a:ext cx="152400" cy="37580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Operational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rules have the following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𝑠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𝑢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′⟩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conditional rule that means:</a:t>
                </a:r>
              </a:p>
              <a:p>
                <a:pPr lvl="1"/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computed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yields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and modified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′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...</a:t>
                </a:r>
              </a:p>
              <a:p>
                <a:pPr lvl="1"/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computed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yields value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and modified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/>
                  <a:t> computed in 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1800" dirty="0"/>
                  <a:t> yields value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1800" dirty="0"/>
                  <a:t> and modified 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  <m:r>
                      <a:rPr lang="en-US" sz="18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our convention, only transitions can appear in the premises or conclusion of a rule.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074" y="1959272"/>
            <a:ext cx="1053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Premise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246812" y="2139993"/>
            <a:ext cx="418011" cy="39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073" y="2522071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Conclusion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64822" y="2517745"/>
            <a:ext cx="1428207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9081" y="2726379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Transition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67790" y="2139993"/>
            <a:ext cx="552995" cy="5820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12229" y="2000034"/>
            <a:ext cx="1955561" cy="31115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1544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 Type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Many languages have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𝑇𝑜𝑝</m:t>
                    </m:r>
                  </m:oMath>
                </a14:m>
                <a:r>
                  <a:rPr lang="en-US" dirty="0" smtClean="0"/>
                  <a:t> type (also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⊤</m:t>
                    </m:r>
                  </m:oMath>
                </a14:m>
                <a:r>
                  <a:rPr lang="en-US" dirty="0" smtClean="0"/>
                  <a:t>), that is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of every other type: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𝑇𝑜𝑝</m:t>
                    </m:r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sz="1800" dirty="0" smtClean="0"/>
                  <a:t>Example: </a:t>
                </a: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object</a:t>
                </a:r>
                <a:r>
                  <a:rPr lang="en-US" sz="1800" dirty="0" smtClean="0"/>
                  <a:t> in Python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𝑇𝑜𝑝</m:t>
                    </m:r>
                  </m:oMath>
                </a14:m>
                <a:r>
                  <a:rPr lang="en-US" dirty="0" smtClean="0"/>
                  <a:t> to our language ensures that every pair of types has a join</a:t>
                </a:r>
                <a:r>
                  <a:rPr lang="en-US" baseline="30000" dirty="0" smtClean="0"/>
                  <a:t>1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can then relax the rule for conditionals: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𝐵𝑜𝑜𝑙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  <m:r>
                          <a:rPr lang="en-US" i="1">
                            <a:latin typeface="Cambria Math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𝐢𝐟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charset="0"/>
                              </a:rPr>
                              <m:t>𝐭𝐡𝐞𝐧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charset="0"/>
                              </a:rPr>
                              <m:t>𝐞𝐥𝐬𝐞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467" r="-5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This is not necessarily true for other languages.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Contravariant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function that takes in a more general parameter type should be substitutable for a function that takes in a more specific parameter type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the following should be valid: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𝐵𝑜𝑜𝑙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.  </m:t>
                        </m:r>
                        <m:r>
                          <a:rPr lang="en-US" b="1" i="0" dirty="0" smtClean="0">
                            <a:latin typeface="Cambria Math" charset="0"/>
                          </a:rPr>
                          <m:t>𝐭𝐫𝐮𝐞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it should be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permits a </a:t>
                </a:r>
                <a:r>
                  <a:rPr lang="en-US" b="1" i="1" dirty="0" smtClean="0"/>
                  <a:t>contravariant</a:t>
                </a:r>
                <a:r>
                  <a:rPr lang="en-US" dirty="0" smtClean="0"/>
                  <a:t> parameter type, since the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</m:oMath>
                </a14:m>
                <a:r>
                  <a:rPr lang="en-US" dirty="0" smtClean="0"/>
                  <a:t> is switched between the parameter and function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47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Covariant Return 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function that takes returns a more specific type should be substitutable for a function returns a more general type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the following should be valid: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. 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it should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permits a </a:t>
                </a:r>
                <a:r>
                  <a:rPr lang="en-US" b="1" i="1" dirty="0" smtClean="0"/>
                  <a:t>covariant</a:t>
                </a:r>
                <a:r>
                  <a:rPr lang="en-US" dirty="0" smtClean="0"/>
                  <a:t> return type, since the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</m:oMath>
                </a14:m>
                <a:r>
                  <a:rPr lang="en-US" dirty="0" smtClean="0"/>
                  <a:t> is the same between the return and function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1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for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general, a function is substitutable for another if the parameter types are contravariant and the return types are covariant: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i="1" dirty="0">
                            <a:latin typeface="Cambria Math" charset="0"/>
                          </a:rPr>
                          <m:t>𝐼𝑛𝑡</m:t>
                        </m:r>
                        <m:r>
                          <a:rPr lang="en-US" i="1" dirty="0">
                            <a:latin typeface="Cambria Math" charset="0"/>
                          </a:rPr>
                          <m:t>→</m:t>
                        </m:r>
                        <m:r>
                          <a:rPr lang="en-US" i="1" dirty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. 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Rule for subtyping functions: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rules have the following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𝑠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𝑢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′⟩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transition rule specifies a formula for interpreting a program fragment</a:t>
                </a:r>
              </a:p>
              <a:p>
                <a:pPr lvl="1"/>
                <a:r>
                  <a:rPr lang="en-US" sz="1800" dirty="0" smtClean="0"/>
                  <a:t>If the interpreter sees a fragment of the form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 smtClean="0"/>
                  <a:t>, it can compute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 smtClean="0"/>
                  <a:t> by instead computing the fragments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,</m:t>
                    </m:r>
                    <m:r>
                      <a:rPr lang="en-US" sz="1800" b="0" i="1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that are in the premises, in the specified states</a:t>
                </a:r>
              </a:p>
              <a:p>
                <a:pPr lvl="1"/>
                <a:r>
                  <a:rPr lang="en-US" sz="1800" dirty="0" smtClean="0"/>
                  <a:t>Computation terminates when no more transition rules can be applied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8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play an important role in programming languages</a:t>
            </a:r>
          </a:p>
          <a:p>
            <a:pPr lvl="1"/>
            <a:r>
              <a:rPr lang="en-US" sz="1800" dirty="0" smtClean="0"/>
              <a:t>Signify what data bits actually represent</a:t>
            </a:r>
          </a:p>
          <a:p>
            <a:pPr lvl="1"/>
            <a:r>
              <a:rPr lang="en-US" sz="1800" dirty="0" smtClean="0"/>
              <a:t>Determine what operations are valid on a piece of data</a:t>
            </a:r>
          </a:p>
          <a:p>
            <a:pPr lvl="1"/>
            <a:r>
              <a:rPr lang="en-US" sz="1800" dirty="0" smtClean="0"/>
              <a:t>Determine how to perform a particular operation</a:t>
            </a:r>
          </a:p>
          <a:p>
            <a:endParaRPr lang="en-US" dirty="0" smtClean="0"/>
          </a:p>
          <a:p>
            <a:r>
              <a:rPr lang="en-US" dirty="0" smtClean="0"/>
              <a:t>In statically typed languages, the compiler computes types for each expression and checks that the types are used appropriately</a:t>
            </a:r>
          </a:p>
          <a:p>
            <a:endParaRPr lang="en-US" dirty="0" smtClean="0"/>
          </a:p>
          <a:p>
            <a:r>
              <a:rPr lang="en-US" dirty="0" smtClean="0"/>
              <a:t>A type system specifies a method for computing types based on the syntactic structure of a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76654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a simple language of numbers and </a:t>
            </a:r>
            <a:r>
              <a:rPr lang="en-US" dirty="0" err="1" smtClean="0"/>
              <a:t>booleans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409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481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85754" y="2506649"/>
            <a:ext cx="2450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IntegerLiteral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541" y="2681704"/>
            <a:ext cx="149787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Expressions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5754" y="2405700"/>
            <a:ext cx="12339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Booleans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5754" y="3472300"/>
            <a:ext cx="12339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Numbers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8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Type Judgments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language has two types: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𝐵𝑜𝑜𝑙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determine the type of a </a:t>
                </a:r>
                <a:r>
                  <a:rPr lang="en-US" b="1" i="1" dirty="0" smtClean="0"/>
                  <a:t>term</a:t>
                </a:r>
                <a:r>
                  <a:rPr lang="en-US" dirty="0" smtClean="0"/>
                  <a:t> in the program based on its syntactic form and the types of its </a:t>
                </a:r>
                <a:r>
                  <a:rPr lang="en-US" dirty="0" err="1" smtClean="0"/>
                  <a:t>subterms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typing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relation</a:t>
                </a:r>
                <a:r>
                  <a:rPr lang="en-US" dirty="0" smtClean="0"/>
                  <a:t> or </a:t>
                </a:r>
                <a:r>
                  <a:rPr lang="en-US" b="1" i="1" dirty="0" smtClean="0"/>
                  <a:t>type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judgment</a:t>
                </a:r>
                <a:r>
                  <a:rPr lang="en-US" dirty="0" smtClean="0"/>
                  <a:t> has the form</a:t>
                </a:r>
                <a:br>
                  <a:rPr lang="en-US" dirty="0" smtClean="0"/>
                </a:b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 :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sz="1000" b="0" dirty="0" smtClean="0"/>
                  <a:t/>
                </a:r>
                <a:br>
                  <a:rPr lang="en-US" sz="1000" b="0" dirty="0" smtClean="0"/>
                </a:br>
                <a:r>
                  <a:rPr lang="en-US" dirty="0" smtClean="0"/>
                  <a:t>and it specifies that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has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Typing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591985" cy="48266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Typing rules have the following familiar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i="1" smtClean="0">
                            <a:latin typeface="Cambria Math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 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conditional rule that means:</a:t>
                </a:r>
              </a:p>
              <a:p>
                <a:pPr lvl="1"/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mr-IN" sz="1800" dirty="0" smtClean="0"/>
                  <a:t>…</a:t>
                </a:r>
                <a:r>
                  <a:rPr lang="en-US" sz="1800" dirty="0" smtClean="0"/>
                  <a:t>, and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has type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sz="1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specifies a formula for </a:t>
                </a:r>
                <a:r>
                  <a:rPr lang="en-US" dirty="0" smtClean="0"/>
                  <a:t>computing the type of a term in a compiler</a:t>
                </a:r>
                <a:endParaRPr lang="en-US" dirty="0"/>
              </a:p>
              <a:p>
                <a:pPr lvl="1"/>
                <a:r>
                  <a:rPr lang="en-US" sz="1800" dirty="0"/>
                  <a:t>If the </a:t>
                </a:r>
                <a:r>
                  <a:rPr lang="en-US" sz="1800" dirty="0" smtClean="0"/>
                  <a:t>compiler sees </a:t>
                </a:r>
                <a:r>
                  <a:rPr lang="en-US" sz="1800" dirty="0"/>
                  <a:t>a </a:t>
                </a:r>
                <a:r>
                  <a:rPr lang="en-US" sz="1800" dirty="0" smtClean="0"/>
                  <a:t>term of </a:t>
                </a:r>
                <a:r>
                  <a:rPr lang="en-US" sz="1800" dirty="0"/>
                  <a:t>the 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, it can </a:t>
                </a:r>
                <a:r>
                  <a:rPr lang="en-US" sz="1800" dirty="0" smtClean="0"/>
                  <a:t>compute the type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 by </a:t>
                </a:r>
                <a:r>
                  <a:rPr lang="en-US" sz="1800" dirty="0" smtClean="0"/>
                  <a:t>computing </a:t>
                </a:r>
                <a:r>
                  <a:rPr lang="en-US" sz="1800" dirty="0"/>
                  <a:t>the </a:t>
                </a:r>
                <a:r>
                  <a:rPr lang="en-US" sz="1800" dirty="0" smtClean="0"/>
                  <a:t>types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,</m:t>
                    </m:r>
                    <m:r>
                      <a:rPr lang="en-US" sz="1800" i="1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that are in the </a:t>
                </a:r>
                <a:r>
                  <a:rPr lang="en-US" sz="1800" dirty="0" smtClean="0"/>
                  <a:t>premises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591985" cy="4826638"/>
              </a:xfrm>
              <a:blipFill rotWithShape="0">
                <a:blip r:embed="rId2"/>
                <a:stretch>
                  <a:fillRect l="-648" t="-759" b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308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380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7784" y="1959272"/>
            <a:ext cx="1053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Premise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3311522" y="2139993"/>
            <a:ext cx="418011" cy="39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073" y="2522071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Conclusion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64822" y="2517745"/>
            <a:ext cx="1428207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6465" y="2517745"/>
            <a:ext cx="19279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Judgment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>
            <a:endCxn id="20" idx="3"/>
          </p:cNvCxnSpPr>
          <p:nvPr/>
        </p:nvCxnSpPr>
        <p:spPr>
          <a:xfrm flipH="1" flipV="1">
            <a:off x="6150280" y="2155610"/>
            <a:ext cx="1017890" cy="3578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12230" y="2000034"/>
            <a:ext cx="838050" cy="31115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644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Literals can be typed directly with no premises: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𝐼𝑛𝑡𝑒𝑔𝑒𝑟𝐿𝑖𝑡𝑒𝑟𝑎𝑙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 :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𝐼𝑛𝑡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b="1" i="0" smtClean="0">
                            <a:latin typeface="Cambria Math" charset="0"/>
                          </a:rPr>
                          <m:t>𝐭𝐫𝐮𝐞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b="1" i="0" smtClean="0">
                            <a:latin typeface="Cambria Math" charset="0"/>
                          </a:rPr>
                          <m:t>𝐟𝐚𝐥𝐬𝐞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 </m:t>
                        </m:r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</a:rPr>
                          <m:t>𝐵𝑜𝑜𝑙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18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13909</TotalTime>
  <Words>845</Words>
  <Application>Microsoft Macintosh PowerPoint</Application>
  <PresentationFormat>On-screen Show (4:3)</PresentationFormat>
  <Paragraphs>263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Cambria Math</vt:lpstr>
      <vt:lpstr>Century Gothic</vt:lpstr>
      <vt:lpstr>Consolas</vt:lpstr>
      <vt:lpstr>Mangal</vt:lpstr>
      <vt:lpstr>Wingdings 3</vt:lpstr>
      <vt:lpstr>Arial</vt:lpstr>
      <vt:lpstr>Wisp</vt:lpstr>
      <vt:lpstr>EECS 490 – Lecture 14 Formal Type Systems</vt:lpstr>
      <vt:lpstr>Announcements</vt:lpstr>
      <vt:lpstr>Review: Operational Semantics</vt:lpstr>
      <vt:lpstr>Review: Interpretation</vt:lpstr>
      <vt:lpstr>Type Systems</vt:lpstr>
      <vt:lpstr>Language</vt:lpstr>
      <vt:lpstr>Types and Type Judgments</vt:lpstr>
      <vt:lpstr>Typing Rule</vt:lpstr>
      <vt:lpstr>Axioms</vt:lpstr>
      <vt:lpstr>Addition</vt:lpstr>
      <vt:lpstr>Type Derivations</vt:lpstr>
      <vt:lpstr>Arithmetic and Comparisons</vt:lpstr>
      <vt:lpstr>Conjunction and Negation</vt:lpstr>
      <vt:lpstr>Conditionals</vt:lpstr>
      <vt:lpstr>Variables</vt:lpstr>
      <vt:lpstr>Type Environments</vt:lpstr>
      <vt:lpstr>Rules with Type Environments</vt:lpstr>
      <vt:lpstr>Variable Typing Rule</vt:lpstr>
      <vt:lpstr>Example</vt:lpstr>
      <vt:lpstr>PowerPoint Presentation</vt:lpstr>
      <vt:lpstr>Functions</vt:lpstr>
      <vt:lpstr>Function Types</vt:lpstr>
      <vt:lpstr>Function Abstraction</vt:lpstr>
      <vt:lpstr>Function Application</vt:lpstr>
      <vt:lpstr>Example</vt:lpstr>
      <vt:lpstr>Subtyping</vt:lpstr>
      <vt:lpstr>Subtype Relation</vt:lpstr>
      <vt:lpstr>Subsumption Rule</vt:lpstr>
      <vt:lpstr>Joins</vt:lpstr>
      <vt:lpstr>The Top Type</vt:lpstr>
      <vt:lpstr>Contravariant Parameters</vt:lpstr>
      <vt:lpstr>Covariant Return Types</vt:lpstr>
      <vt:lpstr>Subtyping for Functions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965</cp:revision>
  <cp:lastPrinted>2016-11-01T18:52:07Z</cp:lastPrinted>
  <dcterms:created xsi:type="dcterms:W3CDTF">2014-09-12T02:12:56Z</dcterms:created>
  <dcterms:modified xsi:type="dcterms:W3CDTF">2017-10-26T18:56:30Z</dcterms:modified>
</cp:coreProperties>
</file>