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633" r:id="rId4"/>
    <p:sldId id="634" r:id="rId5"/>
    <p:sldId id="635" r:id="rId6"/>
    <p:sldId id="641" r:id="rId7"/>
    <p:sldId id="637" r:id="rId8"/>
    <p:sldId id="638" r:id="rId9"/>
    <p:sldId id="639" r:id="rId10"/>
    <p:sldId id="640" r:id="rId11"/>
    <p:sldId id="630" r:id="rId12"/>
    <p:sldId id="631" r:id="rId13"/>
    <p:sldId id="632" r:id="rId14"/>
    <p:sldId id="609" r:id="rId15"/>
    <p:sldId id="610" r:id="rId16"/>
    <p:sldId id="611" r:id="rId17"/>
    <p:sldId id="626" r:id="rId18"/>
    <p:sldId id="627" r:id="rId19"/>
    <p:sldId id="612" r:id="rId20"/>
    <p:sldId id="613" r:id="rId21"/>
    <p:sldId id="614" r:id="rId22"/>
    <p:sldId id="629" r:id="rId23"/>
    <p:sldId id="615" r:id="rId24"/>
    <p:sldId id="616" r:id="rId25"/>
    <p:sldId id="617" r:id="rId26"/>
    <p:sldId id="628" r:id="rId27"/>
    <p:sldId id="618" r:id="rId28"/>
    <p:sldId id="619" r:id="rId29"/>
    <p:sldId id="620" r:id="rId30"/>
    <p:sldId id="621" r:id="rId31"/>
    <p:sldId id="622" r:id="rId32"/>
    <p:sldId id="642" r:id="rId33"/>
    <p:sldId id="624" r:id="rId34"/>
    <p:sldId id="62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9" autoAdjust="0"/>
    <p:restoredTop sz="94474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rvey2.eecs490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15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for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general, a function is substitutable for another if the parameter types are contravariant and the return types are covariant: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i="1" dirty="0">
                            <a:latin typeface="Cambria Math" charset="0"/>
                          </a:rPr>
                          <m:t>𝐼𝑛𝑡</m:t>
                        </m:r>
                        <m:r>
                          <a:rPr lang="en-US" i="1" dirty="0">
                            <a:latin typeface="Cambria Math" charset="0"/>
                          </a:rPr>
                          <m:t>→</m:t>
                        </m:r>
                        <m:r>
                          <a:rPr lang="en-US" i="1" dirty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𝑥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. 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Rule for subtyping functions: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 separates what something is from how it works</a:t>
            </a:r>
          </a:p>
          <a:p>
            <a:pPr>
              <a:spcBef>
                <a:spcPts val="2200"/>
              </a:spcBef>
            </a:pPr>
            <a:r>
              <a:rPr lang="en-US" b="1" i="1" dirty="0" smtClean="0"/>
              <a:t>Abstract data types (ADTs)</a:t>
            </a:r>
            <a:r>
              <a:rPr lang="en-US" i="1" dirty="0" smtClean="0"/>
              <a:t> </a:t>
            </a:r>
            <a:r>
              <a:rPr lang="en-US" dirty="0" smtClean="0"/>
              <a:t>separate the interface of a data type from its implementation</a:t>
            </a:r>
          </a:p>
          <a:p>
            <a:pPr>
              <a:spcBef>
                <a:spcPts val="2200"/>
              </a:spcBef>
            </a:pPr>
            <a:r>
              <a:rPr lang="en-US" b="1" i="1" dirty="0" smtClean="0"/>
              <a:t>Encapsulation</a:t>
            </a:r>
            <a:r>
              <a:rPr lang="en-US" dirty="0" smtClean="0"/>
              <a:t> is an important, though not universal, property of an ADT, binding the data the ADT represents along with the functions that operate on that data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course notes build a hierarchy of ADTs, beginning with immutable pairs all the way up to an abstraction similar to that provided by object-oriented programming</a:t>
            </a:r>
          </a:p>
          <a:p>
            <a:pPr lvl="1"/>
            <a:r>
              <a:rPr lang="en-US" sz="1800" dirty="0" smtClean="0"/>
              <a:t>Required reading, like the rest of the notes!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4855031"/>
          </a:xfrm>
        </p:spPr>
        <p:txBody>
          <a:bodyPr>
            <a:normAutofit/>
          </a:bodyPr>
          <a:lstStyle/>
          <a:p>
            <a:r>
              <a:rPr lang="en-US" dirty="0" smtClean="0"/>
              <a:t>Higher-order functions can provide encapsulation in a functional ADT, allowing us to pass a </a:t>
            </a:r>
            <a:r>
              <a:rPr lang="en-US" b="1" i="1" dirty="0" smtClean="0"/>
              <a:t>message</a:t>
            </a:r>
            <a:r>
              <a:rPr lang="en-US" dirty="0" smtClean="0"/>
              <a:t> requesting a particular behavior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dispatch function</a:t>
            </a:r>
            <a:r>
              <a:rPr lang="en-US" dirty="0" smtClean="0"/>
              <a:t> takes the appropriate action given a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87642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88362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613" y="3360059"/>
            <a:ext cx="3086987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mutable_pair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(3, 4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second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set_first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set_second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second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')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6 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2253" y="3108188"/>
            <a:ext cx="50030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mutable_pair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(x, y):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dispatch(message, value=None):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nonlocal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x, y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message == 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i="1" dirty="0" smtClean="0">
                <a:latin typeface="Consolas" charset="0"/>
                <a:ea typeface="Consolas" charset="0"/>
                <a:cs typeface="Consolas" charset="0"/>
              </a:rPr>
              <a:t>first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x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message == 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i="1" dirty="0" smtClean="0">
                <a:latin typeface="Consolas" charset="0"/>
                <a:ea typeface="Consolas" charset="0"/>
                <a:cs typeface="Consolas" charset="0"/>
              </a:rPr>
              <a:t>second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y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message == 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i="1" dirty="0" err="1" smtClean="0">
                <a:latin typeface="Consolas" charset="0"/>
                <a:ea typeface="Consolas" charset="0"/>
                <a:cs typeface="Consolas" charset="0"/>
              </a:rPr>
              <a:t>set_first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x = value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b="1" dirty="0" err="1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message == 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i="1" dirty="0" err="1" smtClean="0">
                <a:latin typeface="Consolas" charset="0"/>
                <a:ea typeface="Consolas" charset="0"/>
                <a:cs typeface="Consolas" charset="0"/>
              </a:rPr>
              <a:t>set_second</a:t>
            </a:r>
            <a:r>
              <a:rPr lang="mr-IN" sz="1700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     y = value</a:t>
            </a:r>
            <a:br>
              <a:rPr lang="en-US" sz="17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dispatch </a:t>
            </a:r>
          </a:p>
        </p:txBody>
      </p:sp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4" y="1423850"/>
            <a:ext cx="6910641" cy="457200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en-US" dirty="0" smtClean="0"/>
              <a:t>A </a:t>
            </a:r>
            <a:r>
              <a:rPr lang="en-US" b="1" i="1" dirty="0" smtClean="0"/>
              <a:t>dispatch dictionary</a:t>
            </a:r>
            <a:r>
              <a:rPr lang="en-US" dirty="0" smtClean="0"/>
              <a:t> stores a </a:t>
            </a:r>
            <a:r>
              <a:rPr lang="en-US" dirty="0"/>
              <a:t>mapping of </a:t>
            </a:r>
            <a:r>
              <a:rPr lang="en-US" dirty="0" smtClean="0"/>
              <a:t>messages </a:t>
            </a:r>
            <a:r>
              <a:rPr lang="en-US" dirty="0"/>
              <a:t>to </a:t>
            </a:r>
            <a:r>
              <a:rPr lang="en-US" dirty="0" smtClean="0"/>
              <a:t>functions </a:t>
            </a:r>
            <a:r>
              <a:rPr lang="en-US" dirty="0"/>
              <a:t>that </a:t>
            </a:r>
            <a:r>
              <a:rPr lang="en-US" dirty="0" smtClean="0"/>
              <a:t>perform the specified behavior</a:t>
            </a:r>
            <a:endParaRPr lang="en-US" dirty="0"/>
          </a:p>
          <a:p>
            <a:pPr lvl="1"/>
            <a:r>
              <a:rPr lang="en-US" sz="1800" dirty="0" smtClean="0"/>
              <a:t>The dispatch </a:t>
            </a:r>
            <a:r>
              <a:rPr lang="en-US" sz="1800" dirty="0"/>
              <a:t>function now just looks up </a:t>
            </a:r>
            <a:r>
              <a:rPr lang="en-US" sz="1800" dirty="0" smtClean="0"/>
              <a:t>a message </a:t>
            </a:r>
            <a:r>
              <a:rPr lang="en-US" sz="1800" dirty="0"/>
              <a:t>in </a:t>
            </a:r>
            <a:r>
              <a:rPr lang="en-US" sz="1800" dirty="0" smtClean="0"/>
              <a:t>the dictionary </a:t>
            </a:r>
            <a:r>
              <a:rPr lang="en-US" sz="1800" dirty="0"/>
              <a:t>and returns the corresponding </a:t>
            </a:r>
            <a:r>
              <a:rPr lang="en-US" sz="1800" dirty="0" smtClean="0"/>
              <a:t>function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account(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initial_balance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dispatch = dictionary()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dispatch(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setitem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balance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initial_balance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dispatch(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setitem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deposit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deposit)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dispatch(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setitem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withdraw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withdraw)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dispatch(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setitem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get_balance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get_balance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dispatch_message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(message):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dispatch(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getitem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message)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dispatch_message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9963" y="2874993"/>
            <a:ext cx="128016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Member variable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6161809" y="3198159"/>
            <a:ext cx="518154" cy="4371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Object-oriented languages provide a systematic mechanism for defining abstract data types</a:t>
            </a:r>
          </a:p>
          <a:p>
            <a:r>
              <a:rPr lang="en-US" dirty="0" smtClean="0"/>
              <a:t>Fundamental features:</a:t>
            </a:r>
          </a:p>
          <a:p>
            <a:pPr lvl="1"/>
            <a:r>
              <a:rPr lang="en-US" sz="1800" b="1" i="1" dirty="0" smtClean="0"/>
              <a:t>Encapsulation</a:t>
            </a:r>
            <a:r>
              <a:rPr lang="en-US" sz="1800" dirty="0" smtClean="0"/>
              <a:t>: bundling together data of an ADT along with the functions that operate on the data</a:t>
            </a:r>
            <a:endParaRPr lang="en-US" sz="1800" i="1" dirty="0" smtClean="0"/>
          </a:p>
          <a:p>
            <a:pPr lvl="1"/>
            <a:r>
              <a:rPr lang="en-US" sz="1800" b="1" i="1" dirty="0" smtClean="0"/>
              <a:t>Information hiding</a:t>
            </a:r>
            <a:r>
              <a:rPr lang="en-US" sz="1800" dirty="0" smtClean="0"/>
              <a:t>: restricting access to the implementation details of an ADT</a:t>
            </a:r>
            <a:endParaRPr lang="en-US" sz="1800" i="1" dirty="0" smtClean="0"/>
          </a:p>
          <a:p>
            <a:pPr lvl="1"/>
            <a:r>
              <a:rPr lang="en-US" sz="1800" b="1" i="1" dirty="0" smtClean="0"/>
              <a:t>Inheritance</a:t>
            </a:r>
            <a:r>
              <a:rPr lang="en-US" sz="1800" dirty="0" smtClean="0"/>
              <a:t>: reusing code of an existing ADT when defining a new one</a:t>
            </a:r>
          </a:p>
          <a:p>
            <a:pPr lvl="1"/>
            <a:r>
              <a:rPr lang="en-US" sz="1800" b="1" i="1" dirty="0" smtClean="0"/>
              <a:t>Subtype polymorphism</a:t>
            </a:r>
            <a:r>
              <a:rPr lang="en-US" sz="1800" dirty="0" smtClean="0"/>
              <a:t>: using an instance of a derived ADT where a base ADT is expected</a:t>
            </a:r>
          </a:p>
          <a:p>
            <a:pPr lvl="2"/>
            <a:r>
              <a:rPr lang="en-US" sz="1800" dirty="0" smtClean="0"/>
              <a:t>Requires some form of </a:t>
            </a:r>
            <a:r>
              <a:rPr lang="en-US" sz="1800" b="1" i="1" dirty="0" smtClean="0"/>
              <a:t>dynamic binding</a:t>
            </a:r>
            <a:r>
              <a:rPr lang="en-US" sz="1800" dirty="0" smtClean="0"/>
              <a:t>, where the derived functionality is used at runtime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term "encapsulation" is often used to encompass information hiding as well.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class</a:t>
            </a:r>
            <a:r>
              <a:rPr lang="en-US" dirty="0" smtClean="0"/>
              <a:t> defines a pattern for the instances of an ADT</a:t>
            </a:r>
          </a:p>
          <a:p>
            <a:pPr lvl="1"/>
            <a:r>
              <a:rPr lang="en-US" sz="1800" dirty="0" smtClean="0"/>
              <a:t>Specifies the data included and the functions that operate on that data</a:t>
            </a:r>
          </a:p>
          <a:p>
            <a:r>
              <a:rPr lang="en-US" dirty="0" smtClean="0"/>
              <a:t>An </a:t>
            </a:r>
            <a:r>
              <a:rPr lang="en-US" b="1" i="1" dirty="0" smtClean="0"/>
              <a:t>object</a:t>
            </a:r>
            <a:r>
              <a:rPr lang="en-US" dirty="0" smtClean="0"/>
              <a:t> is an instance of a class</a:t>
            </a:r>
          </a:p>
          <a:p>
            <a:r>
              <a:rPr lang="en-US" dirty="0" smtClean="0"/>
              <a:t>The individual data items and functions that comprise a class are its </a:t>
            </a:r>
            <a:r>
              <a:rPr lang="en-US" b="1" i="1" dirty="0" smtClean="0"/>
              <a:t>members</a:t>
            </a:r>
            <a:endParaRPr lang="en-US" b="1" dirty="0" smtClean="0"/>
          </a:p>
          <a:p>
            <a:r>
              <a:rPr lang="en-US" dirty="0" smtClean="0"/>
              <a:t>Data members are also called </a:t>
            </a:r>
            <a:r>
              <a:rPr lang="en-US" b="1" i="1" dirty="0" smtClean="0"/>
              <a:t>fields</a:t>
            </a:r>
            <a:r>
              <a:rPr lang="en-US" dirty="0" smtClean="0"/>
              <a:t> or </a:t>
            </a:r>
            <a:r>
              <a:rPr lang="en-US" b="1" i="1" dirty="0" smtClean="0"/>
              <a:t>attributes</a:t>
            </a:r>
            <a:endParaRPr lang="en-US" b="1" dirty="0" smtClean="0"/>
          </a:p>
          <a:p>
            <a:r>
              <a:rPr lang="en-US" dirty="0" smtClean="0"/>
              <a:t>Member functions are usually called </a:t>
            </a:r>
            <a:r>
              <a:rPr lang="en-US" b="1" i="1" dirty="0" smtClean="0"/>
              <a:t>methods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x_);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6280" y="4644457"/>
            <a:ext cx="8098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Field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513763" y="4829123"/>
            <a:ext cx="712517" cy="18466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4183" y="4969082"/>
            <a:ext cx="157134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Constructor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26280" y="5153748"/>
            <a:ext cx="987904" cy="1066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83" y="5489572"/>
            <a:ext cx="10941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Method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530903" y="5589142"/>
            <a:ext cx="683281" cy="85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object has its own set of instance fields</a:t>
            </a:r>
          </a:p>
          <a:p>
            <a:r>
              <a:rPr lang="en-US" b="1" i="1" dirty="0" smtClean="0"/>
              <a:t>Static fields</a:t>
            </a:r>
            <a:r>
              <a:rPr lang="en-US" b="1" dirty="0" smtClean="0"/>
              <a:t> </a:t>
            </a:r>
            <a:r>
              <a:rPr lang="en-US" dirty="0" smtClean="0"/>
              <a:t>are associated with a class, and there is only one copy shared by all instances of the class</a:t>
            </a:r>
          </a:p>
          <a:p>
            <a:pPr lvl="1"/>
            <a:r>
              <a:rPr lang="en-US" sz="1700" dirty="0" smtClean="0"/>
              <a:t>Can generally be accessed directly through class or indirectly through an instance</a:t>
            </a:r>
          </a:p>
          <a:p>
            <a:r>
              <a:rPr lang="en-US" dirty="0" smtClean="0"/>
              <a:t>Example in Java: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Main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main(String[]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Foo.bar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7719" y="4321809"/>
            <a:ext cx="110476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Access through class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26139" y="4890499"/>
            <a:ext cx="1381580" cy="1027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39851" y="5463459"/>
            <a:ext cx="1977477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Access through instance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6380252" y="5380828"/>
            <a:ext cx="359599" cy="4057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6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Foo::bar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Foo::bar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&lt;&lt; Foo().bar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7594" y="3047814"/>
            <a:ext cx="233766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Access through class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uses scope-resolution operator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274049" y="3509479"/>
            <a:ext cx="1543545" cy="3538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7594" y="4573597"/>
            <a:ext cx="207537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Access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through instance uses dot operator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366517" y="4465740"/>
            <a:ext cx="1451077" cy="5695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27497" y="1771575"/>
            <a:ext cx="262776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Out-of-line definition required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designate storage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00081" y="2324822"/>
            <a:ext cx="1027416" cy="7846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6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Fields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variables defined directly within the class definition are automatically static fields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bar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Foo.bar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(Foo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Instance fields have to be defined through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Baz: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__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__(self):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self.bar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hiding requires ability to restrict access to members of a class</a:t>
            </a:r>
          </a:p>
          <a:p>
            <a:r>
              <a:rPr lang="en-US" dirty="0" smtClean="0"/>
              <a:t>Access modifiers, in languages that have them, allow the programmer to specify what code has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Ruby, field access is restricted to the same instance.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12160"/>
              </p:ext>
            </p:extLst>
          </p:nvPr>
        </p:nvGraphicFramePr>
        <p:xfrm>
          <a:off x="1438382" y="3012923"/>
          <a:ext cx="7448764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84"/>
                <a:gridCol w="863029"/>
                <a:gridCol w="965771"/>
                <a:gridCol w="1027416"/>
                <a:gridCol w="678094"/>
                <a:gridCol w="1304818"/>
                <a:gridCol w="893852"/>
              </a:tblGrid>
              <a:tr h="370840">
                <a:tc rowSpan="2"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public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private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protected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internal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in C#, Java default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C++, C#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Same instance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Same class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Derived classes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Code in same package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Global access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3 due tomorrow at 8pm</a:t>
            </a:r>
          </a:p>
          <a:p>
            <a:endParaRPr lang="en-US" sz="2000" dirty="0"/>
          </a:p>
          <a:p>
            <a:r>
              <a:rPr lang="en-US" sz="2000" dirty="0" smtClean="0"/>
              <a:t>Midterm Tuesday 10/31 during class time</a:t>
            </a:r>
          </a:p>
          <a:p>
            <a:pPr lvl="1"/>
            <a:r>
              <a:rPr lang="en-US" b="1" u="sng" dirty="0" smtClean="0"/>
              <a:t>Will be in 1109 FXB, not in this room</a:t>
            </a:r>
          </a:p>
          <a:p>
            <a:pPr lvl="1"/>
            <a:r>
              <a:rPr lang="en-US" dirty="0" smtClean="0"/>
              <a:t>Covers lectures 1-12</a:t>
            </a:r>
          </a:p>
          <a:p>
            <a:pPr lvl="1"/>
            <a:r>
              <a:rPr lang="en-US" dirty="0"/>
              <a:t>You are allowed one 8.5x11" note </a:t>
            </a:r>
            <a:r>
              <a:rPr lang="en-US" dirty="0" smtClean="0"/>
              <a:t>sheet, double sided</a:t>
            </a:r>
          </a:p>
          <a:p>
            <a:pPr lvl="1"/>
            <a:r>
              <a:rPr lang="en-US" dirty="0" smtClean="0"/>
              <a:t>Review session: Sunday 10/29 2-4pm in 1690 BBB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Mid-semester survey due Fri 11/3 at 8pm</a:t>
            </a:r>
          </a:p>
          <a:p>
            <a:pPr lvl="1"/>
            <a:r>
              <a:rPr lang="en-US" dirty="0" smtClean="0">
                <a:hlinkClick r:id="rId2"/>
              </a:rPr>
              <a:t>http://survey2.eecs490.org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11/2/17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 methods take in the instance on which to operate as a parameter</a:t>
            </a:r>
          </a:p>
          <a:p>
            <a:pPr lvl="1"/>
            <a:r>
              <a:rPr lang="en-US" sz="1800" dirty="0" smtClean="0"/>
              <a:t>Often named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1800" dirty="0" smtClean="0"/>
              <a:t> or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this</a:t>
            </a:r>
          </a:p>
          <a:p>
            <a:pPr lvl="1"/>
            <a:r>
              <a:rPr lang="en-US" sz="1800" dirty="0" smtClean="0"/>
              <a:t>Usually an implicit parameter</a:t>
            </a:r>
            <a:endParaRPr lang="en-US" sz="1800" dirty="0"/>
          </a:p>
          <a:p>
            <a:r>
              <a:rPr lang="en-US" dirty="0" smtClean="0"/>
              <a:t>Example in C++: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x_) : x(x_) 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get_x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 f(3);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f.get_x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22" y="4880215"/>
            <a:ext cx="159309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Object that receives method call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1942416" y="5341880"/>
            <a:ext cx="389818" cy="623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2403" y="4994155"/>
            <a:ext cx="207537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Address of object implicitly passed as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5568593" y="4602822"/>
            <a:ext cx="221500" cy="391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99347" y="2928472"/>
            <a:ext cx="260560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this-&gt;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can be elided if </a:t>
            </a:r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not hidden by local variable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72027" y="3851802"/>
            <a:ext cx="400692" cy="4801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5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instance methods must take the instance as an explicit parameter</a:t>
            </a:r>
          </a:p>
          <a:p>
            <a:pPr lvl="1"/>
            <a:r>
              <a:rPr lang="en-US" sz="1800" dirty="0" smtClean="0"/>
              <a:t>Named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1800" dirty="0" smtClean="0"/>
              <a:t> by convention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get_x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= foo(3)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f.get_x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22" y="4602815"/>
            <a:ext cx="1593094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Object that receives method call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2416" y="5064480"/>
            <a:ext cx="389818" cy="623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2964" y="3802775"/>
            <a:ext cx="220320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Object passed to first parameter 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880225" y="4078840"/>
            <a:ext cx="642739" cy="4710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4282" y="4868168"/>
            <a:ext cx="180825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Cannot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elide </a:t>
            </a:r>
            <a:r>
              <a:rPr lang="en-US" b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self.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58725" y="4462971"/>
            <a:ext cx="221500" cy="391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</a:t>
            </a:r>
            <a:r>
              <a:rPr lang="mr-IN" dirty="0" smtClean="0"/>
              <a:t>'</a:t>
            </a:r>
            <a:r>
              <a:rPr lang="en-US" dirty="0" err="1" smtClean="0"/>
              <a:t>ll</a:t>
            </a:r>
            <a:r>
              <a:rPr lang="en-US" dirty="0" smtClean="0"/>
              <a:t>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Static methods</a:t>
            </a:r>
            <a:r>
              <a:rPr lang="en-US" dirty="0" smtClean="0"/>
              <a:t> do not operate on an instance, so they do not have access to instance members</a:t>
            </a:r>
          </a:p>
          <a:p>
            <a:r>
              <a:rPr lang="en-US" dirty="0" smtClean="0"/>
              <a:t>In many languages,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 keyword denotes a static method</a:t>
            </a:r>
          </a:p>
          <a:p>
            <a:r>
              <a:rPr lang="en-US" dirty="0" smtClean="0"/>
              <a:t>In Python,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staticmethod</a:t>
            </a:r>
            <a:r>
              <a:rPr lang="en-US" dirty="0" smtClean="0"/>
              <a:t> decorator must be used to enable access through both a class and instance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staticmethod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Baz.name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(Baz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also allows the definition of </a:t>
            </a:r>
            <a:r>
              <a:rPr lang="en-US" b="1" i="1" dirty="0" smtClean="0"/>
              <a:t>class methods</a:t>
            </a:r>
            <a:r>
              <a:rPr lang="en-US" dirty="0" smtClean="0"/>
              <a:t>, which take in the class as an argument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Baz: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.__name__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Fie(Baz):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pass</a:t>
            </a:r>
            <a:br>
              <a:rPr lang="en-US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i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Baz.name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     # prints Baz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(Baz().name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   # prints Baz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Fie.name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     # prints Fie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(Fie().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())   # prints Fie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8834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languages enable </a:t>
            </a:r>
            <a:r>
              <a:rPr lang="en-US" b="1" i="1" dirty="0" smtClean="0"/>
              <a:t>property methods</a:t>
            </a:r>
            <a:r>
              <a:rPr lang="en-US" dirty="0" smtClean="0"/>
              <a:t> to be defined, which have the syntax of field access but invoke methods</a:t>
            </a:r>
          </a:p>
          <a:p>
            <a:pPr lvl="1"/>
            <a:r>
              <a:rPr lang="en-US" sz="1800" dirty="0" smtClean="0"/>
              <a:t>Abstract the</a:t>
            </a:r>
            <a:r>
              <a:rPr lang="en-US" sz="1800" dirty="0"/>
              <a:t> </a:t>
            </a:r>
            <a:r>
              <a:rPr lang="en-US" sz="1800" dirty="0" smtClean="0"/>
              <a:t>interface</a:t>
            </a:r>
            <a:br>
              <a:rPr lang="en-US" sz="1800" dirty="0" smtClean="0"/>
            </a:br>
            <a:r>
              <a:rPr lang="en-US" sz="1800" dirty="0" smtClean="0"/>
              <a:t>of a field from its</a:t>
            </a:r>
            <a:br>
              <a:rPr lang="en-US" sz="1800" dirty="0" smtClean="0"/>
            </a:br>
            <a:r>
              <a:rPr lang="en-US" sz="1800" dirty="0" smtClean="0"/>
              <a:t>implementation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Example in Python: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Complex(object):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real,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real,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@property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magnitude(self):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** 2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** 2) **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0.5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@property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angle(self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math.atan2(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2909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3629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1421" y="2063443"/>
            <a:ext cx="3751481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Complex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math.sqrt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c.magnitude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2.0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c.angle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/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math.pi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0.3333333333333333 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02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@property</a:t>
            </a:r>
            <a:r>
              <a:rPr lang="en-US" dirty="0" smtClean="0"/>
              <a:t> decorator only specifies a getter property method</a:t>
            </a:r>
          </a:p>
          <a:p>
            <a:r>
              <a:rPr lang="en-US" dirty="0" smtClean="0"/>
              <a:t>A setter can be defined with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@&lt;method&gt;.setter</a:t>
            </a:r>
            <a:r>
              <a:rPr lang="en-US" dirty="0" smtClean="0"/>
              <a:t>, where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&lt;method&gt;</a:t>
            </a:r>
            <a:r>
              <a:rPr lang="en-US" dirty="0" smtClean="0"/>
              <a:t> is the name of the property method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magnitude.setter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magnitude(self, 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old_angle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self.angle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mag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math.cos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old_angle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mag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math.sin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old_angle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9344" y="4530568"/>
            <a:ext cx="3549721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c.magnitude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math.sqrt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c.angle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math.pi</a:t>
            </a:r>
            <a:r>
              <a:rPr lang="mr-I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/ </a:t>
            </a:r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c.real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1.0000000000000002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c.imag</a:t>
            </a:r>
            <a:endParaRPr lang="en-US" sz="16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1.0 </a:t>
            </a:r>
            <a:endParaRPr lang="mr-IN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8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and Local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languages allow classes to be defined within another class or within a local scope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Languages in which classes are first-class entities, such as Python, allow classes to be created dynamically</a:t>
            </a:r>
          </a:p>
          <a:p>
            <a:pPr lvl="1"/>
            <a:r>
              <a:rPr lang="en-US" sz="1800" dirty="0" smtClean="0"/>
              <a:t>Generally have access to all variables in scope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other languages, such as C++, the primary purpose of a nested or local class is to limit the scope in which it may be used</a:t>
            </a:r>
          </a:p>
          <a:p>
            <a:pPr lvl="1"/>
            <a:r>
              <a:rPr lang="en-US" sz="1800" dirty="0" smtClean="0"/>
              <a:t>In C++, a nested class has access to the private members of its enclosing class, but not vice versa</a:t>
            </a:r>
          </a:p>
          <a:p>
            <a:pPr lvl="1"/>
            <a:r>
              <a:rPr lang="en-US" sz="1800" dirty="0" smtClean="0"/>
              <a:t>Local classes in C++ do not have access to local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0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Java, local classes have access to </a:t>
            </a:r>
            <a:r>
              <a:rPr lang="en-US" i="1" dirty="0" smtClean="0"/>
              <a:t>effectively final</a:t>
            </a:r>
            <a:r>
              <a:rPr lang="en-US" dirty="0" smtClean="0"/>
              <a:t> local variables</a:t>
            </a:r>
          </a:p>
          <a:p>
            <a:r>
              <a:rPr lang="en-US" dirty="0" smtClean="0"/>
              <a:t>Nested and local classes defined at non-static scope are associated with an instance of the enclosing class and have access to its members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Outer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Outer(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x_)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x_;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Inner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Inner(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y_)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y_;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get() {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+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5088" y="5304452"/>
            <a:ext cx="41148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Outer out = </a:t>
            </a:r>
            <a:r>
              <a:rPr lang="en-US" sz="16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Outer(3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Outer.Inner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inn =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out.new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Inner(4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inn.get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1487088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and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Conceptually, object-oriented programming consists of passing messages to objects, which then respond to the message</a:t>
            </a:r>
          </a:p>
          <a:p>
            <a:pPr lvl="1"/>
            <a:r>
              <a:rPr lang="en-US" sz="1800" dirty="0" smtClean="0"/>
              <a:t>Member access on an object can be thought of as sending a message to the object</a:t>
            </a:r>
          </a:p>
          <a:p>
            <a:pPr lvl="1"/>
            <a:endParaRPr lang="en-US" dirty="0"/>
          </a:p>
          <a:p>
            <a:r>
              <a:rPr lang="en-US" dirty="0" smtClean="0"/>
              <a:t>Languages differ in:</a:t>
            </a:r>
          </a:p>
          <a:p>
            <a:pPr lvl="1"/>
            <a:r>
              <a:rPr lang="en-US" sz="1800" dirty="0" smtClean="0"/>
              <a:t>Whether the set of messages an object responds to (i.e. its members) is fixed at compile time</a:t>
            </a:r>
          </a:p>
          <a:p>
            <a:pPr lvl="1"/>
            <a:r>
              <a:rPr lang="en-US" sz="1800" dirty="0" smtClean="0"/>
              <a:t>Whether the actual message to be sent to an object must be known at compile time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Review: Types and Type Judgments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language has two types: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𝐵𝑜𝑜𝑙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determine the type of a </a:t>
                </a:r>
                <a:r>
                  <a:rPr lang="en-US" b="1" i="1" dirty="0" smtClean="0"/>
                  <a:t>term</a:t>
                </a:r>
                <a:r>
                  <a:rPr lang="en-US" dirty="0" smtClean="0"/>
                  <a:t> in the program based on its syntactic form and the types of its </a:t>
                </a:r>
                <a:r>
                  <a:rPr lang="en-US" dirty="0" err="1" smtClean="0"/>
                  <a:t>subterms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b="1" i="1" dirty="0" smtClean="0"/>
                  <a:t>typing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relation</a:t>
                </a:r>
                <a:r>
                  <a:rPr lang="en-US" dirty="0" smtClean="0"/>
                  <a:t> or </a:t>
                </a:r>
                <a:r>
                  <a:rPr lang="en-US" b="1" i="1" dirty="0" smtClean="0"/>
                  <a:t>type</a:t>
                </a:r>
                <a:r>
                  <a:rPr lang="en-US" i="1" dirty="0" smtClean="0"/>
                  <a:t> </a:t>
                </a:r>
                <a:r>
                  <a:rPr lang="en-US" b="1" i="1" dirty="0" smtClean="0"/>
                  <a:t>judgment</a:t>
                </a:r>
                <a:r>
                  <a:rPr lang="en-US" dirty="0" smtClean="0"/>
                  <a:t> has the form</a:t>
                </a:r>
                <a:br>
                  <a:rPr lang="en-US" dirty="0" smtClean="0"/>
                </a:br>
                <a:r>
                  <a:rPr lang="en-US" sz="1000" dirty="0" smtClean="0"/>
                  <a:t/>
                </a:r>
                <a:br>
                  <a:rPr lang="en-US" sz="1000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  <m:r>
                      <a:rPr lang="en-US" i="1" dirty="0" smtClean="0">
                        <a:latin typeface="Cambria Math" charset="0"/>
                      </a:rPr>
                      <m:t> :</m:t>
                    </m:r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sz="1000" b="0" dirty="0" smtClean="0"/>
                  <a:t/>
                </a:r>
                <a:br>
                  <a:rPr lang="en-US" sz="1000" b="0" dirty="0" smtClean="0"/>
                </a:br>
                <a:r>
                  <a:rPr lang="en-US" dirty="0" smtClean="0"/>
                  <a:t>and it specifies that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has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</a:t>
            </a:r>
            <a:r>
              <a:rPr lang="en-US" baseline="30000" dirty="0" smtClean="0"/>
              <a:t>1</a:t>
            </a:r>
            <a:r>
              <a:rPr lang="en-US" dirty="0" smtClean="0"/>
              <a:t>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languages that prioritize efficiency, the members of an object are known at compile time</a:t>
            </a:r>
          </a:p>
          <a:p>
            <a:r>
              <a:rPr lang="en-US" dirty="0" smtClean="0"/>
              <a:t>Fields of an object are stored directly within the memory of the object, at offsets that can be computed at compile time</a:t>
            </a:r>
          </a:p>
          <a:p>
            <a:r>
              <a:rPr lang="en-US" dirty="0" smtClean="0"/>
              <a:t>Field access can be translated by the compiler to an offset into the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x, y;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x_,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y_);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 f(3, 4);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Records are called </a:t>
            </a:r>
            <a:r>
              <a:rPr lang="en-US" i="1" dirty="0" err="1" smtClean="0"/>
              <a:t>structs</a:t>
            </a:r>
            <a:r>
              <a:rPr lang="en-US" dirty="0" smtClean="0"/>
              <a:t> in C++.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47608"/>
              </p:ext>
            </p:extLst>
          </p:nvPr>
        </p:nvGraphicFramePr>
        <p:xfrm>
          <a:off x="6735843" y="3828625"/>
          <a:ext cx="116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37754" y="45514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8747"/>
              </p:ext>
            </p:extLst>
          </p:nvPr>
        </p:nvGraphicFramePr>
        <p:xfrm>
          <a:off x="6457228" y="3790917"/>
          <a:ext cx="3163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Dictionary-Based Implementation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591985" cy="50292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languages that allow members to be added to an object at runtime, an object</a:t>
            </a:r>
            <a:r>
              <a:rPr lang="mr-IN" dirty="0" smtClean="0"/>
              <a:t>'</a:t>
            </a:r>
            <a:r>
              <a:rPr lang="en-US" dirty="0" smtClean="0"/>
              <a:t>s members are usually stored in a dictionary</a:t>
            </a:r>
          </a:p>
          <a:p>
            <a:pPr lvl="1"/>
            <a:r>
              <a:rPr lang="en-US" sz="1800" dirty="0" smtClean="0"/>
              <a:t>Similar to our message-passing implementation from the notes</a:t>
            </a:r>
          </a:p>
          <a:p>
            <a:r>
              <a:rPr lang="en-US" dirty="0" smtClean="0"/>
              <a:t>A well-defined lookup process specifies how to lookup a member</a:t>
            </a:r>
          </a:p>
          <a:p>
            <a:pPr lvl="1"/>
            <a:r>
              <a:rPr lang="en-US" sz="1700" dirty="0" smtClean="0"/>
              <a:t>In Python, check instance dictionary first, then class</a:t>
            </a:r>
          </a:p>
          <a:p>
            <a:pPr marL="400050" lvl="1" indent="0">
              <a:spcBef>
                <a:spcPts val="2200"/>
              </a:spcBef>
              <a:buNone/>
            </a:pPr>
            <a:r>
              <a:rPr lang="en-US" sz="1700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Foo: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y = 2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__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__(self, x):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self.x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x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f = Foo(3)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Foo.y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)   # prints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3 2 2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= 4</a:t>
            </a:r>
            <a:br>
              <a:rPr lang="en-US" sz="17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f.x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Foo.y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)   # prints 3 4 2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7168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7888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930" y="5340620"/>
            <a:ext cx="1692652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Adds binding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to instance dictionary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023582" y="5802285"/>
            <a:ext cx="336441" cy="237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31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94071"/>
          </a:xfrm>
        </p:spPr>
        <p:txBody>
          <a:bodyPr>
            <a:normAutofit/>
          </a:bodyPr>
          <a:lstStyle/>
          <a:p>
            <a:r>
              <a:rPr lang="en-US" dirty="0" smtClean="0"/>
              <a:t>Python actually takes a hybrid approach, using a dictionary by default but allowing a record-like representation as well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Complex(object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__slots__ = (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real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i="1" dirty="0" err="1" smtClean="0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mr-IN" i="1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__(self, real,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real,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@property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magnitude(self):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** 2 +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** 2) ** 0.5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property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angle(self):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math.atan2(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self.imag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self.real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4540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46121"/>
            <a:ext cx="5377628" cy="365125"/>
          </a:xfrm>
        </p:spPr>
        <p:txBody>
          <a:bodyPr/>
          <a:lstStyle/>
          <a:p>
            <a:r>
              <a:rPr lang="en-US" dirty="0" smtClean="0"/>
              <a:t>Objects that are dictionary-less lose the ability to add instance attributes at runtime.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1228" y="3267182"/>
            <a:ext cx="19258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__slots__</a:t>
            </a:r>
            <a:r>
              <a:rPr lang="en-US" b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used to specify fields in </a:t>
            </a:r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dictionary-less objects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7028" y="3110180"/>
            <a:ext cx="388365" cy="31111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Dictionary-based languages generally provide a means for constructing and sending a message to an object at runtime</a:t>
            </a:r>
          </a:p>
          <a:p>
            <a:endParaRPr lang="en-US" dirty="0"/>
          </a:p>
          <a:p>
            <a:r>
              <a:rPr lang="en-US" dirty="0" smtClean="0"/>
              <a:t>Example in Python: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[1, 2, 3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.__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getattribute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__('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append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')(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1, 2, 3, 4]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728974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Java, the powerful </a:t>
            </a:r>
            <a:r>
              <a:rPr lang="en-US" i="1" dirty="0" smtClean="0"/>
              <a:t>reflection</a:t>
            </a:r>
            <a:r>
              <a:rPr lang="en-US" dirty="0" smtClean="0"/>
              <a:t> API allows inspection of classes and objects at runtime</a:t>
            </a:r>
          </a:p>
          <a:p>
            <a:r>
              <a:rPr lang="en-US" dirty="0" smtClean="0"/>
              <a:t>Reflection can be used to construct and invoke a dynamic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java.lang.reflect.Method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main(String[]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throws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String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 =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"Hello World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Method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String.class.getMethod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length"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m.invoke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(s)); // prints 11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Typing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2415" y="1423850"/>
                <a:ext cx="6591985" cy="48266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Typing rules have the following familiar form: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r>
                          <a:rPr lang="is-IS" i="1">
                            <a:latin typeface="Cambria Math" charset="0"/>
                          </a:rPr>
                          <m:t>...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i="1" smtClean="0">
                            <a:latin typeface="Cambria Math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is-IS" i="1">
                            <a:latin typeface="Cambria Math" charset="0"/>
                          </a:rPr>
                          <m:t>  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conditional rule that means:</a:t>
                </a:r>
              </a:p>
              <a:p>
                <a:pPr lvl="1"/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:r>
                  <a:rPr lang="mr-IN" sz="1800" dirty="0" smtClean="0"/>
                  <a:t>…</a:t>
                </a:r>
                <a:r>
                  <a:rPr lang="en-US" sz="1800" dirty="0" smtClean="0"/>
                  <a:t>, and </a:t>
                </a:r>
                <a:r>
                  <a:rPr lang="en-US" sz="1800" b="1" dirty="0" smtClean="0"/>
                  <a:t>if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has type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</a:rPr>
                      <m:t>𝑇</m:t>
                    </m:r>
                  </m:oMath>
                </a14:m>
                <a:endParaRPr lang="en-US" sz="1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specifies a formula for </a:t>
                </a:r>
                <a:r>
                  <a:rPr lang="en-US" dirty="0" smtClean="0"/>
                  <a:t>computing the type of a term in a compiler</a:t>
                </a:r>
                <a:endParaRPr lang="en-US" dirty="0"/>
              </a:p>
              <a:p>
                <a:pPr lvl="1"/>
                <a:r>
                  <a:rPr lang="en-US" sz="1800" dirty="0"/>
                  <a:t>If the </a:t>
                </a:r>
                <a:r>
                  <a:rPr lang="en-US" sz="1800" dirty="0" smtClean="0"/>
                  <a:t>compiler sees </a:t>
                </a:r>
                <a:r>
                  <a:rPr lang="en-US" sz="1800" dirty="0"/>
                  <a:t>a </a:t>
                </a:r>
                <a:r>
                  <a:rPr lang="en-US" sz="1800" dirty="0" smtClean="0"/>
                  <a:t>term of </a:t>
                </a:r>
                <a:r>
                  <a:rPr lang="en-US" sz="1800" dirty="0"/>
                  <a:t>the 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, it can </a:t>
                </a:r>
                <a:r>
                  <a:rPr lang="en-US" sz="1800" dirty="0" smtClean="0"/>
                  <a:t>compute the type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1800" dirty="0"/>
                  <a:t> by </a:t>
                </a:r>
                <a:r>
                  <a:rPr lang="en-US" sz="1800" dirty="0" smtClean="0"/>
                  <a:t>computing </a:t>
                </a:r>
                <a:r>
                  <a:rPr lang="en-US" sz="1800" dirty="0"/>
                  <a:t>the </a:t>
                </a:r>
                <a:r>
                  <a:rPr lang="en-US" sz="1800" dirty="0" smtClean="0"/>
                  <a:t>types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sz="1800" i="1">
                        <a:latin typeface="Cambria Math" charset="0"/>
                      </a:rPr>
                      <m:t>,</m:t>
                    </m:r>
                    <m:r>
                      <a:rPr lang="en-US" sz="1800" i="1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that are in the </a:t>
                </a:r>
                <a:r>
                  <a:rPr lang="en-US" sz="1800" dirty="0" smtClean="0"/>
                  <a:t>premises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1423850"/>
                <a:ext cx="6591985" cy="4826638"/>
              </a:xfrm>
              <a:blipFill rotWithShape="0">
                <a:blip r:embed="rId2"/>
                <a:stretch>
                  <a:fillRect l="-648" t="-759" b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373083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373803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57784" y="1959272"/>
            <a:ext cx="105373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Premise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3311522" y="2139993"/>
            <a:ext cx="418011" cy="39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3073" y="2522071"/>
            <a:ext cx="147174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Conclusion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2664822" y="2517745"/>
            <a:ext cx="1428207" cy="1889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6465" y="2517745"/>
            <a:ext cx="19279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Type Judgment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Straight Arrow Connector 16"/>
          <p:cNvCxnSpPr>
            <a:endCxn id="20" idx="3"/>
          </p:cNvCxnSpPr>
          <p:nvPr/>
        </p:nvCxnSpPr>
        <p:spPr>
          <a:xfrm flipH="1" flipV="1">
            <a:off x="6150280" y="2155610"/>
            <a:ext cx="1017890" cy="35781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312230" y="2000034"/>
            <a:ext cx="838050" cy="31115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Subsumption</a:t>
            </a:r>
            <a:r>
              <a:rPr lang="en-US" dirty="0" smtClean="0"/>
              <a:t>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b="1" i="1" dirty="0" err="1" smtClean="0"/>
                  <a:t>subsumption</a:t>
                </a:r>
                <a:r>
                  <a:rPr lang="en-US" b="1" i="1" dirty="0" smtClean="0"/>
                  <a:t> rule</a:t>
                </a:r>
                <a:r>
                  <a:rPr lang="en-US" dirty="0" smtClean="0"/>
                  <a:t> allows a term to be typed as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of its actual type: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&lt;: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rule encodes a notion of substitutability, allowing a subtype to be used where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is expected: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: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>
                            <a:latin typeface="Cambria Math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: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𝐼𝑛𝑡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&lt;: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𝐹𝑙𝑜𝑎𝑡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: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𝐹𝑙𝑜𝑎𝑡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𝐹𝑙𝑜𝑎𝑡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need to rewrite the arithmetic rules to work with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𝐼𝑛𝑡</m:t>
                    </m:r>
                  </m:oMath>
                </a14:m>
                <a:r>
                  <a:rPr lang="en-US" dirty="0" err="1" smtClean="0"/>
                  <a:t>s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𝐹𝑙𝑜𝑎𝑡</m:t>
                    </m:r>
                  </m:oMath>
                </a14:m>
                <a:r>
                  <a:rPr lang="en-US" dirty="0" smtClean="0"/>
                  <a:t>s</a:t>
                </a:r>
              </a:p>
              <a:p>
                <a:r>
                  <a:rPr lang="en-US" dirty="0" smtClean="0"/>
                  <a:t>The result type should be the </a:t>
                </a:r>
                <a:r>
                  <a:rPr lang="en-US" b="1" i="1" dirty="0" smtClean="0"/>
                  <a:t>least upper bound</a:t>
                </a:r>
                <a:r>
                  <a:rPr lang="en-US" dirty="0" smtClean="0"/>
                  <a:t>, or </a:t>
                </a:r>
                <a:r>
                  <a:rPr lang="en-US" b="1" i="1" dirty="0" smtClean="0"/>
                  <a:t>join</a:t>
                </a:r>
                <a:r>
                  <a:rPr lang="en-US" dirty="0" smtClean="0"/>
                  <a:t>, of the operand types</a:t>
                </a:r>
              </a:p>
              <a:p>
                <a:pPr lvl="1"/>
                <a:r>
                  <a:rPr lang="en-US" sz="1800" dirty="0" smtClean="0"/>
                  <a:t>The join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is the minimal type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&lt;:</m:t>
                    </m:r>
                    <m:r>
                      <a:rPr lang="en-US" sz="1800" b="0" i="1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&lt;:</m:t>
                    </m:r>
                    <m:r>
                      <a:rPr lang="en-US" sz="1800" i="1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𝐼𝑛𝑡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𝐼𝑛𝑡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</m:oMath>
                </a14:m>
                <a:r>
                  <a:rPr lang="en-US" sz="18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sz="1800" b="0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𝐹𝑙𝑜𝑎𝑡</m:t>
                    </m:r>
                  </m:oMath>
                </a14:m>
                <a:endParaRPr lang="en-US" sz="1800" dirty="0" smtClean="0"/>
              </a:p>
              <a:p>
                <a:pPr>
                  <a:spcBef>
                    <a:spcPts val="2200"/>
                  </a:spcBef>
                </a:pPr>
                <a:r>
                  <a:rPr lang="en-US" dirty="0" smtClean="0"/>
                  <a:t>Rule for addition:</a:t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15415" y="5139359"/>
                <a:ext cx="7148880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⊢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&lt;:</m:t>
                          </m:r>
                          <m:r>
                            <a:rPr lang="en-US" i="1">
                              <a:latin typeface="Cambria Math" charset="0"/>
                            </a:rPr>
                            <m:t>𝐹𝑙𝑜𝑎𝑡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&lt;:</m:t>
                          </m:r>
                          <m:r>
                            <a:rPr lang="en-US" i="1">
                              <a:latin typeface="Cambria Math" charset="0"/>
                            </a:rPr>
                            <m:t>𝐹𝑙𝑜𝑎𝑡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   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⊢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  : 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5" y="5139359"/>
                <a:ext cx="7148880" cy="663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71254" y="4112893"/>
            <a:ext cx="251940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  <a:ea typeface="Consolas" charset="0"/>
                <a:cs typeface="Consolas" charset="0"/>
              </a:rPr>
              <a:t>Require operand type to be a number</a:t>
            </a:r>
            <a:endParaRPr lang="en-US" b="1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16700" y="4759224"/>
            <a:ext cx="152400" cy="37580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 Type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Many languages have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𝑇𝑜𝑝</m:t>
                    </m:r>
                  </m:oMath>
                </a14:m>
                <a:r>
                  <a:rPr lang="en-US" dirty="0" smtClean="0"/>
                  <a:t> type (also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⊤</m:t>
                    </m:r>
                  </m:oMath>
                </a14:m>
                <a:r>
                  <a:rPr lang="en-US" dirty="0" smtClean="0"/>
                  <a:t>), that is a </a:t>
                </a:r>
                <a:r>
                  <a:rPr lang="en-US" dirty="0" err="1" smtClean="0"/>
                  <a:t>supertype</a:t>
                </a:r>
                <a:r>
                  <a:rPr lang="en-US" dirty="0" smtClean="0"/>
                  <a:t> of every other type: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𝑇𝑜𝑝</m:t>
                    </m:r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sz="1800" dirty="0" smtClean="0"/>
                  <a:t>Example: </a:t>
                </a: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object</a:t>
                </a:r>
                <a:r>
                  <a:rPr lang="en-US" sz="1800" dirty="0" smtClean="0"/>
                  <a:t> in Python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𝑇𝑜𝑝</m:t>
                    </m:r>
                  </m:oMath>
                </a14:m>
                <a:r>
                  <a:rPr lang="en-US" dirty="0" smtClean="0"/>
                  <a:t> to our language ensures that every pair of types has a join</a:t>
                </a:r>
                <a:r>
                  <a:rPr lang="en-US" baseline="30000" dirty="0" smtClean="0"/>
                  <a:t>1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can then relax the rule for conditionals: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𝐵𝑜𝑜𝑙</m:t>
                        </m:r>
                        <m:r>
                          <a:rPr lang="en-US" i="1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⊢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 :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          </m:t>
                        </m:r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  <m:r>
                          <a:rPr lang="en-US" i="1">
                            <a:latin typeface="Cambria Math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⊔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⊢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𝐢𝐟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charset="0"/>
                              </a:rPr>
                              <m:t>𝐭𝐡𝐞𝐧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charset="0"/>
                              </a:rPr>
                              <m:t>𝐞𝐥𝐬𝐞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  : </m:t>
                        </m:r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1467" r="-5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This is not necessarily true for other languages.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Contravariant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function that takes in a more general parameter type should be substitutable for a function that takes in a more specific parameter type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the following should be valid: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𝐵𝑜𝑜𝑙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.  </m:t>
                        </m:r>
                        <m:r>
                          <a:rPr lang="en-US" b="1" i="0" dirty="0" smtClean="0">
                            <a:latin typeface="Cambria Math" charset="0"/>
                          </a:rPr>
                          <m:t>𝐭𝐫𝐮𝐞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it should be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permits a </a:t>
                </a:r>
                <a:r>
                  <a:rPr lang="en-US" b="1" i="1" dirty="0" smtClean="0"/>
                  <a:t>contravariant</a:t>
                </a:r>
                <a:r>
                  <a:rPr lang="en-US" dirty="0" smtClean="0"/>
                  <a:t> parameter type, since the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</m:oMath>
                </a14:m>
                <a:r>
                  <a:rPr lang="en-US" dirty="0" smtClean="0"/>
                  <a:t> is switched between the parameter and function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Covariant Return Types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function that takes returns a more specific type should be substitutable for a function returns a more general type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the following should be valid: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(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𝑓</m:t>
                        </m:r>
                        <m:r>
                          <a:rPr lang="en-US" i="1" dirty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→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𝐹𝑙𝑜𝑎𝑡</m:t>
                        </m:r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b="1" dirty="0">
                            <a:latin typeface="Cambria Math" charset="0"/>
                          </a:rPr>
                          <m:t>.</m:t>
                        </m:r>
                        <m:r>
                          <a:rPr lang="en-US" i="1" dirty="0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3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charset="0"/>
                          </a:rPr>
                          <m:t>𝐥𝐚𝐦𝐛𝐝𝐚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: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𝐼𝑛𝑡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. 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then it should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&lt;:</m:t>
                    </m:r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permits a </a:t>
                </a:r>
                <a:r>
                  <a:rPr lang="en-US" b="1" i="1" dirty="0" smtClean="0"/>
                  <a:t>covariant</a:t>
                </a:r>
                <a:r>
                  <a:rPr lang="en-US" dirty="0" smtClean="0"/>
                  <a:t> return type, since the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&lt;:</m:t>
                    </m:r>
                  </m:oMath>
                </a14:m>
                <a:r>
                  <a:rPr lang="en-US" dirty="0" smtClean="0"/>
                  <a:t> is the same between the return and function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13386</TotalTime>
  <Words>1642</Words>
  <Application>Microsoft Macintosh PowerPoint</Application>
  <PresentationFormat>On-screen Show (4:3)</PresentationFormat>
  <Paragraphs>318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Cambria Math</vt:lpstr>
      <vt:lpstr>Century Gothic</vt:lpstr>
      <vt:lpstr>Consolas</vt:lpstr>
      <vt:lpstr>Mangal</vt:lpstr>
      <vt:lpstr>Wingdings 3</vt:lpstr>
      <vt:lpstr>Arial</vt:lpstr>
      <vt:lpstr>Wisp</vt:lpstr>
      <vt:lpstr>EECS 490 – Lecture 15 Object-Oriented Programming</vt:lpstr>
      <vt:lpstr>Announcements</vt:lpstr>
      <vt:lpstr>Review: Types and Type Judgments</vt:lpstr>
      <vt:lpstr>Review: Typing Rule</vt:lpstr>
      <vt:lpstr>Review: Subsumption Rule</vt:lpstr>
      <vt:lpstr>Joins</vt:lpstr>
      <vt:lpstr>The Top Type</vt:lpstr>
      <vt:lpstr>Contravariant Parameters</vt:lpstr>
      <vt:lpstr>Covariant Return Types</vt:lpstr>
      <vt:lpstr>Subtyping for Functions</vt:lpstr>
      <vt:lpstr>Data Abstraction</vt:lpstr>
      <vt:lpstr>Message Passing</vt:lpstr>
      <vt:lpstr>Dispatch Dictionaries</vt:lpstr>
      <vt:lpstr>Object-Oriented Programming</vt:lpstr>
      <vt:lpstr>Terminology</vt:lpstr>
      <vt:lpstr>Static Fields</vt:lpstr>
      <vt:lpstr>Static Fields in C++</vt:lpstr>
      <vt:lpstr>Static Fields in Python</vt:lpstr>
      <vt:lpstr>Access Control</vt:lpstr>
      <vt:lpstr>Instance Methods</vt:lpstr>
      <vt:lpstr>Methods in Python</vt:lpstr>
      <vt:lpstr>PowerPoint Presentation</vt:lpstr>
      <vt:lpstr>Static Methods</vt:lpstr>
      <vt:lpstr>Class Methods in Python</vt:lpstr>
      <vt:lpstr>Property Methods</vt:lpstr>
      <vt:lpstr>Property Setters</vt:lpstr>
      <vt:lpstr>Nested and Local Classes</vt:lpstr>
      <vt:lpstr>Nested Classes in Java</vt:lpstr>
      <vt:lpstr>OOP and Message Passing</vt:lpstr>
      <vt:lpstr>Record1-Based Implementation</vt:lpstr>
      <vt:lpstr>Dictionary-Based Implementation</vt:lpstr>
      <vt:lpstr>Slots in Python</vt:lpstr>
      <vt:lpstr>Dynamic Messages</vt:lpstr>
      <vt:lpstr>Java Reflection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884</cp:revision>
  <cp:lastPrinted>2016-11-01T18:52:07Z</cp:lastPrinted>
  <dcterms:created xsi:type="dcterms:W3CDTF">2014-09-12T02:12:56Z</dcterms:created>
  <dcterms:modified xsi:type="dcterms:W3CDTF">2017-11-02T18:50:41Z</dcterms:modified>
</cp:coreProperties>
</file>