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6" r:id="rId3"/>
    <p:sldId id="609" r:id="rId4"/>
    <p:sldId id="656" r:id="rId5"/>
    <p:sldId id="657" r:id="rId6"/>
    <p:sldId id="658" r:id="rId7"/>
    <p:sldId id="659" r:id="rId8"/>
    <p:sldId id="660" r:id="rId9"/>
    <p:sldId id="661" r:id="rId10"/>
    <p:sldId id="630" r:id="rId11"/>
    <p:sldId id="631" r:id="rId12"/>
    <p:sldId id="632" r:id="rId13"/>
    <p:sldId id="633" r:id="rId14"/>
    <p:sldId id="634" r:id="rId15"/>
    <p:sldId id="635" r:id="rId16"/>
    <p:sldId id="636" r:id="rId17"/>
    <p:sldId id="637" r:id="rId18"/>
    <p:sldId id="638" r:id="rId19"/>
    <p:sldId id="639" r:id="rId20"/>
    <p:sldId id="640" r:id="rId21"/>
    <p:sldId id="649" r:id="rId22"/>
    <p:sldId id="650" r:id="rId23"/>
    <p:sldId id="641" r:id="rId24"/>
    <p:sldId id="655" r:id="rId25"/>
    <p:sldId id="642" r:id="rId26"/>
    <p:sldId id="643" r:id="rId27"/>
    <p:sldId id="651" r:id="rId28"/>
    <p:sldId id="645" r:id="rId29"/>
    <p:sldId id="652" r:id="rId30"/>
    <p:sldId id="653" r:id="rId31"/>
    <p:sldId id="646" r:id="rId32"/>
    <p:sldId id="654" r:id="rId33"/>
    <p:sldId id="64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09" autoAdjust="0"/>
    <p:restoredTop sz="94491"/>
  </p:normalViewPr>
  <p:slideViewPr>
    <p:cSldViewPr snapToGrid="0">
      <p:cViewPr varScale="1">
        <p:scale>
          <a:sx n="140" d="100"/>
          <a:sy n="140" d="100"/>
        </p:scale>
        <p:origin x="40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3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Private and protected inheritance</a:t>
            </a:r>
            <a:r>
              <a:rPr lang="en-US" baseline="0" dirty="0" smtClean="0"/>
              <a:t> allow implementation inheritance without interface inheritance.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04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2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6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Lecture 16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2700" dirty="0" smtClean="0"/>
              <a:t>Inheritance and 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7920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C++ supports private, protected, and public inheritance</a:t>
            </a:r>
          </a:p>
          <a:p>
            <a:pPr lvl="1"/>
            <a:r>
              <a:rPr lang="en-US" sz="1900" dirty="0"/>
              <a:t>D</a:t>
            </a:r>
            <a:r>
              <a:rPr lang="en-US" sz="1900" dirty="0" smtClean="0"/>
              <a:t>etermine the set of code that has access to the fact that a derived class has a specific base class</a:t>
            </a:r>
          </a:p>
          <a:p>
            <a:pPr lvl="1"/>
            <a:r>
              <a:rPr lang="en-US" sz="1900" dirty="0" smtClean="0"/>
              <a:t>Most languages only support public inheritance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"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()" &lt;&lt;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40569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41289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90189" y="4621874"/>
            <a:ext cx="184421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7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700" dirty="0" err="1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sz="1700" dirty="0">
                <a:latin typeface="Consolas" charset="0"/>
                <a:ea typeface="Consolas" charset="0"/>
                <a:cs typeface="Consolas" charset="0"/>
              </a:rPr>
              <a:t>() {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7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700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700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sz="1700" dirty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7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700" dirty="0" err="1">
                <a:latin typeface="Consolas" charset="0"/>
                <a:ea typeface="Consolas" charset="0"/>
                <a:cs typeface="Consolas" charset="0"/>
              </a:rPr>
              <a:t>b.b</a:t>
            </a:r>
            <a:r>
              <a:rPr lang="mr-IN" sz="1700" dirty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7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700" dirty="0" err="1">
                <a:latin typeface="Consolas" charset="0"/>
                <a:ea typeface="Consolas" charset="0"/>
                <a:cs typeface="Consolas" charset="0"/>
              </a:rPr>
              <a:t>b.a</a:t>
            </a:r>
            <a:r>
              <a:rPr lang="mr-IN" sz="17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A *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ap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= &amp;b;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7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sz="1700" dirty="0"/>
              <a:t>}</a:t>
            </a:r>
            <a:endParaRPr lang="en-US" sz="1700" dirty="0"/>
          </a:p>
        </p:txBody>
      </p:sp>
      <p:sp>
        <p:nvSpPr>
          <p:cNvPr id="8" name="TextBox 7"/>
          <p:cNvSpPr txBox="1"/>
          <p:nvPr/>
        </p:nvSpPr>
        <p:spPr>
          <a:xfrm>
            <a:off x="3159220" y="5700639"/>
            <a:ext cx="192580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knows that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is its base class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068566" y="5414481"/>
            <a:ext cx="195209" cy="2861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73122" y="5125440"/>
            <a:ext cx="1517068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The outside world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does not</a:t>
            </a:r>
            <a:endParaRPr lang="en-US" b="1" i="1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6690190" y="5587105"/>
            <a:ext cx="244866" cy="11353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ultiply 17"/>
          <p:cNvSpPr/>
          <p:nvPr/>
        </p:nvSpPr>
        <p:spPr>
          <a:xfrm>
            <a:off x="8358678" y="5484123"/>
            <a:ext cx="172422" cy="22679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8367242" y="5728989"/>
            <a:ext cx="172422" cy="22679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4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is </a:t>
            </a:r>
            <a:r>
              <a:rPr lang="en-US" i="1" dirty="0" smtClean="0"/>
              <a:t>abstract</a:t>
            </a:r>
            <a:r>
              <a:rPr lang="en-US" dirty="0" smtClean="0"/>
              <a:t> if it doesn't have an implementation</a:t>
            </a:r>
          </a:p>
          <a:p>
            <a:pPr lvl="1"/>
            <a:r>
              <a:rPr lang="en-US" sz="1800" dirty="0" smtClean="0"/>
              <a:t>Pure virtual functions in C++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A class is abstract if it has at least one abstract method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Used for interface inheritance, as well as polymorphism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Example in Java: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abstract 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abstract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59219" y="5680091"/>
            <a:ext cx="3138839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Abstract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method denoted 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by </a:t>
            </a:r>
            <a:r>
              <a:rPr lang="en-US" b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abstract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 keyword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308279" y="5424755"/>
            <a:ext cx="246581" cy="24445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28638" y="4206573"/>
            <a:ext cx="365507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Abstract class must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be qualified 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by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abstract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keyword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3369924" y="4529739"/>
            <a:ext cx="1358714" cy="4371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64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class that only has abstract methods is often called an </a:t>
            </a:r>
            <a:r>
              <a:rPr lang="en-US" i="1" dirty="0" smtClean="0"/>
              <a:t>interface</a:t>
            </a:r>
            <a:endParaRPr lang="en-US" dirty="0" smtClean="0"/>
          </a:p>
          <a:p>
            <a:r>
              <a:rPr lang="en-US" dirty="0" smtClean="0"/>
              <a:t>Java has a special mechanism for defining and implementing interfaces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interface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implements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foo()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"foo() in C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bar()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"bar() in C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71704" y="2757916"/>
            <a:ext cx="199827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Only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one base class is allowed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71784" y="3404247"/>
            <a:ext cx="336522" cy="38691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6207" y="2757916"/>
            <a:ext cx="2066004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Any number of interfaces can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be implemented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164494" y="3518187"/>
            <a:ext cx="471714" cy="30301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09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8"/>
            <a:ext cx="6591985" cy="49050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languages decouple inheritance from polymorphism by allowing code to be inherited without establishing a parent-child relationship</a:t>
            </a:r>
          </a:p>
          <a:p>
            <a:r>
              <a:rPr lang="en-US" dirty="0" smtClean="0"/>
              <a:t>Example in Ruby: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Counter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include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Comparable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attr_accessor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count</a:t>
            </a:r>
            <a:br>
              <a:rPr lang="en-US" i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initialize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@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count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end</a:t>
            </a:r>
            <a:br>
              <a:rPr lang="en-US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increment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@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count +=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end</a:t>
            </a:r>
            <a:br>
              <a:rPr lang="en-US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&lt;=&gt;(other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@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count &lt;=&gt;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other.count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end</a:t>
            </a:r>
            <a:br>
              <a:rPr lang="en-US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end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09747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10467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88130" y="3527043"/>
            <a:ext cx="2414133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c1 =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Counter.new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c2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Counter.new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c1.increment()</a:t>
            </a:r>
          </a:p>
          <a:p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=&gt; 1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c1 == c2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=&gt; false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c1 &lt; c2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=&gt; false</a:t>
            </a: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c1 &gt; c2</a:t>
            </a:r>
          </a:p>
          <a:p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=&gt;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endParaRPr lang="mr-IN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7215" y="2419807"/>
            <a:ext cx="2687176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Includes </a:t>
            </a:r>
            <a:r>
              <a:rPr lang="en-US" b="1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comparsion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operators that call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&lt;=&gt;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4631229" y="2742973"/>
            <a:ext cx="715986" cy="32316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97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some languages, every object eventually derives from some root class</a:t>
            </a:r>
          </a:p>
          <a:p>
            <a:pPr lvl="1"/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en-US" sz="1800" dirty="0" smtClean="0"/>
              <a:t> in Java,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en-US" sz="1800" dirty="0" smtClean="0"/>
              <a:t> in Python</a:t>
            </a:r>
          </a:p>
          <a:p>
            <a:r>
              <a:rPr lang="en-US" dirty="0" smtClean="0"/>
              <a:t>Example of code that uses the root class: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Vector&lt;Object&gt; unique(Vector&lt;Object&gt; items)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Vector&lt;Object&gt; result =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Vector&lt;Object&gt;();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(Object item : items)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(!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result.contains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(item))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result.add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(item);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result;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32150" y="4628751"/>
            <a:ext cx="203990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Calls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equals()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method on item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32288" y="4202130"/>
            <a:ext cx="554804" cy="42124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1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to enabling subtype polymorphism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In </a:t>
            </a:r>
            <a:r>
              <a:rPr lang="en-US" i="1" dirty="0" smtClean="0"/>
              <a:t>static binding</a:t>
            </a:r>
            <a:r>
              <a:rPr lang="en-US" dirty="0" smtClean="0"/>
              <a:t>, a member is looked up using the static type of a pointer or reference</a:t>
            </a:r>
          </a:p>
          <a:p>
            <a:pPr lvl="1"/>
            <a:r>
              <a:rPr lang="en-US" sz="1800" dirty="0" smtClean="0"/>
              <a:t>Fields and static methods in both C++ and Java</a:t>
            </a:r>
          </a:p>
          <a:p>
            <a:pPr lvl="1"/>
            <a:r>
              <a:rPr lang="en-US" sz="1800" dirty="0" smtClean="0"/>
              <a:t>Non-virtual methods in C++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Overriding requires </a:t>
            </a:r>
            <a:r>
              <a:rPr lang="en-US" i="1" dirty="0" smtClean="0"/>
              <a:t>dynamic binding</a:t>
            </a:r>
            <a:r>
              <a:rPr lang="en-US" dirty="0" smtClean="0"/>
              <a:t>, where the dynamic type of an object determines which method is called</a:t>
            </a:r>
          </a:p>
          <a:p>
            <a:pPr lvl="1"/>
            <a:r>
              <a:rPr lang="en-US" sz="1800" dirty="0" smtClean="0"/>
              <a:t>Non-static methods in Java</a:t>
            </a:r>
          </a:p>
          <a:p>
            <a:pPr lvl="1"/>
            <a:r>
              <a:rPr lang="en-US" sz="1800" dirty="0" smtClean="0"/>
              <a:t>Virtual methods in C++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Dynamic languages only use dynamic binding, since they don't have static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76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and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language supports overloading, an overriding method must have the same signature (parameter list,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/>
              <a:t>-ness in C++) as the method it is overriding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Foo(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.x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equals(Foo other)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==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other.x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84642" y="5211399"/>
            <a:ext cx="583058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Vector&lt;Foo&gt;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vec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Vector&lt;Foo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&gt;();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vec.add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Foo(3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vec.contains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Foo(3)));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2629" y="2942646"/>
            <a:ext cx="2800711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Does not override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equals(Object)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method in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class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16530" y="3865976"/>
            <a:ext cx="339048" cy="46971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75333" y="4656861"/>
            <a:ext cx="147482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Prints </a:t>
            </a:r>
            <a:r>
              <a:rPr lang="en-US" b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7664521" y="5026193"/>
            <a:ext cx="348225" cy="69632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541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Override Assertion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and C++ allow a method to be annotated with an assertion that it is an override, which is then checked by the compiler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@Override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equals(Foo other)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==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other.x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In C++: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virtual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foo(Bar b)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57300" y="2572776"/>
            <a:ext cx="287211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Compiler detects error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952144" y="2942108"/>
            <a:ext cx="400692" cy="4278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70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Covariant Return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statically typed languages allow the return type of an overriding method to be a derived class of the return type of the overridden method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@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Override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 clone()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Foo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 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f.x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x;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2200"/>
              </a:spcBef>
            </a:pPr>
            <a:r>
              <a:rPr lang="en-US" dirty="0" smtClean="0">
                <a:ea typeface="Consolas" charset="0"/>
                <a:cs typeface="Consolas" charset="0"/>
              </a:rPr>
              <a:t>C++ also allows covariant return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3011" y="2540507"/>
            <a:ext cx="310357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Overrides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Object clone()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in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class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42776" y="2989780"/>
            <a:ext cx="670235" cy="41096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702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706913"/>
          </a:xfrm>
        </p:spPr>
        <p:txBody>
          <a:bodyPr>
            <a:normAutofit/>
          </a:bodyPr>
          <a:lstStyle/>
          <a:p>
            <a:r>
              <a:rPr lang="en-US" dirty="0" smtClean="0"/>
              <a:t>Members that are redefined in a derived class </a:t>
            </a:r>
            <a:r>
              <a:rPr lang="en-US" i="1" dirty="0" smtClean="0"/>
              <a:t>hide</a:t>
            </a:r>
            <a:r>
              <a:rPr lang="en-US" dirty="0" smtClean="0"/>
              <a:t> the corresponding base class </a:t>
            </a:r>
            <a:r>
              <a:rPr lang="en-US" dirty="0" smtClean="0"/>
              <a:t>members</a:t>
            </a:r>
            <a:r>
              <a:rPr lang="en-US" baseline="30000" dirty="0" smtClean="0"/>
              <a:t>1</a:t>
            </a:r>
            <a:endParaRPr lang="en-US" dirty="0" smtClean="0"/>
          </a:p>
          <a:p>
            <a:pPr>
              <a:spcBef>
                <a:spcPts val="2200"/>
              </a:spcBef>
            </a:pPr>
            <a:r>
              <a:rPr lang="en-US" dirty="0" smtClean="0"/>
              <a:t>In Python, only methods and static fields can be hidden or </a:t>
            </a:r>
            <a:r>
              <a:rPr lang="en-US" dirty="0" smtClean="0"/>
              <a:t>overridden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sz="1800" dirty="0" smtClean="0"/>
              <a:t>An object has a single dictionary that holds its fields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In record-based languages (e.g. C++, Java), instance fields can also be hidden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Most languages provide a mechanism for accessing members that are hidden or overridden</a:t>
            </a:r>
          </a:p>
          <a:p>
            <a:pPr lvl="1"/>
            <a:r>
              <a:rPr lang="en-US" dirty="0" smtClean="0"/>
              <a:t>Common pattern in a method override is to add functionality on top of that provided by the base-class version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281393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282113"/>
            <a:ext cx="5377628" cy="365125"/>
          </a:xfrm>
        </p:spPr>
        <p:txBody>
          <a:bodyPr/>
          <a:lstStyle/>
          <a:p>
            <a:r>
              <a:rPr lang="en-US" baseline="30000" dirty="0" smtClean="0"/>
              <a:t>1</a:t>
            </a:r>
            <a:r>
              <a:rPr lang="en-US" dirty="0" smtClean="0"/>
              <a:t>In Java, methods in a derived class can overload those in the base class.</a:t>
            </a:r>
            <a:endParaRPr lang="en-US" baseline="30000" dirty="0" smtClean="0"/>
          </a:p>
          <a:p>
            <a:r>
              <a:rPr lang="en-US" baseline="30000" dirty="0"/>
              <a:t>2</a:t>
            </a:r>
            <a:r>
              <a:rPr lang="en-US" dirty="0" smtClean="0"/>
              <a:t>Slots </a:t>
            </a:r>
            <a:r>
              <a:rPr lang="en-US" dirty="0" smtClean="0"/>
              <a:t>in a derived class can hide those in a base class.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5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Mid-semester survey due tomorrow at 8pm</a:t>
            </a:r>
          </a:p>
          <a:p>
            <a:endParaRPr lang="en-US" sz="2000" dirty="0"/>
          </a:p>
          <a:p>
            <a:r>
              <a:rPr lang="en-US" sz="2000" dirty="0" smtClean="0"/>
              <a:t>HW4 due Tue 11/14 at 8pm</a:t>
            </a:r>
          </a:p>
          <a:p>
            <a:endParaRPr lang="en-US" sz="2000" dirty="0"/>
          </a:p>
          <a:p>
            <a:r>
              <a:rPr lang="en-US" sz="2000" dirty="0" smtClean="0"/>
              <a:t>Project 4 due Tue 11/21 at 8pm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Midterm regrade requests due Thu 11/9 at 8pm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Accessing Hidden/Overridden Members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C++, the scope-resolution operator is used to access a hidden or overridden member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()"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()"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 this example,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A::foo</a:t>
            </a:r>
            <a:r>
              <a:rPr lang="en-US" dirty="0" smtClean="0"/>
              <a:t> is hidden but not overridden, since it is non-virtual.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56157" y="4259449"/>
            <a:ext cx="182957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Call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A::</a:t>
            </a:r>
            <a:r>
              <a:rPr lang="en-US" b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78840" y="4425461"/>
            <a:ext cx="677317" cy="20332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86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super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languages, including Java,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super</a:t>
            </a:r>
            <a:r>
              <a:rPr lang="en-US" dirty="0" smtClean="0"/>
              <a:t> keyword is used to access a base-class member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foo()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A.foo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foo()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super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.foo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B.foo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30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super()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Python,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super()</a:t>
            </a:r>
            <a:r>
              <a:rPr lang="en-US" dirty="0" smtClean="0"/>
              <a:t> built-in method is used to access a base-class member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A: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foo(self):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print(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A.foo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()'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B(A)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foo(self):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super().foo()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print(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B.foo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()'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96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Base-Class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syntax is used to call a base-class constructor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Unlike C++ and Java, Python does not insert an implicit call to a base-class constructor if one is missing.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55177" y="2156080"/>
            <a:ext cx="27791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 :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 {}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}; 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81834" y="2156080"/>
            <a:ext cx="26764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{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A(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x) {} 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extends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{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B(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x) {</a:t>
            </a:r>
          </a:p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   super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(x);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 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55177" y="4209527"/>
            <a:ext cx="36319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__(self,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       pass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B(A):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__(self,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super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().__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__(x)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51238" y="2016121"/>
            <a:ext cx="1491068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Must be first item in initializer list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30211" y="2939451"/>
            <a:ext cx="143838" cy="35855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10159" y="4273304"/>
            <a:ext cx="1742835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Must be first statement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in constructor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15417" y="3852056"/>
            <a:ext cx="307316" cy="42124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728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We’ll start again in five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00"/>
    </mc:Choice>
    <mc:Fallback xmlns="">
      <p:transition advTm="300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Binding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dictionary-based languages, dynamic binding can be implemented by a sequence of dictionary lookups at runtime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Python lookup procedure: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Check object's dictionary first</a:t>
            </a:r>
          </a:p>
          <a:p>
            <a:pPr lvl="2"/>
            <a:r>
              <a:rPr lang="en-US" sz="1800" dirty="0" smtClean="0"/>
              <a:t>Instance fields stored here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If not found, check the dictionary for its class</a:t>
            </a:r>
          </a:p>
          <a:p>
            <a:pPr lvl="2"/>
            <a:r>
              <a:rPr lang="en-US" sz="1800" dirty="0" smtClean="0"/>
              <a:t>Static fields and all methods stored here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If not found, recursively check base-class dictionaries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58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706913"/>
          </a:xfrm>
        </p:spPr>
        <p:txBody>
          <a:bodyPr>
            <a:normAutofit/>
          </a:bodyPr>
          <a:lstStyle/>
          <a:p>
            <a:r>
              <a:rPr lang="en-US" dirty="0" smtClean="0"/>
              <a:t>In record-based implementations, a multi-step dynamic lookup process can be too inefficient</a:t>
            </a:r>
          </a:p>
          <a:p>
            <a:r>
              <a:rPr lang="en-US" dirty="0" smtClean="0"/>
              <a:t>Instead, each class has a </a:t>
            </a:r>
            <a:r>
              <a:rPr lang="en-US" i="1" dirty="0" smtClean="0"/>
              <a:t>virtual table</a:t>
            </a:r>
            <a:r>
              <a:rPr lang="en-US" dirty="0" smtClean="0"/>
              <a:t> (or </a:t>
            </a:r>
            <a:r>
              <a:rPr lang="en-US" i="1" dirty="0" err="1" smtClean="0"/>
              <a:t>vtable</a:t>
            </a:r>
            <a:r>
              <a:rPr lang="en-US" dirty="0" smtClean="0"/>
              <a:t>) that stores pointers to dynamically bound instance methods</a:t>
            </a:r>
          </a:p>
          <a:p>
            <a:pPr lvl="1"/>
            <a:r>
              <a:rPr lang="en-US" sz="1800" dirty="0" smtClean="0"/>
              <a:t>Pointer to </a:t>
            </a:r>
            <a:r>
              <a:rPr lang="en-US" sz="1800" dirty="0" err="1" smtClean="0"/>
              <a:t>vtable</a:t>
            </a:r>
            <a:r>
              <a:rPr lang="en-US" sz="1800" dirty="0" smtClean="0"/>
              <a:t> stored in object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b(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48497"/>
              </p:ext>
            </p:extLst>
          </p:nvPr>
        </p:nvGraphicFramePr>
        <p:xfrm>
          <a:off x="5969284" y="3904843"/>
          <a:ext cx="900771" cy="1112520"/>
        </p:xfrm>
        <a:graphic>
          <a:graphicData uri="http://schemas.openxmlformats.org/drawingml/2006/table">
            <a:tbl>
              <a:tblPr firstRow="1" bandRow="1"/>
              <a:tblGrid>
                <a:gridCol w="900771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y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8403"/>
              </p:ext>
            </p:extLst>
          </p:nvPr>
        </p:nvGraphicFramePr>
        <p:xfrm>
          <a:off x="7163102" y="3534003"/>
          <a:ext cx="1168400" cy="1483360"/>
        </p:xfrm>
        <a:graphic>
          <a:graphicData uri="http://schemas.openxmlformats.org/drawingml/2006/table">
            <a:tbl>
              <a:tblPr firstRow="1" bandRow="1"/>
              <a:tblGrid>
                <a:gridCol w="1168400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's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vtable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A::a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A::b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A::c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6419669" y="4070394"/>
            <a:ext cx="743433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>
          <a:xfrm>
            <a:off x="8146136" y="4070394"/>
            <a:ext cx="624927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>
            <a:off x="8146136" y="4457860"/>
            <a:ext cx="624927" cy="23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V="1">
            <a:off x="8146136" y="4823216"/>
            <a:ext cx="624927" cy="269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6264017" y="494663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46623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Vtables</a:t>
            </a:r>
            <a:r>
              <a:rPr lang="en-US" dirty="0" smtClean="0"/>
              <a:t> and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5045959"/>
          </a:xfrm>
        </p:spPr>
        <p:txBody>
          <a:bodyPr>
            <a:normAutofit/>
          </a:bodyPr>
          <a:lstStyle/>
          <a:p>
            <a:r>
              <a:rPr lang="en-US" dirty="0" smtClean="0"/>
              <a:t>In single inheritance, inherited instance fields and dynamically bound methods are stored at the same offsets in an object and its </a:t>
            </a:r>
            <a:r>
              <a:rPr lang="en-US" dirty="0" err="1" smtClean="0"/>
              <a:t>vtable</a:t>
            </a:r>
            <a:r>
              <a:rPr lang="en-US" dirty="0" smtClean="0"/>
              <a:t> as in the </a:t>
            </a:r>
            <a:r>
              <a:rPr lang="en-US" dirty="0"/>
              <a:t>base class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 :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b(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*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-&gt;x;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-&gt;b();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-&gt;x;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-&gt;b();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74134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74854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868507"/>
              </p:ext>
            </p:extLst>
          </p:nvPr>
        </p:nvGraphicFramePr>
        <p:xfrm>
          <a:off x="5989835" y="4389417"/>
          <a:ext cx="899927" cy="1854200"/>
        </p:xfrm>
        <a:graphic>
          <a:graphicData uri="http://schemas.openxmlformats.org/drawingml/2006/table">
            <a:tbl>
              <a:tblPr firstRow="1" bandRow="1"/>
              <a:tblGrid>
                <a:gridCol w="899927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y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z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585539"/>
              </p:ext>
            </p:extLst>
          </p:nvPr>
        </p:nvGraphicFramePr>
        <p:xfrm>
          <a:off x="7183653" y="3998407"/>
          <a:ext cx="1168400" cy="2225040"/>
        </p:xfrm>
        <a:graphic>
          <a:graphicData uri="http://schemas.openxmlformats.org/drawingml/2006/table">
            <a:tbl>
              <a:tblPr firstRow="1" bandRow="1"/>
              <a:tblGrid>
                <a:gridCol w="1168400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's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vtable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A::a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B::b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A::c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B::d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B::e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6439798" y="4534798"/>
            <a:ext cx="743855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>
            <a:off x="8166687" y="4534798"/>
            <a:ext cx="644998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flipV="1">
            <a:off x="8166687" y="4921250"/>
            <a:ext cx="644998" cy="101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flipV="1">
            <a:off x="8166687" y="5289550"/>
            <a:ext cx="644998" cy="76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flipV="1">
            <a:off x="8166687" y="5664200"/>
            <a:ext cx="644998" cy="224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flipV="1">
            <a:off x="8166687" y="6029325"/>
            <a:ext cx="644998" cy="677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6284568" y="618448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321212"/>
              </p:ext>
            </p:extLst>
          </p:nvPr>
        </p:nvGraphicFramePr>
        <p:xfrm>
          <a:off x="5989835" y="2665220"/>
          <a:ext cx="900771" cy="1112520"/>
        </p:xfrm>
        <a:graphic>
          <a:graphicData uri="http://schemas.openxmlformats.org/drawingml/2006/table">
            <a:tbl>
              <a:tblPr firstRow="1" bandRow="1"/>
              <a:tblGrid>
                <a:gridCol w="900771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y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47820"/>
              </p:ext>
            </p:extLst>
          </p:nvPr>
        </p:nvGraphicFramePr>
        <p:xfrm>
          <a:off x="7183653" y="2294380"/>
          <a:ext cx="1168400" cy="1483360"/>
        </p:xfrm>
        <a:graphic>
          <a:graphicData uri="http://schemas.openxmlformats.org/drawingml/2006/table">
            <a:tbl>
              <a:tblPr firstRow="1" bandRow="1"/>
              <a:tblGrid>
                <a:gridCol w="1168400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's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vtable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A::a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A::b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A::c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6440220" y="2830771"/>
            <a:ext cx="743433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8166687" y="2830771"/>
            <a:ext cx="624927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>
          <a:xfrm>
            <a:off x="8166687" y="3218237"/>
            <a:ext cx="624927" cy="23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>
          <a:xfrm flipV="1">
            <a:off x="8166687" y="3583593"/>
            <a:ext cx="624927" cy="269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6284568" y="372708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1228" y="5316517"/>
            <a:ext cx="1491068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Same offset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into object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011923" y="5208998"/>
            <a:ext cx="284264" cy="3082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011923" y="5839404"/>
            <a:ext cx="284264" cy="18992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94139" y="5389769"/>
            <a:ext cx="1491068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Same offset into </a:t>
            </a:r>
            <a:r>
              <a:rPr lang="en-US" b="1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vtable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3368634" y="5462649"/>
            <a:ext cx="921125" cy="5457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396343" y="5962848"/>
            <a:ext cx="893417" cy="31128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18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languages, including C++ and Python, allow a class to have multiple direct </a:t>
            </a:r>
            <a:r>
              <a:rPr lang="en-US" dirty="0"/>
              <a:t>base classes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Animal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defend(self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print(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'run away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!'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Insect(Animal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defend(self):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print(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'sting!'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WingedAnimal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(Animal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defend(self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print(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'fly away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!'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Butterfly(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WingedAnimal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Insect):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43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Multiple Inherited Method Definitions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multiple base classes define the same method, it is ambiguous which one is invoked when the method is called on the derived class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Python uses a lookup process known as </a:t>
            </a:r>
            <a:r>
              <a:rPr lang="en-US" i="1" dirty="0" smtClean="0"/>
              <a:t>C3 linearization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Butterfly().defend()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fly away!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In C++, the programmer must use the scope-resolution operator to specify which method to call if it is ambiguous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Butterfly().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WingedAnimal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::defend();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Review: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Encapsulation</a:t>
            </a:r>
            <a:r>
              <a:rPr lang="en-US" dirty="0" smtClean="0"/>
              <a:t>: bundling together data of an ADT along with the functions that operate on the data</a:t>
            </a:r>
            <a:endParaRPr lang="en-US" i="1" dirty="0" smtClean="0"/>
          </a:p>
          <a:p>
            <a:pPr>
              <a:spcBef>
                <a:spcPts val="2200"/>
              </a:spcBef>
            </a:pPr>
            <a:r>
              <a:rPr lang="en-US" i="1" dirty="0" smtClean="0"/>
              <a:t>Information hiding</a:t>
            </a:r>
            <a:r>
              <a:rPr lang="en-US" dirty="0" smtClean="0"/>
              <a:t>: restricting access to the implementation details of an ADT</a:t>
            </a:r>
            <a:endParaRPr lang="en-US" i="1" dirty="0" smtClean="0"/>
          </a:p>
          <a:p>
            <a:pPr>
              <a:spcBef>
                <a:spcPts val="2200"/>
              </a:spcBef>
            </a:pPr>
            <a:r>
              <a:rPr lang="en-US" i="1" dirty="0" smtClean="0"/>
              <a:t>Inheritance</a:t>
            </a:r>
            <a:r>
              <a:rPr lang="en-US" dirty="0" smtClean="0"/>
              <a:t>: reusing code of an existing ADT when defining a new one</a:t>
            </a:r>
          </a:p>
          <a:p>
            <a:pPr lvl="1"/>
            <a:r>
              <a:rPr lang="en-US" sz="1800" dirty="0" smtClean="0"/>
              <a:t>Includes </a:t>
            </a:r>
            <a:r>
              <a:rPr lang="en-US" sz="1800" i="1" dirty="0" smtClean="0"/>
              <a:t>interface inheritance</a:t>
            </a:r>
            <a:r>
              <a:rPr lang="en-US" sz="1800" dirty="0" smtClean="0"/>
              <a:t> and </a:t>
            </a:r>
            <a:r>
              <a:rPr lang="en-US" sz="1800" i="1" dirty="0" smtClean="0"/>
              <a:t>implementation inheritance</a:t>
            </a:r>
            <a:endParaRPr lang="en-US" sz="1800" dirty="0" smtClean="0"/>
          </a:p>
          <a:p>
            <a:pPr>
              <a:spcBef>
                <a:spcPts val="2200"/>
              </a:spcBef>
            </a:pPr>
            <a:r>
              <a:rPr lang="en-US" i="1" dirty="0" smtClean="0"/>
              <a:t>Subtype polymorphism</a:t>
            </a:r>
            <a:r>
              <a:rPr lang="en-US" dirty="0" smtClean="0"/>
              <a:t>: using an instance of a derived ADT where a base ADT is expected</a:t>
            </a:r>
          </a:p>
          <a:p>
            <a:pPr lvl="1"/>
            <a:r>
              <a:rPr lang="en-US" sz="1800" dirty="0" smtClean="0"/>
              <a:t>Requires some form of </a:t>
            </a:r>
            <a:r>
              <a:rPr lang="en-US" sz="1800" i="1" dirty="0" smtClean="0"/>
              <a:t>dynamic binding</a:t>
            </a:r>
            <a:r>
              <a:rPr lang="en-US" sz="1800" dirty="0" smtClean="0"/>
              <a:t>, where the derived functionality is used at runtime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term "encapsulation" is often used to encompass information hiding as well.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6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record-based implementation, if a base class appears multiple times, its instance fields can be shared or replicated</a:t>
            </a:r>
          </a:p>
          <a:p>
            <a:r>
              <a:rPr lang="en-US" dirty="0" smtClean="0"/>
              <a:t>Default in C++ is replication</a:t>
            </a:r>
          </a:p>
          <a:p>
            <a:r>
              <a:rPr lang="en-US" dirty="0" smtClean="0"/>
              <a:t>Virtual inheritance specifies </a:t>
            </a:r>
            <a:r>
              <a:rPr lang="en-US" dirty="0"/>
              <a:t>sharing instead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Animal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string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name;	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Insect :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Animal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WingedAnimal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Animal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Butterfly 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WingedAnimal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Insect {};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0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Vtables</a:t>
            </a:r>
            <a:r>
              <a:rPr lang="en-US" sz="2800" dirty="0" smtClean="0"/>
              <a:t> and Multiple Inheritance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Multiple inheritance makes it impossible to store fields and methods at consistent offsets in an object or </a:t>
            </a:r>
            <a:r>
              <a:rPr lang="en-US" dirty="0" err="1" smtClean="0"/>
              <a:t>vtable</a:t>
            </a:r>
            <a:endParaRPr lang="en-US" dirty="0" smtClean="0"/>
          </a:p>
          <a:p>
            <a:r>
              <a:rPr lang="en-US" dirty="0" smtClean="0"/>
              <a:t>Instead, separate views of an object are maintained in the case of multiple inheritance, each with its </a:t>
            </a:r>
            <a:r>
              <a:rPr lang="en-US" dirty="0"/>
              <a:t>own </a:t>
            </a:r>
            <a:r>
              <a:rPr lang="en-US" dirty="0" err="1"/>
              <a:t>vtable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7296" y="3505024"/>
            <a:ext cx="265586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C : A, B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z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a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c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277" y="3644984"/>
            <a:ext cx="1491068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Cannot both be first entry in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043345" y="3333082"/>
            <a:ext cx="566291" cy="46890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43345" y="4424478"/>
            <a:ext cx="566291" cy="40436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211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Views and </a:t>
            </a:r>
            <a:r>
              <a:rPr lang="en-US" dirty="0" err="1" smtClean="0"/>
              <a:t>Vtables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33035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33755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40367"/>
              </p:ext>
            </p:extLst>
          </p:nvPr>
        </p:nvGraphicFramePr>
        <p:xfrm>
          <a:off x="1973734" y="1725014"/>
          <a:ext cx="1168400" cy="741680"/>
        </p:xfrm>
        <a:graphic>
          <a:graphicData uri="http://schemas.openxmlformats.org/drawingml/2006/table">
            <a:tbl>
              <a:tblPr firstRow="1" bandRow="1"/>
              <a:tblGrid>
                <a:gridCol w="1168400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08004"/>
              </p:ext>
            </p:extLst>
          </p:nvPr>
        </p:nvGraphicFramePr>
        <p:xfrm>
          <a:off x="3847930" y="1354174"/>
          <a:ext cx="1168400" cy="1112520"/>
        </p:xfrm>
        <a:graphic>
          <a:graphicData uri="http://schemas.openxmlformats.org/drawingml/2006/table">
            <a:tbl>
              <a:tblPr firstRow="1" bandRow="1"/>
              <a:tblGrid>
                <a:gridCol w="1168400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's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vtable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A::a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A::b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2557934" y="1890565"/>
            <a:ext cx="1289996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402120"/>
              </p:ext>
            </p:extLst>
          </p:nvPr>
        </p:nvGraphicFramePr>
        <p:xfrm>
          <a:off x="1973734" y="4887686"/>
          <a:ext cx="1168400" cy="741680"/>
        </p:xfrm>
        <a:graphic>
          <a:graphicData uri="http://schemas.openxmlformats.org/drawingml/2006/table">
            <a:tbl>
              <a:tblPr firstRow="1" bandRow="1"/>
              <a:tblGrid>
                <a:gridCol w="1168400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y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90517"/>
              </p:ext>
            </p:extLst>
          </p:nvPr>
        </p:nvGraphicFramePr>
        <p:xfrm>
          <a:off x="3847930" y="4516846"/>
          <a:ext cx="1168400" cy="1112520"/>
        </p:xfrm>
        <a:graphic>
          <a:graphicData uri="http://schemas.openxmlformats.org/drawingml/2006/table">
            <a:tbl>
              <a:tblPr firstRow="1" bandRow="1"/>
              <a:tblGrid>
                <a:gridCol w="1168400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's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vtable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B::c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B::d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2557934" y="5053237"/>
            <a:ext cx="1289996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2402282" y="244757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02282" y="561025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880391"/>
              </p:ext>
            </p:extLst>
          </p:nvPr>
        </p:nvGraphicFramePr>
        <p:xfrm>
          <a:off x="5574910" y="3040672"/>
          <a:ext cx="1168400" cy="1854200"/>
        </p:xfrm>
        <a:graphic>
          <a:graphicData uri="http://schemas.openxmlformats.org/drawingml/2006/table">
            <a:tbl>
              <a:tblPr firstRow="1" bandRow="1"/>
              <a:tblGrid>
                <a:gridCol w="1168400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y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z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098923"/>
              </p:ext>
            </p:extLst>
          </p:nvPr>
        </p:nvGraphicFramePr>
        <p:xfrm>
          <a:off x="7449106" y="2400592"/>
          <a:ext cx="1168400" cy="2494280"/>
        </p:xfrm>
        <a:graphic>
          <a:graphicData uri="http://schemas.openxmlformats.org/drawingml/2006/table">
            <a:tbl>
              <a:tblPr firstRow="1" bandRow="1"/>
              <a:tblGrid>
                <a:gridCol w="1168400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's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vtable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view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C::a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A::b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C::c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B::d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C::e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6159110" y="3206223"/>
            <a:ext cx="1289996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2091"/>
              </p:ext>
            </p:extLst>
          </p:nvPr>
        </p:nvGraphicFramePr>
        <p:xfrm>
          <a:off x="7449106" y="5004238"/>
          <a:ext cx="1168400" cy="1381760"/>
        </p:xfrm>
        <a:graphic>
          <a:graphicData uri="http://schemas.openxmlformats.org/drawingml/2006/table">
            <a:tbl>
              <a:tblPr firstRow="1" bandRow="1"/>
              <a:tblGrid>
                <a:gridCol w="1168400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's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vtable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view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C::c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B::d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6159110" y="3961738"/>
            <a:ext cx="953850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>
            <a:off x="7112960" y="3961738"/>
            <a:ext cx="0" cy="184813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>
            <a:off x="7112960" y="5809869"/>
            <a:ext cx="336146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54" name="Straight Arrow Connector 53"/>
          <p:cNvCxnSpPr/>
          <p:nvPr/>
        </p:nvCxnSpPr>
        <p:spPr>
          <a:xfrm>
            <a:off x="4563231" y="3206223"/>
            <a:ext cx="1011679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4545941" y="2841668"/>
            <a:ext cx="1038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view </a:t>
            </a:r>
            <a:r>
              <a:rPr lang="en-US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552685" y="3973957"/>
            <a:ext cx="1011679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654017" y="3609402"/>
            <a:ext cx="80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view </a:t>
            </a:r>
            <a:r>
              <a:rPr lang="en-US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03177" y="487271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895956" y="3489538"/>
            <a:ext cx="2372657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c_ptr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sz="1600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mr-IN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b_ptr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c_ptr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b_ptr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-&gt;y;</a:t>
            </a:r>
            <a:endParaRPr lang="mr-IN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4556" y="3760192"/>
            <a:ext cx="1506743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Assignment moves pointer to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view</a:t>
            </a:r>
            <a:endParaRPr lang="en-US" b="1" i="1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751299" y="3973957"/>
            <a:ext cx="222435" cy="10488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029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This-Pointer Correction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33035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33755"/>
            <a:ext cx="5377628" cy="365125"/>
          </a:xfrm>
        </p:spPr>
        <p:txBody>
          <a:bodyPr/>
          <a:lstStyle/>
          <a:p>
            <a:r>
              <a:rPr lang="en-US" dirty="0" smtClean="0"/>
              <a:t>In practice, a </a:t>
            </a:r>
            <a:r>
              <a:rPr lang="en-US" dirty="0" err="1" smtClean="0"/>
              <a:t>thunk</a:t>
            </a:r>
            <a:r>
              <a:rPr lang="en-US" dirty="0" smtClean="0"/>
              <a:t> is often used to perform the correction, and a pointer to the </a:t>
            </a:r>
            <a:r>
              <a:rPr lang="en-US" dirty="0" err="1" smtClean="0"/>
              <a:t>thunk</a:t>
            </a:r>
            <a:r>
              <a:rPr lang="en-US" dirty="0" smtClean="0"/>
              <a:t> is stored in the </a:t>
            </a:r>
            <a:r>
              <a:rPr lang="en-US" dirty="0" err="1" smtClean="0"/>
              <a:t>vtable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42491"/>
              </p:ext>
            </p:extLst>
          </p:nvPr>
        </p:nvGraphicFramePr>
        <p:xfrm>
          <a:off x="5305073" y="2537363"/>
          <a:ext cx="116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y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z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57821"/>
              </p:ext>
            </p:extLst>
          </p:nvPr>
        </p:nvGraphicFramePr>
        <p:xfrm>
          <a:off x="7179269" y="1897283"/>
          <a:ext cx="144994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974"/>
                <a:gridCol w="72497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's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vtable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view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C::a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A::b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C::c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B::d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C::e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5889273" y="2702914"/>
            <a:ext cx="12899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61192"/>
              </p:ext>
            </p:extLst>
          </p:nvPr>
        </p:nvGraphicFramePr>
        <p:xfrm>
          <a:off x="7179268" y="4500929"/>
          <a:ext cx="144994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21"/>
                <a:gridCol w="70632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's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vtable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view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C::c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-off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B::d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5889273" y="3458429"/>
            <a:ext cx="953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43123" y="3470648"/>
            <a:ext cx="0" cy="20619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843123" y="5532588"/>
            <a:ext cx="3361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93394" y="2702914"/>
            <a:ext cx="10116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76104" y="2338359"/>
            <a:ext cx="1038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view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82848" y="3470648"/>
            <a:ext cx="10116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84180" y="3106093"/>
            <a:ext cx="80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view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33340" y="436940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</a:t>
            </a:r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>
            <a:off x="3963732" y="2702914"/>
            <a:ext cx="184825" cy="76773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56403" y="2902115"/>
            <a:ext cx="56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nsolas" charset="0"/>
                <a:ea typeface="Consolas" charset="0"/>
                <a:cs typeface="Consolas" charset="0"/>
              </a:rPr>
              <a:t>off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42414" y="3981979"/>
            <a:ext cx="2372657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C::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mr-IN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mr-IN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c_ptr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sz="1600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mr-IN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b_ptr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c_ptr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c_ptr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b_ptr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r>
              <a:rPr lang="en-US" dirty="0" smtClean="0"/>
              <a:t>Multiple views require a correction to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dirty="0" smtClean="0"/>
              <a:t> pointer when a method is invoked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7417" y="5072520"/>
            <a:ext cx="1604503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c_ptr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and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b_ptr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are offset by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off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1800" y="2802984"/>
            <a:ext cx="1765929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pointer must be the same here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9" name="Straight Arrow Connector 38"/>
          <p:cNvCxnSpPr>
            <a:stCxn id="38" idx="2"/>
          </p:cNvCxnSpPr>
          <p:nvPr/>
        </p:nvCxnSpPr>
        <p:spPr>
          <a:xfrm>
            <a:off x="1324765" y="3726314"/>
            <a:ext cx="810475" cy="64308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22205" y="5711180"/>
            <a:ext cx="239516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Corrections can be stored in </a:t>
            </a:r>
            <a:r>
              <a:rPr lang="en-US" b="1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vtable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7" name="Straight Arrow Connector 46"/>
          <p:cNvCxnSpPr>
            <a:stCxn id="46" idx="3"/>
          </p:cNvCxnSpPr>
          <p:nvPr/>
        </p:nvCxnSpPr>
        <p:spPr>
          <a:xfrm flipV="1">
            <a:off x="6917367" y="5878923"/>
            <a:ext cx="1219766" cy="15542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6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and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Conceptually, object-oriented programming consists of passing messages to objects, which then respond to the message</a:t>
            </a:r>
          </a:p>
          <a:p>
            <a:pPr lvl="1"/>
            <a:r>
              <a:rPr lang="en-US" sz="1800" dirty="0" smtClean="0"/>
              <a:t>Member access on an object can be thought of as sending a message to the object</a:t>
            </a:r>
          </a:p>
          <a:p>
            <a:pPr lvl="1"/>
            <a:endParaRPr lang="en-US" dirty="0"/>
          </a:p>
          <a:p>
            <a:r>
              <a:rPr lang="en-US" dirty="0" smtClean="0"/>
              <a:t>Languages differ in:</a:t>
            </a:r>
          </a:p>
          <a:p>
            <a:pPr lvl="1"/>
            <a:r>
              <a:rPr lang="en-US" sz="1800" dirty="0" smtClean="0"/>
              <a:t>Whether the set of messages an object responds to (i.e. its members) is fixed at compile time</a:t>
            </a:r>
          </a:p>
          <a:p>
            <a:pPr lvl="1"/>
            <a:r>
              <a:rPr lang="en-US" sz="1800" dirty="0" smtClean="0"/>
              <a:t>Whether the actual message to be sent to an object must be known at compile time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8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Record</a:t>
            </a:r>
            <a:r>
              <a:rPr lang="en-US" baseline="30000" dirty="0" smtClean="0"/>
              <a:t>1</a:t>
            </a:r>
            <a:r>
              <a:rPr lang="en-US" dirty="0" smtClean="0"/>
              <a:t>-Based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languages that prioritize efficiency, the members of an object are known at compile time</a:t>
            </a:r>
          </a:p>
          <a:p>
            <a:r>
              <a:rPr lang="en-US" dirty="0" smtClean="0"/>
              <a:t>Fields of an object are stored directly within the memory of the object, at offsets that can be computed at compile time</a:t>
            </a:r>
          </a:p>
          <a:p>
            <a:r>
              <a:rPr lang="en-US" dirty="0" smtClean="0"/>
              <a:t>Field access can be translated by the compiler to an offset into the object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x, y;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Foo(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x_,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y_);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 f(3, 4);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f.x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f.y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aseline="30000" dirty="0" smtClean="0"/>
              <a:t>1</a:t>
            </a:r>
            <a:r>
              <a:rPr lang="en-US" dirty="0" smtClean="0"/>
              <a:t>Records are called </a:t>
            </a:r>
            <a:r>
              <a:rPr lang="en-US" i="1" dirty="0" err="1" smtClean="0"/>
              <a:t>structs</a:t>
            </a:r>
            <a:r>
              <a:rPr lang="en-US" dirty="0" smtClean="0"/>
              <a:t> in C++.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735843" y="3828625"/>
          <a:ext cx="116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y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037754" y="455145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457228" y="3790917"/>
          <a:ext cx="3163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2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08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Dictionary-Based Implementation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8"/>
            <a:ext cx="6591985" cy="50292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languages that allow members to be added to an object at runtime, an object</a:t>
            </a:r>
            <a:r>
              <a:rPr lang="mr-IN" dirty="0" smtClean="0"/>
              <a:t>'</a:t>
            </a:r>
            <a:r>
              <a:rPr lang="en-US" dirty="0" smtClean="0"/>
              <a:t>s members are usually stored in a dictionary</a:t>
            </a:r>
          </a:p>
          <a:p>
            <a:pPr lvl="1"/>
            <a:r>
              <a:rPr lang="en-US" sz="1800" dirty="0" smtClean="0"/>
              <a:t>Similar to our message-passing implementation from the notes</a:t>
            </a:r>
          </a:p>
          <a:p>
            <a:r>
              <a:rPr lang="en-US" dirty="0" smtClean="0"/>
              <a:t>A well-defined lookup process specifies how to lookup a member</a:t>
            </a:r>
          </a:p>
          <a:p>
            <a:pPr lvl="1"/>
            <a:r>
              <a:rPr lang="en-US" sz="1700" dirty="0" smtClean="0"/>
              <a:t>In Python, check instance dictionary first, then class</a:t>
            </a:r>
          </a:p>
          <a:p>
            <a:pPr marL="400050" lvl="1" indent="0">
              <a:spcBef>
                <a:spcPts val="2200"/>
              </a:spcBef>
              <a:buNone/>
            </a:pP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Foo: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y = 2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__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__(self, x):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self.x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= x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f = Foo(3)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print(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f.x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f.y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Foo.y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   # prints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3 2 2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f.y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= 4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print(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f.x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f.y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Foo.y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   # prints 3 4 2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77168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77888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930" y="5340620"/>
            <a:ext cx="1692652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Adds binding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to instance dictionary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2023582" y="5802285"/>
            <a:ext cx="336441" cy="2374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2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794071"/>
          </a:xfrm>
        </p:spPr>
        <p:txBody>
          <a:bodyPr>
            <a:normAutofit/>
          </a:bodyPr>
          <a:lstStyle/>
          <a:p>
            <a:r>
              <a:rPr lang="en-US" dirty="0" smtClean="0"/>
              <a:t>Python actually takes a hybrid approach, using a dictionary by default but allowing a record-like representation as well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Complex(object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__slots__ = (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real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imag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__(self, real,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imag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self.real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self.imag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real,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imag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@property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magnitude(self):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self.real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** 2 +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self.imag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** 2) ** 0.5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@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property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angle(self):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math.atan2(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self.imag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self.real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45401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46121"/>
            <a:ext cx="5377628" cy="365125"/>
          </a:xfrm>
        </p:spPr>
        <p:txBody>
          <a:bodyPr/>
          <a:lstStyle/>
          <a:p>
            <a:r>
              <a:rPr lang="en-US" dirty="0" smtClean="0"/>
              <a:t>Objects that are dictionary-less lose the ability to add instance attributes at runtime.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1228" y="3267182"/>
            <a:ext cx="1925800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__slots__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used to specify fields in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dictionary-less objects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37028" y="3110180"/>
            <a:ext cx="388365" cy="31111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53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Dictionary-based languages generally provide a means for constructing and sending a message to an object at runtime</a:t>
            </a:r>
          </a:p>
          <a:p>
            <a:endParaRPr lang="en-US" dirty="0"/>
          </a:p>
          <a:p>
            <a:r>
              <a:rPr lang="en-US" dirty="0" smtClean="0"/>
              <a:t>Example in Python: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= [1, 2, 3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.__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getattribute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__('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append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')(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1, 2, 3, 4]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728974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Java, the powerful </a:t>
            </a:r>
            <a:r>
              <a:rPr lang="en-US" i="1" dirty="0" smtClean="0"/>
              <a:t>reflection</a:t>
            </a:r>
            <a:r>
              <a:rPr lang="en-US" dirty="0" smtClean="0"/>
              <a:t> API allows inspection of classes and objects at runtime</a:t>
            </a:r>
          </a:p>
          <a:p>
            <a:r>
              <a:rPr lang="en-US" dirty="0" smtClean="0"/>
              <a:t>Reflection can be used to construct and invoke a dynamic message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java.lang.reflect.Method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Main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static 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main(String[]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throws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Exception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String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 =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"Hello World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Method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String.class.getMethod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length"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m.invoke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(s)); // prints 11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799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13311</TotalTime>
  <Words>1817</Words>
  <Application>Microsoft Macintosh PowerPoint</Application>
  <PresentationFormat>On-screen Show (4:3)</PresentationFormat>
  <Paragraphs>353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Century Gothic</vt:lpstr>
      <vt:lpstr>Consolas</vt:lpstr>
      <vt:lpstr>Mangal</vt:lpstr>
      <vt:lpstr>Wingdings 3</vt:lpstr>
      <vt:lpstr>Arial</vt:lpstr>
      <vt:lpstr>Wisp</vt:lpstr>
      <vt:lpstr>EECS 490 – Lecture 16 Inheritance and Polymorphism</vt:lpstr>
      <vt:lpstr>Announcements</vt:lpstr>
      <vt:lpstr>Review: OOP</vt:lpstr>
      <vt:lpstr>OOP and Message Passing</vt:lpstr>
      <vt:lpstr>Record1-Based Implementation</vt:lpstr>
      <vt:lpstr>Dictionary-Based Implementation</vt:lpstr>
      <vt:lpstr>Slots in Python</vt:lpstr>
      <vt:lpstr>Dynamic Messages</vt:lpstr>
      <vt:lpstr>Java Reflection</vt:lpstr>
      <vt:lpstr>Types of Inheritance in C++</vt:lpstr>
      <vt:lpstr>Abstract Methods</vt:lpstr>
      <vt:lpstr>Interfaces</vt:lpstr>
      <vt:lpstr>Mixins</vt:lpstr>
      <vt:lpstr>Root Class</vt:lpstr>
      <vt:lpstr>Method Overriding</vt:lpstr>
      <vt:lpstr>Overriding and Overloading</vt:lpstr>
      <vt:lpstr>Override Assertion</vt:lpstr>
      <vt:lpstr>Covariant Return Types</vt:lpstr>
      <vt:lpstr>Hidden Members</vt:lpstr>
      <vt:lpstr>Accessing Hidden/Overridden Members</vt:lpstr>
      <vt:lpstr>The super Keyword</vt:lpstr>
      <vt:lpstr>Python super()</vt:lpstr>
      <vt:lpstr>Base-Class Constructors</vt:lpstr>
      <vt:lpstr>PowerPoint Presentation</vt:lpstr>
      <vt:lpstr>Dynamic Binding in Python</vt:lpstr>
      <vt:lpstr>Virtual Tables</vt:lpstr>
      <vt:lpstr>Vtables and Inheritance</vt:lpstr>
      <vt:lpstr>Multiple Inheritance</vt:lpstr>
      <vt:lpstr>Multiple Inherited Method Definitions</vt:lpstr>
      <vt:lpstr>Virtual Inheritance</vt:lpstr>
      <vt:lpstr>Vtables and Multiple Inheritance</vt:lpstr>
      <vt:lpstr>Multiple Views and Vtables</vt:lpstr>
      <vt:lpstr>This-Pointer Correction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Microsoft Office User</cp:lastModifiedBy>
  <cp:revision>911</cp:revision>
  <cp:lastPrinted>2016-11-01T18:52:07Z</cp:lastPrinted>
  <dcterms:created xsi:type="dcterms:W3CDTF">2014-09-12T02:12:56Z</dcterms:created>
  <dcterms:modified xsi:type="dcterms:W3CDTF">2017-11-02T19:02:26Z</dcterms:modified>
</cp:coreProperties>
</file>