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6" r:id="rId3"/>
    <p:sldId id="679" r:id="rId4"/>
    <p:sldId id="680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5" r:id="rId20"/>
    <p:sldId id="678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703" r:id="rId29"/>
    <p:sldId id="672" r:id="rId30"/>
    <p:sldId id="673" r:id="rId31"/>
    <p:sldId id="674" r:id="rId32"/>
    <p:sldId id="675" r:id="rId33"/>
    <p:sldId id="67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541"/>
  </p:normalViewPr>
  <p:slideViewPr>
    <p:cSldViewPr snapToGrid="0">
      <p:cViewPr>
        <p:scale>
          <a:sx n="107" d="100"/>
          <a:sy n="107" d="100"/>
        </p:scale>
        <p:origin x="1328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17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Static and Dynamic Typing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Views and </a:t>
            </a:r>
            <a:r>
              <a:rPr lang="en-US" dirty="0" err="1" smtClean="0"/>
              <a:t>Vtables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303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375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973734" y="1725014"/>
          <a:ext cx="1168400" cy="74168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847930" y="1354174"/>
          <a:ext cx="1168400" cy="111252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557934" y="1890565"/>
            <a:ext cx="12899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973734" y="4887686"/>
          <a:ext cx="1168400" cy="74168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3847930" y="4516846"/>
          <a:ext cx="1168400" cy="111252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2557934" y="5053237"/>
            <a:ext cx="12899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2402282" y="244757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02282" y="561025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5574910" y="3040672"/>
          <a:ext cx="1168400" cy="185420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7449106" y="2400592"/>
          <a:ext cx="1168400" cy="249428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C::e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6159110" y="3206223"/>
            <a:ext cx="12899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449106" y="5004238"/>
          <a:ext cx="1168400" cy="138176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6159110" y="3961738"/>
            <a:ext cx="95385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>
            <a:off x="7112960" y="3961738"/>
            <a:ext cx="0" cy="18481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>
            <a:off x="7112960" y="5809869"/>
            <a:ext cx="33614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>
            <a:off x="4563231" y="3206223"/>
            <a:ext cx="1011679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4545941" y="2841668"/>
            <a:ext cx="1038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view 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52685" y="3973957"/>
            <a:ext cx="1011679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654017" y="3609402"/>
            <a:ext cx="8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view </a:t>
            </a:r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3177" y="48727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95956" y="3489538"/>
            <a:ext cx="2372657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-&gt;y;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4556" y="3760192"/>
            <a:ext cx="150674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Assignment moves pointer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view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51299" y="3973957"/>
            <a:ext cx="222435" cy="1048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This-Pointer Correction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303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3755"/>
            <a:ext cx="5377628" cy="365125"/>
          </a:xfrm>
        </p:spPr>
        <p:txBody>
          <a:bodyPr/>
          <a:lstStyle/>
          <a:p>
            <a:r>
              <a:rPr lang="en-US" dirty="0" smtClean="0"/>
              <a:t>In practice, a </a:t>
            </a:r>
            <a:r>
              <a:rPr lang="en-US" dirty="0" err="1" smtClean="0"/>
              <a:t>thunk</a:t>
            </a:r>
            <a:r>
              <a:rPr lang="en-US" dirty="0" smtClean="0"/>
              <a:t> is often used to perform the correction, and a pointer to the </a:t>
            </a:r>
            <a:r>
              <a:rPr lang="en-US" dirty="0" err="1" smtClean="0"/>
              <a:t>thunk</a:t>
            </a:r>
            <a:r>
              <a:rPr lang="en-US" dirty="0" smtClean="0"/>
              <a:t> is stored in the </a:t>
            </a:r>
            <a:r>
              <a:rPr lang="en-US" dirty="0" err="1" smtClean="0"/>
              <a:t>vtable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305073" y="2537363"/>
          <a:ext cx="116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79269" y="1897283"/>
          <a:ext cx="144994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74"/>
                <a:gridCol w="7249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C::e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889273" y="2702914"/>
            <a:ext cx="1289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179268" y="4500929"/>
          <a:ext cx="144994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21"/>
                <a:gridCol w="7063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-off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5889273" y="3458429"/>
            <a:ext cx="953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3123" y="3470648"/>
            <a:ext cx="0" cy="18564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43123" y="5327108"/>
            <a:ext cx="3361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93394" y="2702914"/>
            <a:ext cx="10116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6104" y="2338359"/>
            <a:ext cx="1038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view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82848" y="3470648"/>
            <a:ext cx="10116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84180" y="3106093"/>
            <a:ext cx="8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view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33340" y="43694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3963732" y="2702914"/>
            <a:ext cx="184825" cy="76773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6403" y="2902115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nsolas" charset="0"/>
                <a:ea typeface="Consolas" charset="0"/>
                <a:cs typeface="Consolas" charset="0"/>
              </a:rPr>
              <a:t>off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42414" y="3981979"/>
            <a:ext cx="2372657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C::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r>
              <a:rPr lang="en-US" dirty="0" smtClean="0"/>
              <a:t>Multiple views require a correction to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 smtClean="0"/>
              <a:t> pointer when a method is invoked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417" y="5072520"/>
            <a:ext cx="160450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are offset by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off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800" y="2802984"/>
            <a:ext cx="176592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pointer must be the same here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>
            <a:off x="1324765" y="3726314"/>
            <a:ext cx="810475" cy="6430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2205" y="5711180"/>
            <a:ext cx="239516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Corrections can be stored in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vtable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6917367" y="5878923"/>
            <a:ext cx="1219766" cy="1554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7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Compilers perform static analysis on source code without actually running the program</a:t>
            </a:r>
          </a:p>
          <a:p>
            <a:endParaRPr lang="en-US" dirty="0"/>
          </a:p>
          <a:p>
            <a:r>
              <a:rPr lang="en-US" dirty="0" smtClean="0"/>
              <a:t>Analysis used to detect bugs and perform optimizations</a:t>
            </a:r>
          </a:p>
          <a:p>
            <a:endParaRPr lang="en-US" dirty="0"/>
          </a:p>
          <a:p>
            <a:r>
              <a:rPr lang="en-US" dirty="0" smtClean="0"/>
              <a:t>General problem of static analysis is undecidable</a:t>
            </a:r>
          </a:p>
          <a:p>
            <a:pPr lvl="1"/>
            <a:r>
              <a:rPr lang="en-US" dirty="0" smtClean="0"/>
              <a:t>Answering any meaningful question about a program's behavior is equivalent to the halting problem</a:t>
            </a:r>
          </a:p>
          <a:p>
            <a:pPr lvl="1"/>
            <a:r>
              <a:rPr lang="en-US" dirty="0" smtClean="0"/>
              <a:t>Instead, compilers use approximation techniques</a:t>
            </a:r>
          </a:p>
          <a:p>
            <a:pPr lvl="1"/>
            <a:endParaRPr lang="en-US" dirty="0"/>
          </a:p>
          <a:p>
            <a:r>
              <a:rPr lang="en-US" dirty="0" smtClean="0"/>
              <a:t>Type checking and control-flow analysis are two common forms of static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Objects, as well as expressions, have types associated with them</a:t>
            </a:r>
          </a:p>
          <a:p>
            <a:pPr lvl="1"/>
            <a:r>
              <a:rPr lang="en-US" dirty="0" smtClean="0"/>
              <a:t>Determine what the bits actually mean</a:t>
            </a:r>
          </a:p>
          <a:p>
            <a:pPr lvl="1"/>
            <a:r>
              <a:rPr lang="en-US" dirty="0" smtClean="0"/>
              <a:t>Prevent common errors, such as adding a floating-point number and an array</a:t>
            </a:r>
          </a:p>
          <a:p>
            <a:pPr lvl="1"/>
            <a:r>
              <a:rPr lang="en-US" dirty="0" smtClean="0"/>
              <a:t>Determine how operations, such as addition, are performed on the inputs</a:t>
            </a:r>
          </a:p>
          <a:p>
            <a:pPr lvl="1"/>
            <a:r>
              <a:rPr lang="en-US" dirty="0"/>
              <a:t>Serve as documentation </a:t>
            </a:r>
            <a:r>
              <a:rPr lang="en-US" dirty="0" smtClean="0"/>
              <a:t>if </a:t>
            </a:r>
            <a:r>
              <a:rPr lang="en-US" dirty="0"/>
              <a:t>types are explicitly provided by the </a:t>
            </a:r>
            <a:r>
              <a:rPr lang="en-US" dirty="0" smtClean="0"/>
              <a:t>programmer</a:t>
            </a:r>
          </a:p>
          <a:p>
            <a:pPr lvl="1"/>
            <a:r>
              <a:rPr lang="en-US" dirty="0" smtClean="0"/>
              <a:t>Allow compilers to generate specialized code</a:t>
            </a:r>
          </a:p>
          <a:p>
            <a:pPr>
              <a:spcBef>
                <a:spcPts val="2200"/>
              </a:spcBef>
            </a:pPr>
            <a:r>
              <a:rPr lang="en-US" i="1" dirty="0" smtClean="0"/>
              <a:t>Type checking</a:t>
            </a:r>
            <a:r>
              <a:rPr lang="en-US" dirty="0" smtClean="0"/>
              <a:t> ensures that types are used in semantically valid ways</a:t>
            </a:r>
          </a:p>
          <a:p>
            <a:pPr lvl="1"/>
            <a:r>
              <a:rPr lang="en-US" dirty="0" smtClean="0"/>
              <a:t>A language is </a:t>
            </a:r>
            <a:r>
              <a:rPr lang="en-US" i="1" dirty="0" smtClean="0"/>
              <a:t>statically typed</a:t>
            </a:r>
            <a:r>
              <a:rPr lang="en-US" dirty="0" smtClean="0"/>
              <a:t> if this can be (mostly) done at compile time, or </a:t>
            </a:r>
            <a:r>
              <a:rPr lang="en-US" i="1" dirty="0" smtClean="0"/>
              <a:t>dynamically typed</a:t>
            </a:r>
            <a:r>
              <a:rPr lang="en-US" dirty="0" smtClean="0"/>
              <a:t> if it must be done at runtime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Primitive and 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Primitive types</a:t>
            </a:r>
            <a:r>
              <a:rPr lang="en-US" dirty="0" smtClean="0"/>
              <a:t> are the most basic types provided by a language and are indivisible into smaller types</a:t>
            </a:r>
          </a:p>
          <a:p>
            <a:pPr lvl="1"/>
            <a:r>
              <a:rPr lang="en-US" dirty="0" smtClean="0"/>
              <a:t>Integers, floating-point numbers, characters, pointers</a:t>
            </a:r>
          </a:p>
          <a:p>
            <a:pPr lvl="1"/>
            <a:endParaRPr lang="en-US" dirty="0"/>
          </a:p>
          <a:p>
            <a:r>
              <a:rPr lang="en-US" i="1" dirty="0" smtClean="0"/>
              <a:t>Composite types </a:t>
            </a:r>
            <a:r>
              <a:rPr lang="en-US" dirty="0" smtClean="0"/>
              <a:t>are composed of simpler types</a:t>
            </a:r>
          </a:p>
          <a:p>
            <a:pPr lvl="1"/>
            <a:r>
              <a:rPr lang="en-US" dirty="0" smtClean="0"/>
              <a:t>Collections such as arrays, lists, and sets</a:t>
            </a:r>
          </a:p>
          <a:p>
            <a:pPr lvl="1"/>
            <a:r>
              <a:rPr lang="en-US" i="1" dirty="0" smtClean="0"/>
              <a:t>Record types</a:t>
            </a:r>
            <a:r>
              <a:rPr lang="en-US" dirty="0" smtClean="0"/>
              <a:t> that have simpler types as </a:t>
            </a:r>
            <a:r>
              <a:rPr lang="en-US" i="1" dirty="0" smtClean="0"/>
              <a:t>fields</a:t>
            </a:r>
            <a:endParaRPr lang="en-US" dirty="0" smtClean="0"/>
          </a:p>
          <a:p>
            <a:pPr lvl="2"/>
            <a:r>
              <a:rPr lang="en-US" dirty="0" err="1" smtClean="0"/>
              <a:t>Structs</a:t>
            </a:r>
            <a:r>
              <a:rPr lang="en-US" dirty="0" smtClean="0"/>
              <a:t> and classes in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1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languages, two composite types are equivalent if they share the same structure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record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record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y = x;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6103" y="5200402"/>
            <a:ext cx="290105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Allowed since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have the same structure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431177" y="5496131"/>
            <a:ext cx="834926" cy="274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8990" y="3881054"/>
            <a:ext cx="366256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 a few languages (e.g. ML), order of fields does not matter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4065" y="4176783"/>
            <a:ext cx="834926" cy="274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languages distinguish between types that have different textual definitions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y = x; 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In </a:t>
            </a:r>
            <a:r>
              <a:rPr lang="en-US" i="1" dirty="0" smtClean="0"/>
              <a:t>strict name equivalence</a:t>
            </a:r>
            <a:r>
              <a:rPr lang="en-US" dirty="0" smtClean="0"/>
              <a:t>, aliases are considered distinct types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</a:t>
            </a:r>
            <a:r>
              <a:rPr lang="en-US" i="1" dirty="0"/>
              <a:t>loose name equivalence</a:t>
            </a:r>
            <a:r>
              <a:rPr lang="en-US" dirty="0"/>
              <a:t>, aliases are the same </a:t>
            </a:r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using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height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height h = weight(200.);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0937" y="2178527"/>
            <a:ext cx="233499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Erroneous in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name equivalence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39886" y="2501692"/>
            <a:ext cx="861051" cy="1718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9921" y="5056711"/>
            <a:ext cx="233499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Allowed in loose equivalence, forbidden in strict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390608" y="5199019"/>
            <a:ext cx="569314" cy="1808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4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checking doesn't generally require type equivalence, but rather that the type used in a context is </a:t>
            </a:r>
            <a:r>
              <a:rPr lang="en-US" i="1" dirty="0" smtClean="0"/>
              <a:t>compatible</a:t>
            </a:r>
            <a:r>
              <a:rPr lang="en-US" dirty="0" smtClean="0"/>
              <a:t> with the expected type</a:t>
            </a:r>
          </a:p>
          <a:p>
            <a:endParaRPr lang="en-US" dirty="0"/>
          </a:p>
          <a:p>
            <a:r>
              <a:rPr lang="en-US" dirty="0" smtClean="0"/>
              <a:t>Subtype polymorphism is one example: a derived type can be used where a base type is expected</a:t>
            </a:r>
          </a:p>
          <a:p>
            <a:endParaRPr lang="en-US" dirty="0"/>
          </a:p>
          <a:p>
            <a:r>
              <a:rPr lang="en-US" dirty="0" smtClean="0"/>
              <a:t>Languages often allow a type to be implicitly converted, or </a:t>
            </a:r>
            <a:r>
              <a:rPr lang="en-US" i="1" dirty="0" smtClean="0"/>
              <a:t>coerced</a:t>
            </a:r>
            <a:r>
              <a:rPr lang="en-US" dirty="0" smtClean="0"/>
              <a:t>, to the expected type in certain contexts</a:t>
            </a:r>
          </a:p>
          <a:p>
            <a:pPr lvl="1"/>
            <a:r>
              <a:rPr lang="en-US" dirty="0" smtClean="0"/>
              <a:t>Example: l-value to </a:t>
            </a:r>
            <a:r>
              <a:rPr lang="en-US" dirty="0" err="1" smtClean="0"/>
              <a:t>r-value</a:t>
            </a:r>
            <a:r>
              <a:rPr lang="en-US" dirty="0" smtClean="0"/>
              <a:t> conversion</a:t>
            </a:r>
          </a:p>
          <a:p>
            <a:pPr lvl="1"/>
            <a:r>
              <a:rPr lang="en-US" dirty="0" smtClean="0"/>
              <a:t>Also commonly used for built-in numeric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between different types</a:t>
            </a:r>
          </a:p>
          <a:p>
            <a:pPr lvl="1"/>
            <a:r>
              <a:rPr lang="en-US" dirty="0" smtClean="0"/>
              <a:t>For numeric types, </a:t>
            </a:r>
            <a:r>
              <a:rPr lang="en-US" i="1" dirty="0" smtClean="0"/>
              <a:t>promotion</a:t>
            </a:r>
            <a:r>
              <a:rPr lang="en-US" dirty="0" smtClean="0"/>
              <a:t> rules specify which types are converted to other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fr-FR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x = 3;</a:t>
            </a:r>
            <a:br>
              <a:rPr lang="fr-FR" dirty="0">
                <a:latin typeface="Consolas" charset="0"/>
                <a:ea typeface="Consolas" charset="0"/>
                <a:cs typeface="Consolas" charset="0"/>
              </a:rPr>
            </a:br>
            <a:r>
              <a:rPr lang="fr-FR" b="1" dirty="0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y = 3.4;</a:t>
            </a:r>
            <a:br>
              <a:rPr lang="fr-FR" dirty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cout &lt;&lt; (y + x) &lt;&lt;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;  //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 err="1" smtClean="0"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6.4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Initialization and assignment (including argument-to-parameter initialization in function calls)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3.4;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3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Some languages, such as C++, allow user-defined implicit conversions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7589" y="2378824"/>
            <a:ext cx="14293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Promoted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10743" y="2701989"/>
            <a:ext cx="956847" cy="43710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7326" y="4249985"/>
            <a:ext cx="304038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OK in C++, error in Java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936276" y="4434651"/>
            <a:ext cx="861050" cy="1544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14743" y="4769531"/>
            <a:ext cx="302297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OK in both C++ and Java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049486" y="4876800"/>
            <a:ext cx="765257" cy="77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3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Coercion rules specify how type qualifiers are allowed to be implicitly modified</a:t>
            </a:r>
          </a:p>
          <a:p>
            <a:r>
              <a:rPr lang="en-US" dirty="0" smtClean="0"/>
              <a:t>Example: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/>
              <a:t> in C++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=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// OK: l-value 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r-value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= b;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OK: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l-value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r-value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 = a;       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OK: no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coercion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 = b;       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l-value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non-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l-value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&amp;e = a; // OK: non-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l-value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l-value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HW4 due Tue 11/14 at 8pm</a:t>
            </a:r>
          </a:p>
          <a:p>
            <a:endParaRPr lang="en-US" sz="2000" dirty="0"/>
          </a:p>
          <a:p>
            <a:r>
              <a:rPr lang="en-US" sz="2000" dirty="0"/>
              <a:t>Project 4 due Tue 11/21 at 8pm</a:t>
            </a:r>
          </a:p>
          <a:p>
            <a:endParaRPr lang="en-US" sz="2000" dirty="0"/>
          </a:p>
          <a:p>
            <a:r>
              <a:rPr lang="en-US" sz="2000" dirty="0"/>
              <a:t>Midterm regrade requests due Thu 11/9 at </a:t>
            </a:r>
            <a:r>
              <a:rPr lang="en-US" sz="2000" dirty="0" smtClean="0"/>
              <a:t>8pm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11/4/17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must be determined for every expression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("Weight is "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(10)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grams")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Types of arguments used for function overload resolution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Type of function call is return type of function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Type of result of built-in operator defined by language according to operand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8480" y="1846420"/>
            <a:ext cx="260496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String concatenation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6731" y="2063494"/>
            <a:ext cx="451749" cy="2661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611291" y="2221892"/>
            <a:ext cx="464813" cy="2077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1586" y="2964304"/>
            <a:ext cx="195617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Stream insertion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96343" y="2603863"/>
            <a:ext cx="52251" cy="3543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37758" y="2844888"/>
            <a:ext cx="226425" cy="2901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Non-trivial to determine type of conditional expression when the types of the last two operands differ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fr-FR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x = 3;</a:t>
            </a:r>
            <a:br>
              <a:rPr lang="fr-FR" dirty="0">
                <a:latin typeface="Consolas" charset="0"/>
                <a:ea typeface="Consolas" charset="0"/>
                <a:cs typeface="Consolas" charset="0"/>
              </a:rPr>
            </a:br>
            <a:r>
              <a:rPr lang="fr-FR" b="1" dirty="0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y = 3.4;</a:t>
            </a:r>
            <a:br>
              <a:rPr lang="fr-FR" dirty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>
                <a:latin typeface="Consolas" charset="0"/>
                <a:ea typeface="Consolas" charset="0"/>
                <a:cs typeface="Consolas" charset="0"/>
              </a:rPr>
              <a:t>rand() &lt; RAND_MAX / 2 ? x : x + 1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rand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() &lt; RAND_MAX / 2 ? x : y; </a:t>
            </a:r>
          </a:p>
          <a:p>
            <a:endParaRPr lang="en-US" dirty="0" smtClean="0"/>
          </a:p>
          <a:p>
            <a:r>
              <a:rPr lang="en-US" dirty="0" smtClean="0"/>
              <a:t>C++ has complex conversion rules that are specific to conditional expressions</a:t>
            </a:r>
          </a:p>
          <a:p>
            <a:pPr lvl="1"/>
            <a:r>
              <a:rPr lang="en-US" dirty="0" smtClean="0"/>
              <a:t>Type of exactly one of the two operands must be convertible to the other under a restricted set of allowed conversions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5886" y="2099848"/>
            <a:ext cx="280831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Both operands are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so the result is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67451" y="2746180"/>
            <a:ext cx="652591" cy="2438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4647" y="3294751"/>
            <a:ext cx="194955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Result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is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6174377" y="3290425"/>
            <a:ext cx="600270" cy="1889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4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must infer types of intermediate expressions, since their types are not provided by the programmer</a:t>
            </a:r>
          </a:p>
          <a:p>
            <a:endParaRPr lang="en-US" dirty="0" smtClean="0"/>
          </a:p>
          <a:p>
            <a:r>
              <a:rPr lang="en-US" dirty="0" smtClean="0"/>
              <a:t>Some languages allow types to be elided in other contexts, if the type can be unambiguously deduced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[](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(1)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9253" y="3585108"/>
            <a:ext cx="270836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Return type of lambda inferred from return expression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37166" y="4046773"/>
            <a:ext cx="153208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564" y="3775859"/>
            <a:ext cx="159078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Explicitly request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deduction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2190348" y="3866606"/>
            <a:ext cx="396098" cy="3709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/>
                <a:cs typeface="Consolas"/>
              </a:rPr>
              <a:t>decltype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a variable declared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dirty="0" smtClean="0"/>
              <a:t> requires an initializer from which the type can be deduced</a:t>
            </a:r>
          </a:p>
          <a:p>
            <a:endParaRPr lang="en-US" dirty="0"/>
          </a:p>
          <a:p>
            <a:r>
              <a:rPr lang="en-US" dirty="0" smtClean="0"/>
              <a:t>In some contexts, an initializer cannot be provided, so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 smtClean="0"/>
              <a:t> can be used instead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U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b) 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8524" y="5074683"/>
            <a:ext cx="211751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Request type of expression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 + b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08524" y="4799847"/>
            <a:ext cx="288710" cy="2705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94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flow of a program can also be analyzed to find potential errors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Examples: uninitialized variables, missing return statements, and unreachable code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Compile-time analysis must make approximations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if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0)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&lt;= 0)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0926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0998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3272" y="3740805"/>
            <a:ext cx="18244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 &gt; 0)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9921" y="5350196"/>
            <a:ext cx="300359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Most compilers cannot guarantee that exactly one test succeeds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1018" y="5350196"/>
            <a:ext cx="199861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Exactly one branch must run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06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Uninitialized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(e.g. Java) consider it an error if a control path exists such that the compiler cannot guarantee that a variable is initialized before use</a:t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foo {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static void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main(String[]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args.length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&gt; 0)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args.length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args.length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&lt;= 0)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0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7310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8030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3726" y="5538439"/>
            <a:ext cx="630936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foo.java:10: error: variable 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might not have been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initialized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        ^ 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2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Control-flow analysis can also be used to determine if there is a control path through a function that will not reach a return statement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 &gt;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 &lt;=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7952" y="3818910"/>
            <a:ext cx="446512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bar.java:9: error: missing return statement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^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error 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6328" y="4912976"/>
            <a:ext cx="659674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bar.cpp:12:1: warning: control may reach end of non-void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[-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Wreturn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-type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^</a:t>
            </a:r>
            <a:b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warning generated. </a:t>
            </a:r>
          </a:p>
        </p:txBody>
      </p:sp>
    </p:spTree>
    <p:extLst>
      <p:ext uri="{BB962C8B-B14F-4D97-AF65-F5344CB8AC3E}">
        <p14:creationId xmlns:p14="http://schemas.microsoft.com/office/powerpoint/2010/main" val="2331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Unreachable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languages, such as Java, it is an error for there to provably be no control path that reaches a statement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 &lt; 0)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850" y="2992978"/>
            <a:ext cx="304932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Compiler can determine that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the return is the only exit from the loop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19451" y="3509554"/>
            <a:ext cx="634399" cy="670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9451" y="4232210"/>
            <a:ext cx="237876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Unreachable code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788229" y="4345577"/>
            <a:ext cx="531223" cy="712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56262" y="4987892"/>
            <a:ext cx="4733109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baz.java:8: error: unreachable </a:t>
            </a:r>
            <a:r>
              <a:rPr lang="en-US" sz="1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statement</a:t>
            </a:r>
            <a:br>
              <a:rPr lang="en-US" sz="1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^</a:t>
            </a:r>
            <a:r>
              <a:rPr lang="en-US" sz="1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 error </a:t>
            </a:r>
          </a:p>
        </p:txBody>
      </p:sp>
    </p:spTree>
    <p:extLst>
      <p:ext uri="{BB962C8B-B14F-4D97-AF65-F5344CB8AC3E}">
        <p14:creationId xmlns:p14="http://schemas.microsoft.com/office/powerpoint/2010/main" val="1060997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/>
          </a:bodyPr>
          <a:lstStyle/>
          <a:p>
            <a:r>
              <a:rPr lang="en-US" dirty="0" smtClean="0"/>
              <a:t>Languages that do not have static typing are often implicitly polymorphic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An object can be used in a context that requires a duck if it looks like a duck and quacks like a duck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max(x, y):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&gt; 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downside is that duck typing depends only on the name of the operation</a:t>
            </a:r>
          </a:p>
          <a:p>
            <a:pPr lvl="1"/>
            <a:r>
              <a:rPr lang="en-US" sz="1800" dirty="0" smtClean="0"/>
              <a:t>Example: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run()</a:t>
            </a:r>
            <a:r>
              <a:rPr lang="en-US" sz="1800" dirty="0" smtClean="0"/>
              <a:t> on an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Athlete</a:t>
            </a:r>
            <a:r>
              <a:rPr lang="en-US" sz="1800" dirty="0" smtClean="0"/>
              <a:t> may have it start a marathon, while on a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Thread</a:t>
            </a:r>
            <a:r>
              <a:rPr lang="en-US" sz="1800" dirty="0" smtClean="0"/>
              <a:t> it may have it start executing code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0973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1045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dictionary-based languages, dynamic binding can be implemented by a sequence of dictionary lookups at runtime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Python lookup procedure: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Check object's dictionary first</a:t>
            </a:r>
          </a:p>
          <a:p>
            <a:pPr lvl="2"/>
            <a:r>
              <a:rPr lang="en-US" sz="1800" dirty="0" smtClean="0"/>
              <a:t>Instance fields stored here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If not found, check the dictionary for its class</a:t>
            </a:r>
          </a:p>
          <a:p>
            <a:pPr lvl="2"/>
            <a:r>
              <a:rPr lang="en-US" sz="1800" dirty="0" smtClean="0"/>
              <a:t>Static fields and all methods stored here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If not found, recursively check base-class dictionaries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18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Type Information (RTTI)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846321"/>
          </a:xfrm>
        </p:spPr>
        <p:txBody>
          <a:bodyPr>
            <a:normAutofit/>
          </a:bodyPr>
          <a:lstStyle/>
          <a:p>
            <a:r>
              <a:rPr lang="en-US" dirty="0" smtClean="0"/>
              <a:t>Many languages make some amount of dynamic type information available to the programmer at runtime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 check if an object is an instance of a given type</a:t>
            </a:r>
          </a:p>
          <a:p>
            <a:pPr lvl="1"/>
            <a:r>
              <a:rPr lang="en-US" dirty="0" smtClean="0"/>
              <a:t>C++: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dynamic_cast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Java: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instanceof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Python: built-in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isinstance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function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 obtain a representation of the type of an object at runtime</a:t>
            </a:r>
          </a:p>
          <a:p>
            <a:pPr lvl="1"/>
            <a:r>
              <a:rPr lang="en-US" dirty="0" smtClean="0"/>
              <a:t>C++: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typeid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Java: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method on all objects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smtClean="0">
                <a:ea typeface="Consolas" charset="0"/>
                <a:cs typeface="Consolas" charset="0"/>
              </a:rPr>
              <a:t>built-in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type()</a:t>
            </a:r>
            <a:r>
              <a:rPr lang="en-US" dirty="0" smtClean="0"/>
              <a:t>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68356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69076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42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dynamic_cast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Attempts to cast a pointer (or reference) to a pointer (or reference) of another type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The types must be </a:t>
            </a:r>
            <a:r>
              <a:rPr lang="en-US" i="1" dirty="0" smtClean="0"/>
              <a:t>polymorphic</a:t>
            </a:r>
            <a:r>
              <a:rPr lang="en-US" dirty="0" smtClean="0"/>
              <a:t>, meaning they define at least one virtual function</a:t>
            </a:r>
          </a:p>
          <a:p>
            <a:pPr lvl="1"/>
            <a:r>
              <a:rPr lang="en-US" dirty="0" smtClean="0"/>
              <a:t>Can then use </a:t>
            </a:r>
            <a:r>
              <a:rPr lang="en-US" dirty="0" err="1" smtClean="0"/>
              <a:t>vtable</a:t>
            </a:r>
            <a:r>
              <a:rPr lang="en-US" dirty="0" smtClean="0"/>
              <a:t> pointers or entries to check cast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virtual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: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0973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10455"/>
            <a:ext cx="5377628" cy="365125"/>
          </a:xfrm>
        </p:spPr>
        <p:txBody>
          <a:bodyPr/>
          <a:lstStyle/>
          <a:p>
            <a:r>
              <a:rPr lang="en-US" dirty="0" smtClean="0"/>
              <a:t>References can't be null, so a failed cast on references throws an exception.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8408" y="4149191"/>
            <a:ext cx="3561183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sz="16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*&gt;(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got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0159" y="3292371"/>
            <a:ext cx="173549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Produces null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upon failure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89845" y="3934586"/>
            <a:ext cx="93306" cy="5161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3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typeid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has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typeid</a:t>
            </a:r>
            <a:r>
              <a:rPr lang="en-US" dirty="0" smtClean="0"/>
              <a:t> operation, which resides in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typeinfo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 smtClean="0">
                <a:ea typeface="Consolas" charset="0"/>
                <a:cs typeface="Consolas" charset="0"/>
              </a:rPr>
              <a:t> header</a:t>
            </a:r>
          </a:p>
          <a:p>
            <a:r>
              <a:rPr lang="en-US" dirty="0" smtClean="0"/>
              <a:t>Works on values of any type, as well as types themselves</a:t>
            </a:r>
          </a:p>
          <a:p>
            <a:r>
              <a:rPr lang="en-US" dirty="0" smtClean="0"/>
              <a:t>Produces a reference to an instance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type_info</a:t>
            </a:r>
            <a:r>
              <a:rPr lang="en-US" dirty="0" smtClean="0"/>
              <a:t>, which contains basic information about the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2415" y="3848792"/>
            <a:ext cx="4672989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type_info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&amp;i1 =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typeid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type_info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&amp;i2 =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typeid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(new A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type_info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&amp;i3 =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typeid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(main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&lt;&lt; i1.name() &lt;&lt; " " &lt;&lt; i2.name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&lt;&lt;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" &lt;&lt; i3.name() &lt;&lt;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8905" y="4104135"/>
            <a:ext cx="202785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Name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is implementation-dependent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428792" y="4565800"/>
            <a:ext cx="370113" cy="3794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20042" y="5133792"/>
            <a:ext cx="150671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Prints</a:t>
            </a:r>
            <a:b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P1A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FivE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on Clang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3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613056"/>
          </a:xfrm>
        </p:spPr>
        <p:txBody>
          <a:bodyPr>
            <a:normAutofit/>
          </a:bodyPr>
          <a:lstStyle/>
          <a:p>
            <a:r>
              <a:rPr lang="en-US" dirty="0" smtClean="0"/>
              <a:t>Java arrays are subtype polymorphic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800" dirty="0" smtClean="0"/>
              <a:t> derives from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800" dirty="0" smtClean="0"/>
              <a:t>, then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B[]</a:t>
            </a:r>
            <a:r>
              <a:rPr lang="en-US" sz="1800" dirty="0" smtClean="0"/>
              <a:t> derives from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A[]</a:t>
            </a:r>
          </a:p>
          <a:p>
            <a:r>
              <a:rPr lang="en-US" dirty="0" smtClean="0"/>
              <a:t>This allows methods to be defined that can operate on any array that holds object types</a:t>
            </a:r>
          </a:p>
          <a:p>
            <a:r>
              <a:rPr lang="en-US" dirty="0" smtClean="0"/>
              <a:t>However, it enables Bad Things to happen: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String[]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 {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Object[]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[1]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Integer(3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[1].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To avoid this, Java checks when an</a:t>
            </a:r>
            <a:br>
              <a:rPr lang="en-US" dirty="0" smtClean="0"/>
            </a:br>
            <a:r>
              <a:rPr lang="en-US" dirty="0" smtClean="0"/>
              <a:t>item is stored in an array and throws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ArrayStoreException</a:t>
            </a:r>
            <a:r>
              <a:rPr lang="en-US" dirty="0" smtClean="0"/>
              <a:t> if the</a:t>
            </a:r>
            <a:br>
              <a:rPr lang="en-US" dirty="0" smtClean="0"/>
            </a:br>
            <a:r>
              <a:rPr lang="en-US" dirty="0" smtClean="0"/>
              <a:t>dynamic types are incompatible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3772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38447"/>
            <a:ext cx="5377628" cy="365125"/>
          </a:xfrm>
        </p:spPr>
        <p:txBody>
          <a:bodyPr/>
          <a:lstStyle/>
          <a:p>
            <a:r>
              <a:rPr lang="en-US" dirty="0" smtClean="0"/>
              <a:t>Arrays violate the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2727" y="3831405"/>
            <a:ext cx="212116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OK, since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String[]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derives from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Object[]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55578" y="3936853"/>
            <a:ext cx="1197151" cy="21667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52727" y="4811705"/>
            <a:ext cx="2337264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OK from the point of view of the type system since an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Object[]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can hold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an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02157" y="4298105"/>
            <a:ext cx="950570" cy="8248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9795" y="4298105"/>
            <a:ext cx="1026515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Uh-oh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1726310" y="4422710"/>
            <a:ext cx="569021" cy="60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1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/>
          </a:bodyPr>
          <a:lstStyle/>
          <a:p>
            <a:r>
              <a:rPr lang="en-US" dirty="0" smtClean="0"/>
              <a:t>In record-based implementations, a multi-step dynamic lookup process can be too inefficient</a:t>
            </a:r>
          </a:p>
          <a:p>
            <a:r>
              <a:rPr lang="en-US" dirty="0" smtClean="0"/>
              <a:t>Instead, each class has a </a:t>
            </a:r>
            <a:r>
              <a:rPr lang="en-US" i="1" dirty="0" smtClean="0"/>
              <a:t>virtual table</a:t>
            </a:r>
            <a:r>
              <a:rPr lang="en-US" dirty="0" smtClean="0"/>
              <a:t> (or </a:t>
            </a:r>
            <a:r>
              <a:rPr lang="en-US" i="1" dirty="0" err="1" smtClean="0"/>
              <a:t>vtable</a:t>
            </a:r>
            <a:r>
              <a:rPr lang="en-US" dirty="0" smtClean="0"/>
              <a:t>) that stores pointers to dynamically bound instance methods</a:t>
            </a:r>
          </a:p>
          <a:p>
            <a:pPr lvl="1"/>
            <a:r>
              <a:rPr lang="en-US" sz="1800" dirty="0" smtClean="0"/>
              <a:t>Pointer to </a:t>
            </a:r>
            <a:r>
              <a:rPr lang="en-US" sz="1800" dirty="0" err="1" smtClean="0"/>
              <a:t>vtable</a:t>
            </a:r>
            <a:r>
              <a:rPr lang="en-US" sz="1800" dirty="0" smtClean="0"/>
              <a:t> stored in object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969284" y="3904843"/>
          <a:ext cx="900771" cy="1112520"/>
        </p:xfrm>
        <a:graphic>
          <a:graphicData uri="http://schemas.openxmlformats.org/drawingml/2006/table">
            <a:tbl>
              <a:tblPr firstRow="1" bandRow="1"/>
              <a:tblGrid>
                <a:gridCol w="900771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7163102" y="3534003"/>
          <a:ext cx="1168400" cy="148336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6419669" y="4070394"/>
            <a:ext cx="74343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>
          <a:xfrm>
            <a:off x="8146136" y="4070394"/>
            <a:ext cx="62492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8146136" y="4457860"/>
            <a:ext cx="624927" cy="2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8146136" y="4823216"/>
            <a:ext cx="624927" cy="26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264017" y="49466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899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Vtables</a:t>
            </a:r>
            <a:r>
              <a:rPr lang="en-US" dirty="0" smtClean="0"/>
              <a:t>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45959"/>
          </a:xfrm>
        </p:spPr>
        <p:txBody>
          <a:bodyPr>
            <a:normAutofit/>
          </a:bodyPr>
          <a:lstStyle/>
          <a:p>
            <a:r>
              <a:rPr lang="en-US" dirty="0" smtClean="0"/>
              <a:t>In single inheritance, inherited instance fields and dynamically bound methods are stored at the same offsets in an object and its </a:t>
            </a:r>
            <a:r>
              <a:rPr lang="en-US" dirty="0" err="1" smtClean="0"/>
              <a:t>vtable</a:t>
            </a:r>
            <a:r>
              <a:rPr lang="en-US" dirty="0" smtClean="0"/>
              <a:t> as in the </a:t>
            </a:r>
            <a:r>
              <a:rPr lang="en-US" dirty="0"/>
              <a:t>base class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: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-&gt;b();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-&gt;b();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7413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74854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989835" y="4389417"/>
          <a:ext cx="899927" cy="1854200"/>
        </p:xfrm>
        <a:graphic>
          <a:graphicData uri="http://schemas.openxmlformats.org/drawingml/2006/table">
            <a:tbl>
              <a:tblPr firstRow="1" bandRow="1"/>
              <a:tblGrid>
                <a:gridCol w="899927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183653" y="3998407"/>
          <a:ext cx="1168400" cy="222504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B::e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439798" y="4534798"/>
            <a:ext cx="743855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8166687" y="4534798"/>
            <a:ext cx="644998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8166687" y="4921250"/>
            <a:ext cx="644998" cy="10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V="1">
            <a:off x="8166687" y="5289550"/>
            <a:ext cx="644998" cy="76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V="1">
            <a:off x="8166687" y="5664200"/>
            <a:ext cx="644998" cy="224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V="1">
            <a:off x="8166687" y="6029325"/>
            <a:ext cx="644998" cy="67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284568" y="61844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989835" y="2665220"/>
          <a:ext cx="900771" cy="1112520"/>
        </p:xfrm>
        <a:graphic>
          <a:graphicData uri="http://schemas.openxmlformats.org/drawingml/2006/table">
            <a:tbl>
              <a:tblPr firstRow="1" bandRow="1"/>
              <a:tblGrid>
                <a:gridCol w="900771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7183653" y="2294380"/>
          <a:ext cx="1168400" cy="148336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6440220" y="2830771"/>
            <a:ext cx="74343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8166687" y="2830771"/>
            <a:ext cx="62492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>
            <a:off x="8166687" y="3218237"/>
            <a:ext cx="624927" cy="2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 flipV="1">
            <a:off x="8166687" y="3583593"/>
            <a:ext cx="624927" cy="26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284568" y="372708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228" y="5316517"/>
            <a:ext cx="14910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Same offset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into object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011923" y="5208998"/>
            <a:ext cx="284264" cy="3082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011923" y="5839404"/>
            <a:ext cx="284264" cy="1899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94139" y="5389769"/>
            <a:ext cx="14910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Same offset into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vtable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368634" y="5462649"/>
            <a:ext cx="921125" cy="5457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96343" y="5962848"/>
            <a:ext cx="893417" cy="3112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languages, including C++ and Python, allow a class to have multiple direct </a:t>
            </a:r>
            <a:r>
              <a:rPr lang="en-US" dirty="0"/>
              <a:t>base classes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defend(self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'run away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!'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Insect(Animal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defend(self):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print(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'sting!'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defend(self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'fly away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!'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Butterfly(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Insect):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Inherited Method Definitions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multiple base classes define the same method, it is ambiguous which one is invoked when the method is called on the derived class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Python uses a lookup process known as </a:t>
            </a:r>
            <a:r>
              <a:rPr lang="en-US" i="1" dirty="0" smtClean="0"/>
              <a:t>C3 linearization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Butterfly().defend()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fly away!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C++, the programmer must use the scope-resolution operator to specify which method to call if it is ambiguous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Butterfly().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::defend();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8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record-based implementation, if a base class appears multiple times, its instance fields can be shared or replicated</a:t>
            </a:r>
          </a:p>
          <a:p>
            <a:r>
              <a:rPr lang="en-US" dirty="0" smtClean="0"/>
              <a:t>Default in C++ is replication</a:t>
            </a:r>
          </a:p>
          <a:p>
            <a:r>
              <a:rPr lang="en-US" dirty="0" smtClean="0"/>
              <a:t>Virtual inheritance specifies </a:t>
            </a:r>
            <a:r>
              <a:rPr lang="en-US" dirty="0"/>
              <a:t>sharing instead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Animal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name;	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Insect :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Animal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Animal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Butterfly 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Insect {};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9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Vtables</a:t>
            </a:r>
            <a:r>
              <a:rPr lang="en-US" sz="2800" dirty="0" smtClean="0"/>
              <a:t> and Multiple Inheritance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Multiple inheritance makes it impossible to store fields and methods at consistent offsets in an object or </a:t>
            </a:r>
            <a:r>
              <a:rPr lang="en-US" dirty="0" err="1" smtClean="0"/>
              <a:t>vtable</a:t>
            </a:r>
            <a:endParaRPr lang="en-US" dirty="0" smtClean="0"/>
          </a:p>
          <a:p>
            <a:r>
              <a:rPr lang="en-US" dirty="0" smtClean="0"/>
              <a:t>Instead, separate views of an object are maintained in the case of multiple inheritance, each with its </a:t>
            </a:r>
            <a:r>
              <a:rPr lang="en-US" dirty="0"/>
              <a:t>own </a:t>
            </a:r>
            <a:r>
              <a:rPr lang="en-US" dirty="0" err="1"/>
              <a:t>vtable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7296" y="3505024"/>
            <a:ext cx="26558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C : A, B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z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277" y="3644984"/>
            <a:ext cx="149106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Cannot both be first entry in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43345" y="3333082"/>
            <a:ext cx="566291" cy="4689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43345" y="4424478"/>
            <a:ext cx="566291" cy="4043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307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17395</TotalTime>
  <Words>1764</Words>
  <Application>Microsoft Macintosh PowerPoint</Application>
  <PresentationFormat>On-screen Show (4:3)</PresentationFormat>
  <Paragraphs>350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Century Gothic</vt:lpstr>
      <vt:lpstr>Consolas</vt:lpstr>
      <vt:lpstr>Wingdings 3</vt:lpstr>
      <vt:lpstr>Arial</vt:lpstr>
      <vt:lpstr>Wisp</vt:lpstr>
      <vt:lpstr>EECS 490 – Lecture 17 Static and Dynamic Typing</vt:lpstr>
      <vt:lpstr>Announcements</vt:lpstr>
      <vt:lpstr>Dynamic Binding in Python</vt:lpstr>
      <vt:lpstr>Virtual Tables</vt:lpstr>
      <vt:lpstr>Vtables and Inheritance</vt:lpstr>
      <vt:lpstr>Multiple Inheritance</vt:lpstr>
      <vt:lpstr>Multiple Inherited Method Definitions</vt:lpstr>
      <vt:lpstr>Virtual Inheritance</vt:lpstr>
      <vt:lpstr>Vtables and Multiple Inheritance</vt:lpstr>
      <vt:lpstr>Multiple Views and Vtables</vt:lpstr>
      <vt:lpstr>This-Pointer Correction</vt:lpstr>
      <vt:lpstr>Static Analysis</vt:lpstr>
      <vt:lpstr>Types</vt:lpstr>
      <vt:lpstr>Primitive and Composite Types</vt:lpstr>
      <vt:lpstr>Structural Equivalence</vt:lpstr>
      <vt:lpstr>Name Equivalence</vt:lpstr>
      <vt:lpstr>Type Compatibility</vt:lpstr>
      <vt:lpstr>Type Coercion</vt:lpstr>
      <vt:lpstr>Type Qualifiers</vt:lpstr>
      <vt:lpstr>PowerPoint Presentation</vt:lpstr>
      <vt:lpstr>Types of Expressions</vt:lpstr>
      <vt:lpstr>Conditional Expression</vt:lpstr>
      <vt:lpstr>Type Inference</vt:lpstr>
      <vt:lpstr>The decltype Keyword</vt:lpstr>
      <vt:lpstr>Control-Flow Analysis</vt:lpstr>
      <vt:lpstr>Uninitialized Variables</vt:lpstr>
      <vt:lpstr>Function Return</vt:lpstr>
      <vt:lpstr>Unreachable Code</vt:lpstr>
      <vt:lpstr>Duck Typing</vt:lpstr>
      <vt:lpstr>Runtime Type Information (RTTI)</vt:lpstr>
      <vt:lpstr>C++ dynamic_cast</vt:lpstr>
      <vt:lpstr>C++ typeid</vt:lpstr>
      <vt:lpstr>Arrays in Java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948</cp:revision>
  <cp:lastPrinted>2016-11-01T18:52:07Z</cp:lastPrinted>
  <dcterms:created xsi:type="dcterms:W3CDTF">2014-09-12T02:12:56Z</dcterms:created>
  <dcterms:modified xsi:type="dcterms:W3CDTF">2017-11-07T20:03:26Z</dcterms:modified>
</cp:coreProperties>
</file>