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38"/>
  </p:notesMasterIdLst>
  <p:handoutMasterIdLst>
    <p:handoutMasterId r:id="rId39"/>
  </p:handoutMasterIdLst>
  <p:sldIdLst>
    <p:sldId id="256" r:id="rId2"/>
    <p:sldId id="679" r:id="rId3"/>
    <p:sldId id="656" r:id="rId4"/>
    <p:sldId id="657" r:id="rId5"/>
    <p:sldId id="658" r:id="rId6"/>
    <p:sldId id="659" r:id="rId7"/>
    <p:sldId id="660" r:id="rId8"/>
    <p:sldId id="661" r:id="rId9"/>
    <p:sldId id="662" r:id="rId10"/>
    <p:sldId id="663" r:id="rId11"/>
    <p:sldId id="664" r:id="rId12"/>
    <p:sldId id="665" r:id="rId13"/>
    <p:sldId id="666" r:id="rId14"/>
    <p:sldId id="667" r:id="rId15"/>
    <p:sldId id="668" r:id="rId16"/>
    <p:sldId id="669" r:id="rId17"/>
    <p:sldId id="670" r:id="rId18"/>
    <p:sldId id="678" r:id="rId19"/>
    <p:sldId id="671" r:id="rId20"/>
    <p:sldId id="696" r:id="rId21"/>
    <p:sldId id="680" r:id="rId22"/>
    <p:sldId id="681" r:id="rId23"/>
    <p:sldId id="682" r:id="rId24"/>
    <p:sldId id="683" r:id="rId25"/>
    <p:sldId id="684" r:id="rId26"/>
    <p:sldId id="685" r:id="rId27"/>
    <p:sldId id="686" r:id="rId28"/>
    <p:sldId id="687" r:id="rId29"/>
    <p:sldId id="688" r:id="rId30"/>
    <p:sldId id="689" r:id="rId31"/>
    <p:sldId id="690" r:id="rId32"/>
    <p:sldId id="691" r:id="rId33"/>
    <p:sldId id="692" r:id="rId34"/>
    <p:sldId id="693" r:id="rId35"/>
    <p:sldId id="694" r:id="rId36"/>
    <p:sldId id="69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09" autoAdjust="0"/>
    <p:restoredTop sz="94541"/>
  </p:normalViewPr>
  <p:slideViewPr>
    <p:cSldViewPr snapToGrid="0">
      <p:cViewPr varScale="1">
        <p:scale>
          <a:sx n="124" d="100"/>
          <a:sy n="124" d="100"/>
        </p:scale>
        <p:origin x="84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3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 refers to polymorphism in statically typed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91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8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18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2700" dirty="0" smtClean="0"/>
              <a:t>Generics and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7903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general strategies:</a:t>
            </a:r>
          </a:p>
          <a:p>
            <a:pPr lvl="1"/>
            <a:r>
              <a:rPr lang="en-US" sz="1800" dirty="0" smtClean="0"/>
              <a:t>Produce a single copy of generic code for all instantiations</a:t>
            </a:r>
          </a:p>
          <a:p>
            <a:pPr lvl="1"/>
            <a:r>
              <a:rPr lang="en-US" sz="1800" smtClean="0"/>
              <a:t>Produce a </a:t>
            </a:r>
            <a:r>
              <a:rPr lang="en-US" sz="1800" dirty="0" smtClean="0"/>
              <a:t>separate copy for each instantiation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Languages with strong support for dynamic binding often only generate a single copy	</a:t>
            </a:r>
          </a:p>
          <a:p>
            <a:pPr lvl="1"/>
            <a:r>
              <a:rPr lang="en-US" sz="1800" dirty="0" smtClean="0"/>
              <a:t>Smaller code side</a:t>
            </a:r>
          </a:p>
          <a:p>
            <a:pPr lvl="1"/>
            <a:r>
              <a:rPr lang="en-US" sz="1800" dirty="0" smtClean="0"/>
              <a:t>Not able to specialize code based on the type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Other languages generate a specialized copy for each instantiation</a:t>
            </a:r>
          </a:p>
          <a:p>
            <a:pPr lvl="1"/>
            <a:r>
              <a:rPr lang="en-US" sz="1800" dirty="0" smtClean="0"/>
              <a:t>Larger code size</a:t>
            </a:r>
          </a:p>
          <a:p>
            <a:pPr lvl="1"/>
            <a:r>
              <a:rPr lang="en-US" sz="1800" dirty="0" smtClean="0"/>
              <a:t>Compiler needs full access to generic when instantiating it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172413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73133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0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syntax as in C++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Example of using a generic: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&lt;String&gt; strings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&lt;String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strings.add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"Hello"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strings.add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"World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strings.get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(1));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7854" y="4429037"/>
            <a:ext cx="148629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Prints </a:t>
            </a:r>
            <a:r>
              <a:rPr lang="en-US" b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World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44565" y="3990729"/>
            <a:ext cx="585626" cy="43830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9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a basic generic type has similar syntax to C++, but without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dirty="0" smtClean="0"/>
              <a:t> header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Foo&lt;T&gt;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 x;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Foo(T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x_in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x_in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 get()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73280" y="2087284"/>
            <a:ext cx="2116287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Type parameters go here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946849" y="2410449"/>
            <a:ext cx="1426432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03756" y="3397049"/>
            <a:ext cx="2285811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Can use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type parameters within the generic class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124131" y="3102609"/>
            <a:ext cx="1079626" cy="6176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36269" y="5054472"/>
            <a:ext cx="5376793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Foo&lt;String&gt; f = new Foo&lt;String&gt;(</a:t>
            </a:r>
            <a:r>
              <a:rPr lang="en-US" i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"Hello"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f.get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22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generic function, the type parameter must be specified before the return type, since the return type may use it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&lt;T&gt; T max(T x, T y)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x.compareTo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(y) &gt; 0 ? x : 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29673" y="2320549"/>
            <a:ext cx="305710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Type parameters go here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3452328" y="2505215"/>
            <a:ext cx="577345" cy="34062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52329" y="4009387"/>
            <a:ext cx="2789852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This will not compile; not all objects have a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compareTo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method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029673" y="3452323"/>
            <a:ext cx="75796" cy="5570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84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819030" cy="4572000"/>
          </a:xfrm>
        </p:spPr>
        <p:txBody>
          <a:bodyPr/>
          <a:lstStyle/>
          <a:p>
            <a:r>
              <a:rPr lang="en-US" dirty="0" smtClean="0"/>
              <a:t>We can specify constraints on a type parameter to ensure that it supports the required set of operations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interface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Comparable&lt;T&gt;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compareTo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(T other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&lt;T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Comparable&lt;T&gt;&gt; T max(T x, T y)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x.compareTo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(y) &gt; 0 ? x : 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576" y="2245587"/>
            <a:ext cx="1618168" cy="1477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Built-in interface for objects that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support comparisons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24744" y="2477289"/>
            <a:ext cx="363893" cy="12595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32645" y="2384086"/>
            <a:ext cx="2501755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Require that the type argument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supports comparisons to the same type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97355" y="3228392"/>
            <a:ext cx="1535290" cy="66859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88637" y="5332200"/>
            <a:ext cx="550343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(max(</a:t>
            </a:r>
            <a:r>
              <a:rPr lang="en-US" i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"Hello"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i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"World"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82343" y="4607743"/>
            <a:ext cx="3210031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Type inference determines type to use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in instantiation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5243804" y="4930909"/>
            <a:ext cx="438539" cy="47151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567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modify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/>
              <a:t> to implement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Comparable</a:t>
            </a:r>
            <a:r>
              <a:rPr lang="en-US" dirty="0" smtClean="0"/>
              <a:t> interface: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Foo&lt;T&gt;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implements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Comparable&lt;Foo&lt;T&gt;&gt;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 x;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Foo(T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x_in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x_in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 get()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compareTo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(Foo&lt;T&gt; other)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x.compareTo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other.x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191075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91795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38407" y="3310274"/>
            <a:ext cx="1642187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Implement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compareTo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method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86604" y="3997847"/>
            <a:ext cx="438539" cy="47151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41590" y="5207433"/>
            <a:ext cx="2789852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This will not compile; not all objects have a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compareTo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method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525347" y="5036313"/>
            <a:ext cx="516244" cy="356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07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Type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add a type constraint to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/>
              <a:t> itself: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Foo&lt;T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Comparable&lt;T&gt;&gt;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implements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Comparable&lt;Foo&lt;T&gt;&gt;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 x;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Foo(T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x_in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x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x_in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 get()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compareTo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(Foo&lt;T&gt; other)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x.compareTo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other.x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2354" y="1911215"/>
            <a:ext cx="1894114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Type argument must be comparable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to itself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634065" y="2164702"/>
            <a:ext cx="348289" cy="279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44508" y="5234112"/>
            <a:ext cx="493196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Foo&lt;String&gt; f1 = new Foo&lt;String&gt;("Hello"); Foo&lt;String&gt; f2 = new Foo&lt;String&gt;("World");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(max(f1, f2).get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5405" y="5729945"/>
            <a:ext cx="148629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Prints </a:t>
            </a:r>
            <a:r>
              <a:rPr lang="en-US" b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World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3321698" y="5906278"/>
            <a:ext cx="622810" cy="833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69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 classes: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Rectangle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implements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Comparable&lt;Rectangle&gt;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side1, side2;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Rectangle(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s1_in,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s2_in)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side1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s1_in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side2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s2_in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area()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side1 * side2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compareTo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(Rectangle other)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area() 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other.area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33665" y="5659459"/>
            <a:ext cx="526552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Foo&lt;Rectangle&gt;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f1 = new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Foo&lt;Rectangle&gt;(3, </a:t>
            </a:r>
            <a:r>
              <a:rPr lang="en-US" sz="16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4);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3902" y="5211028"/>
            <a:ext cx="1422891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This works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56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consider the following derived class: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Square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Rectangle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Square(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side)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super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(side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side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  <a:p>
            <a:r>
              <a:rPr lang="en-US" dirty="0" smtClean="0"/>
              <a:t>Clearly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Square</a:t>
            </a:r>
            <a:r>
              <a:rPr lang="en-US" dirty="0" smtClean="0"/>
              <a:t> is comparable to another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Square</a:t>
            </a:r>
            <a:r>
              <a:rPr lang="en-US" dirty="0" smtClean="0"/>
              <a:t>, since it can be compared to any Rectangle</a:t>
            </a:r>
          </a:p>
          <a:p>
            <a:r>
              <a:rPr lang="en-US" dirty="0" smtClean="0"/>
              <a:t>This fails because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Square</a:t>
            </a:r>
            <a:r>
              <a:rPr lang="en-US" dirty="0" smtClean="0"/>
              <a:t> does not satisfy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Square extends Comparable&lt;Square&gt;</a:t>
            </a:r>
          </a:p>
          <a:p>
            <a:r>
              <a:rPr lang="en-US" dirty="0" smtClean="0"/>
              <a:t>It derives from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Comparable&lt;Rectangle&gt;</a:t>
            </a:r>
            <a:r>
              <a:rPr lang="en-US" dirty="0" smtClean="0"/>
              <a:t>, which is more general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24131" y="3238650"/>
            <a:ext cx="454706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Foo&lt;Square&gt;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f1 = new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Foo&lt;Square&gt;(3, 4);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5910" y="2790219"/>
            <a:ext cx="1422891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This fails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448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Loosening the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loosen the constraint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Foo&lt;T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Comparable&lt;?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super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implements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Comparable&lt;Foo&lt;T&gt;&gt;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...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17040" y="2769631"/>
            <a:ext cx="1894114" cy="1477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Allow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to implement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Comparable&lt;U&gt;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, where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is a </a:t>
            </a:r>
            <a:r>
              <a:rPr lang="en-US" b="1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supertype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of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044612" y="2332653"/>
            <a:ext cx="275432" cy="43265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04059" y="3585502"/>
            <a:ext cx="4651337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public static void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Foo&lt;Square&gt; f1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new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Foo&lt;Square&gt;(</a:t>
            </a:r>
            <a:r>
              <a:rPr lang="en-US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Square(3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Foo&lt;Square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f2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new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Foo&lt;Square&gt;(</a:t>
            </a:r>
            <a:r>
              <a:rPr lang="en-US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Square(4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(f1.compareTo(f2));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26941" y="5594858"/>
            <a:ext cx="122720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Prints -7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254513" y="5157880"/>
            <a:ext cx="275432" cy="43265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5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HW4 due Tue 11/14 at 8pm</a:t>
            </a:r>
          </a:p>
          <a:p>
            <a:endParaRPr lang="en-US" sz="2000" dirty="0"/>
          </a:p>
          <a:p>
            <a:r>
              <a:rPr lang="en-US" sz="2000" dirty="0"/>
              <a:t>Project 4 due Tue 11/21 at 8pm</a:t>
            </a:r>
          </a:p>
          <a:p>
            <a:endParaRPr lang="en-US" sz="2000" dirty="0"/>
          </a:p>
          <a:p>
            <a:r>
              <a:rPr lang="en-US" sz="2000" dirty="0"/>
              <a:t>Midterm regrade requests due </a:t>
            </a:r>
            <a:r>
              <a:rPr lang="en-US" sz="2000" dirty="0" smtClean="0"/>
              <a:t>today </a:t>
            </a:r>
            <a:r>
              <a:rPr lang="en-US" sz="2000" dirty="0"/>
              <a:t>at </a:t>
            </a:r>
            <a:r>
              <a:rPr lang="en-US" sz="2000" dirty="0" smtClean="0"/>
              <a:t>8pm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11/8/17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</a:t>
            </a:r>
            <a:r>
              <a:rPr lang="mr-IN" dirty="0" smtClean="0"/>
              <a:t>'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dirty="0" smtClean="0"/>
              <a:t>start again in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0"/>
    </mc:Choice>
    <mc:Fallback xmlns="">
      <p:transition advTm="300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ADT defines an abstraction for a single type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A </a:t>
            </a:r>
            <a:r>
              <a:rPr lang="en-US" i="1" dirty="0" smtClean="0"/>
              <a:t>module</a:t>
            </a:r>
            <a:r>
              <a:rPr lang="en-US" dirty="0" smtClean="0"/>
              <a:t> is an abstraction for a collection of types, variables, functions, etc.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Often, a module defines a scope for the names contained within the module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Examples: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math</a:t>
            </a:r>
            <a:r>
              <a:rPr lang="en-US" dirty="0" smtClean="0"/>
              <a:t> module in Python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java.util</a:t>
            </a:r>
            <a:r>
              <a:rPr lang="en-US" dirty="0" smtClean="0"/>
              <a:t> package in Java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&lt;string&gt;</a:t>
            </a:r>
            <a:r>
              <a:rPr lang="en-US" dirty="0" smtClean="0"/>
              <a:t> header in C++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91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translation</a:t>
            </a:r>
            <a:r>
              <a:rPr lang="en-US" dirty="0" smtClean="0"/>
              <a:t> or </a:t>
            </a:r>
            <a:r>
              <a:rPr lang="en-US" i="1" dirty="0" smtClean="0"/>
              <a:t>compilation unit</a:t>
            </a:r>
            <a:r>
              <a:rPr lang="en-US" dirty="0" smtClean="0"/>
              <a:t> is the unit of compilation in languages that support separate compilation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Often consists of a single source file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 C and C++, consists of a source file along with the files that it recursively #includes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A translation unit only needs to know basic information about the entities in other translation units in order to be compiled</a:t>
            </a:r>
          </a:p>
          <a:p>
            <a:pPr lvl="1"/>
            <a:r>
              <a:rPr lang="en-US" sz="1800" dirty="0" smtClean="0"/>
              <a:t>Example: names and types of variables, return type, name, and parameter types of functions, members of a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76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706913"/>
          </a:xfrm>
        </p:spPr>
        <p:txBody>
          <a:bodyPr>
            <a:normAutofit/>
          </a:bodyPr>
          <a:lstStyle/>
          <a:p>
            <a:r>
              <a:rPr lang="en-US" dirty="0" smtClean="0"/>
              <a:t>In some languages, the public interface of a module is located in a header file, which is then included in other translation units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other languages, all the code for a module is located in a single file, and the compiler extracts the public interface needed by other translation units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09747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10467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6449" y="2556871"/>
            <a:ext cx="4089115" cy="2333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Triangle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a, b, c;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Triangle();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Triangle(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area()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perimeter()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scale(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2362" y="2556871"/>
            <a:ext cx="3886240" cy="2333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Triangle::Triangle(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a_in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b_in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c_in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: a(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a_in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), b(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b_in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), c(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c_in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Triangle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::area()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*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c;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8390" y="2713873"/>
            <a:ext cx="158224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Triangle.h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0590" y="2677789"/>
            <a:ext cx="1690393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Triangle.cpp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54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9255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Python source file is called a </a:t>
            </a:r>
            <a:r>
              <a:rPr lang="en-US" i="1" dirty="0" smtClean="0"/>
              <a:t>module</a:t>
            </a:r>
            <a:endParaRPr lang="en-US" dirty="0" smtClean="0"/>
          </a:p>
          <a:p>
            <a:pPr lvl="1"/>
            <a:r>
              <a:rPr lang="en-US" dirty="0" smtClean="0"/>
              <a:t>First unit of organization for interrelated entities</a:t>
            </a:r>
          </a:p>
          <a:p>
            <a:r>
              <a:rPr lang="en-US" dirty="0" smtClean="0"/>
              <a:t>A module is associated with a scope containing the names defined within it</a:t>
            </a:r>
          </a:p>
          <a:p>
            <a:r>
              <a:rPr lang="en-US" dirty="0" smtClean="0"/>
              <a:t>Names can be </a:t>
            </a:r>
            <a:r>
              <a:rPr lang="en-US" i="1" dirty="0" smtClean="0"/>
              <a:t>imported</a:t>
            </a:r>
            <a:r>
              <a:rPr lang="en-US" dirty="0" smtClean="0"/>
              <a:t> from another module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math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sqrt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quadratic_formula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(a, b, c):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(-b +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sqrt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(b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 b - 4 * a * 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 (2 * 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sys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quadratic_formula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sys.argv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[1]),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sys.argv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[2]),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sys.argv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[3])))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__name__ == 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main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81666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82386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07494" y="3086175"/>
            <a:ext cx="241453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Import single name from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 module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4962418" y="3328827"/>
            <a:ext cx="1345076" cy="8051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240" y="4705666"/>
            <a:ext cx="205684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Import the name of a package into local scope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478080" y="4777483"/>
            <a:ext cx="337039" cy="38984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7494" y="5835114"/>
            <a:ext cx="246590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Use package name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452172" y="5598174"/>
            <a:ext cx="123289" cy="23261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86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packages are a second level of organization, consisting of multiple modules in the same directory</a:t>
            </a:r>
          </a:p>
          <a:p>
            <a:r>
              <a:rPr lang="en-US" dirty="0" smtClean="0"/>
              <a:t>Packages can be nested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6096" y="2570360"/>
            <a:ext cx="798242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sound/                          Top-level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package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__.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     Initialize the sound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package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formats/                 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Subpackage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for file format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conversions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   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__.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   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wavread.py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   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wavwrite.py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   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aiffread.py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    ...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effects/                 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Subpackage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for sound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effects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   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__.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   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echo.py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   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surround.py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   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reverse.py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    ...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94" y="3452219"/>
            <a:ext cx="144653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Denotes a package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24626" y="3524036"/>
            <a:ext cx="337039" cy="8219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900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follows a similar organizational scheme, with the first unit a class and the second unit a package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Multiple classes can be placed in the same file, but if a class is used outside of its file, it should be in its own file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Packages can be nested, as in Python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package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formulas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Quadratic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... 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2814" y="4017298"/>
            <a:ext cx="2301413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Specifies that this file is part of the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formulas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package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69258" y="4478963"/>
            <a:ext cx="1033556" cy="18550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843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841989" cy="4572000"/>
          </a:xfrm>
        </p:spPr>
        <p:txBody>
          <a:bodyPr/>
          <a:lstStyle/>
          <a:p>
            <a:r>
              <a:rPr lang="en-US" dirty="0" smtClean="0"/>
              <a:t>A package can be used without an import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java.util.Vector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vec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java.util.Vector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A single member from a package, or all its members, can be imported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java.util.Vector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// import just one member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java.util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.*;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//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import all members 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Static methods and constants can be imported from a class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static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java.lang.System.out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out.println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"Hello world!"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80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namespace</a:t>
            </a:r>
            <a:r>
              <a:rPr lang="en-US" dirty="0" smtClean="0"/>
              <a:t> defines a scope for names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 {};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 : A {};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foo::A *a =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foo::A();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foo::A;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73349" y="2117535"/>
            <a:ext cx="310693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Can have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multiple namespace blocks in the same or different files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93906" y="2783727"/>
            <a:ext cx="879443" cy="5142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52784" y="3154805"/>
            <a:ext cx="2727495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Can use a name from the same namespace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without qualification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61034" y="3411944"/>
            <a:ext cx="991751" cy="29511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0827" y="4078135"/>
            <a:ext cx="1900719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Use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scope-resolution operator to access a name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181546" y="4777483"/>
            <a:ext cx="520557" cy="18759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6868" y="4932335"/>
            <a:ext cx="272749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Import a single name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015485" y="5106256"/>
            <a:ext cx="941383" cy="5901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98020" y="5444015"/>
            <a:ext cx="228499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Import all names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890496" y="5532291"/>
            <a:ext cx="807525" cy="8564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4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entity defined outside of a namespace is actually part of the global namespace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&lt;&lt; ::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 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200"/>
              </a:spcBef>
            </a:pPr>
            <a:r>
              <a:rPr lang="en-US" dirty="0" smtClean="0"/>
              <a:t>Java similarly places code without a package declaration into the anonymous package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2208" y="2178861"/>
            <a:ext cx="2954233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Qualified access to global namespace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17888" y="2825192"/>
            <a:ext cx="565078" cy="27760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23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Subtype polymorphism relies on subtype relationships and dynamic binding to enable polymorphic code</a:t>
            </a:r>
          </a:p>
          <a:p>
            <a:pPr>
              <a:spcBef>
                <a:spcPts val="2200"/>
              </a:spcBef>
            </a:pPr>
            <a:r>
              <a:rPr lang="en-US" i="1" dirty="0" smtClean="0"/>
              <a:t>Parametric polymorphism</a:t>
            </a:r>
            <a:r>
              <a:rPr lang="en-US" dirty="0" smtClean="0"/>
              <a:t>, on the other hand, allows code to operate on different types without requiring any subtype relationships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The compiler </a:t>
            </a:r>
            <a:r>
              <a:rPr lang="en-US" i="1" dirty="0" smtClean="0"/>
              <a:t>instantiates</a:t>
            </a:r>
            <a:r>
              <a:rPr lang="en-US" dirty="0" smtClean="0"/>
              <a:t> a polymorphic piece of code to work with the actual types with which it is used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Examples: C++ templates and Java generics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37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Linkage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 does not have namespaces, so it uses </a:t>
            </a:r>
            <a:r>
              <a:rPr lang="en-US" i="1" dirty="0" smtClean="0"/>
              <a:t>linkage</a:t>
            </a:r>
            <a:r>
              <a:rPr lang="en-US" dirty="0" smtClean="0"/>
              <a:t> specifiers to avoid name conflicts between translation units</a:t>
            </a:r>
          </a:p>
          <a:p>
            <a:pPr lvl="1"/>
            <a:r>
              <a:rPr lang="en-US" sz="1800" dirty="0" smtClean="0"/>
              <a:t>Also in C++, since </a:t>
            </a:r>
            <a:r>
              <a:rPr lang="en-US" sz="1800" dirty="0" smtClean="0"/>
              <a:t>it</a:t>
            </a:r>
            <a:r>
              <a:rPr lang="mr-IN" sz="1800" dirty="0" smtClean="0"/>
              <a:t>'</a:t>
            </a:r>
            <a:r>
              <a:rPr lang="en-US" sz="1800" dirty="0" smtClean="0"/>
              <a:t>s </a:t>
            </a:r>
            <a:r>
              <a:rPr lang="en-US" sz="1800" dirty="0" smtClean="0"/>
              <a:t>mostly compatible with C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A variable or function at global scope can be declared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 smtClean="0"/>
              <a:t>, which specifies </a:t>
            </a:r>
            <a:r>
              <a:rPr lang="en-US" i="1" dirty="0" smtClean="0"/>
              <a:t>internal linkage</a:t>
            </a:r>
            <a:endParaRPr lang="en-US" dirty="0" smtClean="0"/>
          </a:p>
          <a:p>
            <a:pPr lvl="1"/>
            <a:r>
              <a:rPr lang="en-US" sz="1800" dirty="0" smtClean="0"/>
              <a:t>Name will not be visible outside of translation unit, avoiding name conflicts at link stage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Variables and functions defined, not just declared, in a header should generally be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PI = 3.1415926535;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area(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r)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PI * r * r;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48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Linkage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global variable or function has </a:t>
            </a:r>
            <a:r>
              <a:rPr lang="en-US" i="1" dirty="0" smtClean="0"/>
              <a:t>external linkage</a:t>
            </a:r>
            <a:r>
              <a:rPr lang="en-US" dirty="0" smtClean="0"/>
              <a:t> if it does not have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 smtClean="0"/>
              <a:t> specifier</a:t>
            </a:r>
          </a:p>
          <a:p>
            <a:pPr lvl="1"/>
            <a:r>
              <a:rPr lang="en-US" sz="1800" dirty="0" smtClean="0"/>
              <a:t>The name will be accessible from other translation units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An entity with external linkage must have exactly one definition among the translation units of a program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A function can be declared but not defined by leaving out the function body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A variable declaration is also a definition, unless it has the extern specifier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count;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count;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3853" y="4889715"/>
            <a:ext cx="221449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Just a declaration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479533" y="5074381"/>
            <a:ext cx="364320" cy="29860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61693" y="5443713"/>
            <a:ext cx="2769297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 definition that default initializes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count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3678148" y="5687083"/>
            <a:ext cx="983545" cy="797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859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 often support information hiding at the granularity of a module or package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 Java, a non-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/>
              <a:t> class is available only to the same package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Java and C# have module or package-level access modifiers for class members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 C and C++, entities declared with internal linkage in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.c</a:t>
            </a:r>
            <a:r>
              <a:rPr lang="en-US" dirty="0" smtClean="0"/>
              <a:t> or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cpp</a:t>
            </a:r>
            <a:r>
              <a:rPr lang="en-US" dirty="0" smtClean="0"/>
              <a:t> file are not available to other translation units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61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Opaque Types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C, </a:t>
            </a:r>
            <a:r>
              <a:rPr lang="en-US" dirty="0" err="1" smtClean="0"/>
              <a:t>struct</a:t>
            </a:r>
            <a:r>
              <a:rPr lang="en-US" dirty="0" smtClean="0"/>
              <a:t> members can be hidden by providing only a declaration and not the definition of a </a:t>
            </a:r>
            <a:r>
              <a:rPr lang="en-US" dirty="0" err="1" smtClean="0"/>
              <a:t>struct</a:t>
            </a:r>
            <a:r>
              <a:rPr lang="en-US" dirty="0" smtClean="0"/>
              <a:t> in the header file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list *stack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stack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stack_make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stack_push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(stack s,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stack_top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(stack s);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stack_pop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(stack s);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stack_free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(stack s); 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Other translation units can make use of the interface, but cannot access members or even directly create an object of an opaque type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stack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stack_make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stack_push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stack_pop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(s);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23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 specify semantics for initialization of the contents of a class, module, or package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 Java, a class is initialized the first time it is used</a:t>
            </a:r>
          </a:p>
          <a:p>
            <a:pPr lvl="1"/>
            <a:r>
              <a:rPr lang="en-US" sz="1800" dirty="0" smtClean="0"/>
              <a:t>Generally when an instance is created or a static member is accessed for the first time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 Python, a </a:t>
            </a:r>
            <a:r>
              <a:rPr lang="en-US" dirty="0" smtClean="0"/>
              <a:t>module</a:t>
            </a:r>
            <a:r>
              <a:rPr lang="mr-IN" dirty="0" smtClean="0"/>
              <a:t>'</a:t>
            </a:r>
            <a:r>
              <a:rPr lang="en-US" dirty="0" smtClean="0"/>
              <a:t>s </a:t>
            </a:r>
            <a:r>
              <a:rPr lang="en-US" dirty="0" smtClean="0"/>
              <a:t>code is executed when it is imported</a:t>
            </a:r>
          </a:p>
          <a:p>
            <a:pPr lvl="1"/>
            <a:r>
              <a:rPr lang="en-US" sz="1800" dirty="0" smtClean="0"/>
              <a:t>If a module is imported again from the same module, its code does not execute again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9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Circular dependencies between modules should be avoided</a:t>
            </a:r>
          </a:p>
          <a:p>
            <a:r>
              <a:rPr lang="en-US" dirty="0" smtClean="0"/>
              <a:t>Can require restructuring code</a:t>
            </a:r>
            <a:endParaRPr lang="en-US" dirty="0"/>
          </a:p>
          <a:p>
            <a:r>
              <a:rPr lang="en-US" dirty="0" smtClean="0"/>
              <a:t>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9565" y="2534446"/>
            <a:ext cx="268095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6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func1():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return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bar.func3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6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func2():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return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(func1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())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79565" y="4918632"/>
            <a:ext cx="2680955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</a:p>
          <a:p>
            <a:endParaRPr lang="en-US" sz="1600" b="1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6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func3():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return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foo.func2() 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55796" y="2951025"/>
            <a:ext cx="4399819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python3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foo.py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Traceback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(most recent call last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File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foo.py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line 1, in &lt;module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import bar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File "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bar.py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line 1, in &lt;module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import foo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File "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foo.py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line 9, in &lt;module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print(func1())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File "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foo.py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line 4, in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func1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return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bar.func3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AttributeError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module 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has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attribute 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func3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4725" y="2652227"/>
            <a:ext cx="108967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foo.py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44725" y="5055910"/>
            <a:ext cx="108967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bar.py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78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has a multi-step initialization process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/>
              <a:t>Static initialization</a:t>
            </a:r>
            <a:r>
              <a:rPr lang="en-US" sz="1800" dirty="0" smtClean="0"/>
              <a:t>: initialize compile-time constants to their values, and all other variables with static storage duration to zero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/>
              <a:t>Dynamic initialization</a:t>
            </a:r>
            <a:r>
              <a:rPr lang="en-US" sz="1800" dirty="0" smtClean="0"/>
              <a:t>: initialize static-storage variables using their specified initializers</a:t>
            </a:r>
          </a:p>
          <a:p>
            <a:pPr marL="1200150" lvl="2" indent="-342900"/>
            <a:r>
              <a:rPr lang="en-US" sz="1600" dirty="0" smtClean="0"/>
              <a:t>Can be delayed until first use of the translation unit</a:t>
            </a:r>
          </a:p>
          <a:p>
            <a:pPr marL="400050">
              <a:spcBef>
                <a:spcPts val="2200"/>
              </a:spcBef>
            </a:pPr>
            <a:r>
              <a:rPr lang="en-US" dirty="0" smtClean="0"/>
              <a:t>Within a translation unit, initialization is in program order, with some exceptions</a:t>
            </a:r>
          </a:p>
          <a:p>
            <a:pPr marL="400050">
              <a:spcBef>
                <a:spcPts val="2200"/>
              </a:spcBef>
            </a:pPr>
            <a:r>
              <a:rPr lang="en-US" dirty="0" smtClean="0"/>
              <a:t>Order is undefined between translation units</a:t>
            </a:r>
          </a:p>
          <a:p>
            <a:pPr marL="800100" lvl="1"/>
            <a:r>
              <a:rPr lang="en-US" sz="1800" dirty="0" smtClean="0"/>
              <a:t>Cannot rely on another translation unit being initialized first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7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Implicit </a:t>
            </a:r>
            <a:r>
              <a:rPr lang="en-US" sz="2800" smtClean="0"/>
              <a:t>Parametric Polymorphism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languages, particularly those in the ML family, allow types to be elided from a function, in which case it is implicitly polymorphic</a:t>
            </a:r>
          </a:p>
          <a:p>
            <a:r>
              <a:rPr lang="en-US" dirty="0" smtClean="0"/>
              <a:t>The compiler infers the type for each use</a:t>
            </a:r>
          </a:p>
          <a:p>
            <a:r>
              <a:rPr lang="en-US" dirty="0" smtClean="0"/>
              <a:t>Example in </a:t>
            </a:r>
            <a:r>
              <a:rPr lang="en-US" dirty="0" err="1" smtClean="0"/>
              <a:t>OCaml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max x y =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&gt; y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then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x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y;;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36742" y="3255011"/>
            <a:ext cx="309765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max 3 4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 :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max 4.1 3.1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;;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float =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4.1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max "Hello" "World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";;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string = "World"</a:t>
            </a:r>
          </a:p>
        </p:txBody>
      </p:sp>
    </p:spTree>
    <p:extLst>
      <p:ext uri="{BB962C8B-B14F-4D97-AF65-F5344CB8AC3E}">
        <p14:creationId xmlns:p14="http://schemas.microsoft.com/office/powerpoint/2010/main" val="104305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Explicit </a:t>
            </a:r>
            <a:r>
              <a:rPr lang="en-US" sz="2800" smtClean="0"/>
              <a:t>Parametric Polymorphism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other languages, an entity must be explicitly marked as polymorphic</a:t>
            </a:r>
          </a:p>
          <a:p>
            <a:r>
              <a:rPr lang="en-US" dirty="0" smtClean="0"/>
              <a:t>Example in C++: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T&gt;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 max(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 &amp;x,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 &amp;y)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&gt; y ? x : 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43180" y="3902284"/>
            <a:ext cx="566861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(3, 4); //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returns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4</a:t>
            </a:r>
            <a:b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(4.1, 3.1); //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returns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4.1</a:t>
            </a:r>
            <a:b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i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Hello"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i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World"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//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returns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World"s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(3, 4.1); // </a:t>
            </a:r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mr-IN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1610" y="5226066"/>
            <a:ext cx="235564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C++14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::string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literal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558320" y="4787758"/>
            <a:ext cx="585626" cy="43830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4701" y="5340006"/>
            <a:ext cx="1993188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Conflicting argument types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3421295" y="5024063"/>
            <a:ext cx="71918" cy="3159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2001" y="3902283"/>
            <a:ext cx="1892122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Type inference determines type to use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in instantiation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254124" y="4059285"/>
            <a:ext cx="389056" cy="741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4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Type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multiple type parameters to handle arguments of different type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We need to use type inference in order to determine the return type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U&gt;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auto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max(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 &amp;x,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U &amp;y)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-&gt;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decltype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y ? x : y)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&gt; y ? x : 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11632" y="5236860"/>
            <a:ext cx="377066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(3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4.1); //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returns 4.1</a:t>
            </a:r>
            <a:endParaRPr lang="mr-IN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8319" y="4419705"/>
            <a:ext cx="2476071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Will be computed as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in this case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435030" y="3981397"/>
            <a:ext cx="585626" cy="43830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34545" y="2957378"/>
            <a:ext cx="1660134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Trailing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return type can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be elided in C++14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796354" y="3421294"/>
            <a:ext cx="338192" cy="14615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41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Non-Type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few languages, a parameter to a generic may be a value rather than a type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 C++, the parameter can be of integral, enumeration, reference, pointer, or pointer-to-member type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Example (similar to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::array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5&gt;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[3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] = 4.1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7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Implicit and Explicit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generic entity usually does not work on all possible types</a:t>
            </a:r>
          </a:p>
          <a:p>
            <a:pPr lvl="1"/>
            <a:r>
              <a:rPr lang="en-US" sz="1800" dirty="0" smtClean="0"/>
              <a:t>Example: calling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max()</a:t>
            </a:r>
            <a:r>
              <a:rPr lang="en-US" sz="1800" dirty="0" smtClean="0"/>
              <a:t> on streams,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en-US" sz="1800" dirty="0" smtClean="0"/>
              <a:t>s, etc.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 some languages, the constraints on a generic are implicit</a:t>
            </a:r>
          </a:p>
          <a:p>
            <a:pPr lvl="1"/>
            <a:r>
              <a:rPr lang="en-US" sz="1800" dirty="0" smtClean="0"/>
              <a:t>The compiler will attempt to instantiate the generic and then report a failure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 other languages, constraints can be specified explicitly</a:t>
            </a:r>
          </a:p>
          <a:p>
            <a:pPr lvl="1"/>
            <a:r>
              <a:rPr lang="en-US" sz="1800" dirty="0" smtClean="0"/>
              <a:t>The generic is then checked once for validity</a:t>
            </a:r>
          </a:p>
          <a:p>
            <a:pPr lvl="1"/>
            <a:r>
              <a:rPr lang="en-US" sz="1800" dirty="0" smtClean="0"/>
              <a:t>Upon instantiation, only the type argument needs to be checked against the explicit constraints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6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Constraints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812564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max(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800"/>
              </a:spcBef>
            </a:pPr>
            <a:r>
              <a:rPr lang="en-US" dirty="0" smtClean="0">
                <a:ea typeface="Consolas" charset="0"/>
                <a:cs typeface="Consolas" charset="0"/>
              </a:rPr>
              <a:t>Inscrutable error messages are a side effect of waiting to check until instantiation</a:t>
            </a:r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24609" y="2493686"/>
            <a:ext cx="6687876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foo.cpp:7:12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error: invalid operands to binary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expression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::__1::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basic_istream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&lt;char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and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::__1::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basic_istream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&lt;char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x &gt; y ? x : y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~ ^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~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foo.cpp:11:5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note: in instantiation of function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template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specialization 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max&lt;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::__1::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basic_istream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&lt;char&gt;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requested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here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max(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cin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cin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^</a:t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[long list of overloads of &gt; that were not viable]</a:t>
            </a:r>
            <a:endParaRPr lang="en-US" sz="16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4501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13522</TotalTime>
  <Words>1906</Words>
  <Application>Microsoft Macintosh PowerPoint</Application>
  <PresentationFormat>On-screen Show (4:3)</PresentationFormat>
  <Paragraphs>338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Century Gothic</vt:lpstr>
      <vt:lpstr>Consolas</vt:lpstr>
      <vt:lpstr>Mangal</vt:lpstr>
      <vt:lpstr>Wingdings 3</vt:lpstr>
      <vt:lpstr>Arial</vt:lpstr>
      <vt:lpstr>Wisp</vt:lpstr>
      <vt:lpstr>EECS 490 – Lecture 18 Generics and Modules</vt:lpstr>
      <vt:lpstr>Announcements</vt:lpstr>
      <vt:lpstr>Parametric Polymorphism</vt:lpstr>
      <vt:lpstr>Implicit Parametric Polymorphism</vt:lpstr>
      <vt:lpstr>Explicit Parametric Polymorphism</vt:lpstr>
      <vt:lpstr>Multiple Type Parameters</vt:lpstr>
      <vt:lpstr>Non-Type Parameters</vt:lpstr>
      <vt:lpstr>Implicit and Explicit Constraints</vt:lpstr>
      <vt:lpstr>Implicit Constraints in C++</vt:lpstr>
      <vt:lpstr>Implementation Strategies</vt:lpstr>
      <vt:lpstr>Generics in Java</vt:lpstr>
      <vt:lpstr>Generic Types</vt:lpstr>
      <vt:lpstr>Generic Functions</vt:lpstr>
      <vt:lpstr>Constraints</vt:lpstr>
      <vt:lpstr>Modifying Foo</vt:lpstr>
      <vt:lpstr>Adding a Type Constraint</vt:lpstr>
      <vt:lpstr>Rectangles</vt:lpstr>
      <vt:lpstr>Squares</vt:lpstr>
      <vt:lpstr>Loosening the Constraint</vt:lpstr>
      <vt:lpstr>PowerPoint Presentation</vt:lpstr>
      <vt:lpstr>Modules</vt:lpstr>
      <vt:lpstr>Translation Units</vt:lpstr>
      <vt:lpstr>Headers</vt:lpstr>
      <vt:lpstr>Python Modules</vt:lpstr>
      <vt:lpstr>Python Packages</vt:lpstr>
      <vt:lpstr>Java Packages</vt:lpstr>
      <vt:lpstr>Java Imports</vt:lpstr>
      <vt:lpstr>Namespaces in C++</vt:lpstr>
      <vt:lpstr>Global Namespace</vt:lpstr>
      <vt:lpstr>Internal Linkage</vt:lpstr>
      <vt:lpstr>External Linkage</vt:lpstr>
      <vt:lpstr>Information Hiding</vt:lpstr>
      <vt:lpstr>Opaque Types in C</vt:lpstr>
      <vt:lpstr>Initialization</vt:lpstr>
      <vt:lpstr>Circular Dependencies</vt:lpstr>
      <vt:lpstr>Initialization in C++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950</cp:revision>
  <cp:lastPrinted>2016-11-01T18:52:07Z</cp:lastPrinted>
  <dcterms:created xsi:type="dcterms:W3CDTF">2014-09-12T02:12:56Z</dcterms:created>
  <dcterms:modified xsi:type="dcterms:W3CDTF">2017-11-08T23:10:23Z</dcterms:modified>
</cp:coreProperties>
</file>