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6" r:id="rId3"/>
    <p:sldId id="703" r:id="rId4"/>
    <p:sldId id="704" r:id="rId5"/>
    <p:sldId id="705" r:id="rId6"/>
    <p:sldId id="706" r:id="rId7"/>
    <p:sldId id="707" r:id="rId8"/>
    <p:sldId id="708" r:id="rId9"/>
    <p:sldId id="709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702" r:id="rId18"/>
    <p:sldId id="685" r:id="rId19"/>
    <p:sldId id="687" r:id="rId20"/>
    <p:sldId id="686" r:id="rId21"/>
    <p:sldId id="688" r:id="rId22"/>
    <p:sldId id="701" r:id="rId23"/>
    <p:sldId id="689" r:id="rId24"/>
    <p:sldId id="690" r:id="rId25"/>
    <p:sldId id="691" r:id="rId26"/>
    <p:sldId id="692" r:id="rId27"/>
    <p:sldId id="693" r:id="rId28"/>
    <p:sldId id="694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58" autoAdjust="0"/>
    <p:restoredTop sz="94628"/>
  </p:normalViewPr>
  <p:slideViewPr>
    <p:cSldViewPr snapToGrid="0">
      <p:cViewPr varScale="1">
        <p:scale>
          <a:sx n="140" d="100"/>
          <a:sy n="140" d="100"/>
        </p:scale>
        <p:origin x="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19</a:t>
            </a:r>
            <a:br>
              <a:rPr lang="en-US" dirty="0" smtClean="0"/>
            </a:br>
            <a:r>
              <a:rPr lang="en-US" sz="2700" dirty="0" smtClean="0"/>
              <a:t>Logic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programming: express computation as sequences of operations on the program state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Functional programming: express computation as mappings between function inputs and outputs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Logic programming: express computation as relations between pieces of data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First-order predicate calculus is the foundation of logic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/>
              <a:t>∀</a:t>
            </a:r>
            <a:r>
              <a:rPr lang="mr-IN" i="1" dirty="0"/>
              <a:t>X</a:t>
            </a:r>
            <a:r>
              <a:rPr lang="mr-IN" dirty="0"/>
              <a:t>. ∃</a:t>
            </a:r>
            <a:r>
              <a:rPr lang="mr-IN" i="1" dirty="0" err="1"/>
              <a:t>Y</a:t>
            </a:r>
            <a:r>
              <a:rPr lang="mr-IN" dirty="0"/>
              <a:t>. </a:t>
            </a:r>
            <a:r>
              <a:rPr lang="mr-IN" i="1" dirty="0" err="1"/>
              <a:t>P</a:t>
            </a:r>
            <a:r>
              <a:rPr lang="mr-IN" dirty="0"/>
              <a:t>(</a:t>
            </a:r>
            <a:r>
              <a:rPr lang="mr-IN" i="1" dirty="0"/>
              <a:t>X</a:t>
            </a:r>
            <a:r>
              <a:rPr lang="mr-IN" dirty="0"/>
              <a:t>) ∨ ¬</a:t>
            </a:r>
            <a:r>
              <a:rPr lang="mr-IN" i="1" dirty="0" err="1"/>
              <a:t>Q</a:t>
            </a:r>
            <a:r>
              <a:rPr lang="mr-IN" dirty="0"/>
              <a:t>(</a:t>
            </a:r>
            <a:r>
              <a:rPr lang="mr-IN" i="1" dirty="0" err="1"/>
              <a:t>Y</a:t>
            </a:r>
            <a:r>
              <a:rPr lang="mr-IN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mr-IN" dirty="0"/>
              <a:t>∀</a:t>
            </a:r>
            <a:r>
              <a:rPr lang="mr-IN" i="1" dirty="0"/>
              <a:t>X</a:t>
            </a:r>
            <a:r>
              <a:rPr lang="mr-IN" dirty="0" smtClean="0"/>
              <a:t>.</a:t>
            </a:r>
            <a:r>
              <a:rPr lang="en-US" dirty="0" smtClean="0"/>
              <a:t> </a:t>
            </a:r>
            <a:r>
              <a:rPr lang="mr-IN" dirty="0" smtClean="0"/>
              <a:t>∃</a:t>
            </a:r>
            <a:r>
              <a:rPr lang="mr-IN" i="1" dirty="0"/>
              <a:t>Y</a:t>
            </a:r>
            <a:r>
              <a:rPr lang="mr-IN" dirty="0" smtClean="0"/>
              <a:t>.</a:t>
            </a:r>
            <a:r>
              <a:rPr lang="en-US" dirty="0" smtClean="0"/>
              <a:t> </a:t>
            </a:r>
            <a:r>
              <a:rPr lang="mr-IN" i="1" dirty="0" err="1" smtClean="0"/>
              <a:t>Q</a:t>
            </a:r>
            <a:r>
              <a:rPr lang="mr-IN" dirty="0" smtClean="0"/>
              <a:t>(</a:t>
            </a:r>
            <a:r>
              <a:rPr lang="mr-IN" i="1" dirty="0" err="1" smtClean="0"/>
              <a:t>Y</a:t>
            </a:r>
            <a:r>
              <a:rPr lang="mr-IN" dirty="0"/>
              <a:t>) </a:t>
            </a:r>
            <a:r>
              <a:rPr lang="mr-IN" dirty="0" smtClean="0"/>
              <a:t>⇒ </a:t>
            </a:r>
            <a:r>
              <a:rPr lang="mr-IN" i="1" dirty="0" err="1"/>
              <a:t>P</a:t>
            </a:r>
            <a:r>
              <a:rPr lang="mr-IN" dirty="0"/>
              <a:t>(</a:t>
            </a:r>
            <a:r>
              <a:rPr lang="mr-IN" i="1" dirty="0"/>
              <a:t>X</a:t>
            </a:r>
            <a:r>
              <a:rPr lang="mr-IN" dirty="0" smtClean="0"/>
              <a:t>)</a:t>
            </a:r>
            <a:r>
              <a:rPr lang="mr-IN" dirty="0"/>
              <a:t/>
            </a:r>
            <a:br>
              <a:rPr lang="mr-IN" dirty="0"/>
            </a:br>
            <a:endParaRPr lang="mr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 program is expressed as a set of </a:t>
            </a:r>
            <a:r>
              <a:rPr lang="en-US" i="1" dirty="0" smtClean="0"/>
              <a:t>axioms</a:t>
            </a:r>
            <a:r>
              <a:rPr lang="en-US" dirty="0" smtClean="0"/>
              <a:t> that are assumed to be true</a:t>
            </a:r>
          </a:p>
          <a:p>
            <a:r>
              <a:rPr lang="en-US" dirty="0" smtClean="0"/>
              <a:t>An axiom takes the form of a </a:t>
            </a:r>
            <a:r>
              <a:rPr lang="en-US" i="1" dirty="0" smtClean="0"/>
              <a:t>Horn clause</a:t>
            </a:r>
            <a:r>
              <a:rPr lang="en-US" dirty="0" smtClean="0"/>
              <a:t>, which specifies a reverse implication: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 :- B1, B2, ..., BN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equivalent to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/>
              <a:t>(</a:t>
            </a:r>
            <a:r>
              <a:rPr lang="mr-IN" i="1" dirty="0"/>
              <a:t>B</a:t>
            </a:r>
            <a:r>
              <a:rPr lang="mr-IN" dirty="0"/>
              <a:t>1 ∧ </a:t>
            </a:r>
            <a:r>
              <a:rPr lang="mr-IN" i="1" dirty="0"/>
              <a:t>B</a:t>
            </a:r>
            <a:r>
              <a:rPr lang="mr-IN" dirty="0"/>
              <a:t>2 ∧ ... ∧ </a:t>
            </a:r>
            <a:r>
              <a:rPr lang="mr-IN" i="1" dirty="0"/>
              <a:t>BN</a:t>
            </a:r>
            <a:r>
              <a:rPr lang="mr-IN" dirty="0"/>
              <a:t>) </a:t>
            </a:r>
            <a:r>
              <a:rPr lang="mr-IN" dirty="0" smtClean="0"/>
              <a:t>⇒ </a:t>
            </a:r>
            <a:r>
              <a:rPr lang="mr-IN" i="1" dirty="0" err="1" smtClean="0"/>
              <a:t>H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with implicit quantifiers.</a:t>
            </a:r>
            <a:endParaRPr lang="mr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5607" y="3600577"/>
            <a:ext cx="19403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Head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of clause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78024" y="3246120"/>
            <a:ext cx="182881" cy="3501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822" y="3596251"/>
            <a:ext cx="19403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Body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of clause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87239" y="3241794"/>
            <a:ext cx="182881" cy="3501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17520" y="3246120"/>
            <a:ext cx="1834057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248" y="2979711"/>
            <a:ext cx="19403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Individual </a:t>
            </a:r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term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928616" y="3099816"/>
            <a:ext cx="435632" cy="6456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8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goal</a:t>
            </a:r>
            <a:r>
              <a:rPr lang="en-US" dirty="0" smtClean="0"/>
              <a:t> is a query that the system attempts to prove from the axioms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Possible reasoning:</a:t>
            </a:r>
            <a:br>
              <a:rPr lang="en-US" dirty="0" smtClean="0"/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7287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73595"/>
            <a:ext cx="5377628" cy="365125"/>
          </a:xfrm>
        </p:spPr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 = bill</a:t>
            </a:r>
            <a:r>
              <a:rPr lang="en-US" dirty="0" smtClean="0"/>
              <a:t> is also a valid solution given the axioms.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6776" y="4379310"/>
            <a:ext cx="723290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sibling(bill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parent(P, bill), parent(P,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(rule 3)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mother(P, bill), parent(P,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(rule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mother(molly, bill), parent(molly,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(fact 1)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mother(molly, bill), mother(molly,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(rule 1)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mother(molly, bill), mother(molly,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(fact 2)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4711" y="2163771"/>
            <a:ext cx="6844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parent(P, C) :- mother(P, C).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rule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parent(P, C) :- father(P, C).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rule 2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sibling(A, B) :- parent(P, A), parent(P, B). % rule 3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 2</a:t>
            </a:r>
          </a:p>
        </p:txBody>
      </p:sp>
    </p:spTree>
    <p:extLst>
      <p:ext uri="{BB962C8B-B14F-4D97-AF65-F5344CB8AC3E}">
        <p14:creationId xmlns:p14="http://schemas.microsoft.com/office/powerpoint/2010/main" val="133083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790105" cy="4572000"/>
          </a:xfrm>
        </p:spPr>
        <p:txBody>
          <a:bodyPr/>
          <a:lstStyle/>
          <a:p>
            <a:r>
              <a:rPr lang="en-US" dirty="0" smtClean="0"/>
              <a:t>Prolog is the foundational language of logic programming and is the most widely used</a:t>
            </a:r>
          </a:p>
          <a:p>
            <a:r>
              <a:rPr lang="en-US" dirty="0" smtClean="0"/>
              <a:t>A Prolog program consists of a set of Horn clauses, using the syntax on the preceding slides</a:t>
            </a:r>
          </a:p>
          <a:p>
            <a:r>
              <a:rPr lang="en-US" dirty="0" smtClean="0"/>
              <a:t>A Horn clause has a head term and optional body terms</a:t>
            </a:r>
          </a:p>
          <a:p>
            <a:r>
              <a:rPr lang="en-US" dirty="0" smtClean="0"/>
              <a:t>A term may be atomic, compound, or a variable</a:t>
            </a:r>
          </a:p>
          <a:p>
            <a:pPr lvl="1"/>
            <a:r>
              <a:rPr lang="en-US" sz="1800" dirty="0" smtClean="0"/>
              <a:t>Atomic: atoms and numbers</a:t>
            </a:r>
          </a:p>
          <a:p>
            <a:pPr lvl="2"/>
            <a:r>
              <a:rPr lang="en-US" sz="1800" dirty="0" smtClean="0"/>
              <a:t>Atom: Scheme-like symbol or quoted string</a:t>
            </a:r>
          </a:p>
          <a:p>
            <a:pPr lvl="2"/>
            <a:r>
              <a:rPr lang="en-US" sz="1800" dirty="0" smtClean="0"/>
              <a:t>If an atom starts with a letter, it must be lowercase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smtClean="0"/>
              <a:t>Variables: symbols that start with an uppercase letter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684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756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6388" y="5074920"/>
            <a:ext cx="534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hello    =&lt;    +   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'logic programming'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6388" y="5996503"/>
            <a:ext cx="168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Hello    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2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term consists of a </a:t>
            </a:r>
            <a:r>
              <a:rPr lang="en-US" i="1" dirty="0" err="1" smtClean="0"/>
              <a:t>functor</a:t>
            </a:r>
            <a:r>
              <a:rPr lang="en-US" dirty="0" smtClean="0"/>
              <a:t>, which is an atom, followed by a list of one or more argument terms</a:t>
            </a:r>
          </a:p>
          <a:p>
            <a:endParaRPr lang="en-US" dirty="0"/>
          </a:p>
          <a:p>
            <a:pPr>
              <a:spcBef>
                <a:spcPts val="2200"/>
              </a:spcBef>
            </a:pPr>
            <a:r>
              <a:rPr lang="en-US" dirty="0" smtClean="0"/>
              <a:t>A compound term is interpreted as a </a:t>
            </a:r>
            <a:r>
              <a:rPr lang="en-US" i="1" dirty="0" smtClean="0"/>
              <a:t>predicate</a:t>
            </a:r>
            <a:r>
              <a:rPr lang="en-US" dirty="0" smtClean="0"/>
              <a:t>, with a truth value, if it is a head term, a body term, or the goal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Otherwise, the compound term is interpreted as data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hello(world)</a:t>
            </a:r>
            <a:r>
              <a:rPr lang="en-US" sz="1800" dirty="0" smtClean="0"/>
              <a:t> in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(hello(world))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224" y="2450592"/>
            <a:ext cx="630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pair(1, 2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)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wizard(harry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)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(hello(world))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Horn clause with no body is a </a:t>
            </a:r>
            <a:r>
              <a:rPr lang="en-US" i="1" dirty="0" smtClean="0"/>
              <a:t>fact</a:t>
            </a:r>
            <a:r>
              <a:rPr lang="en-US" dirty="0" smtClean="0"/>
              <a:t>, since it is always true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mother(molly, bill).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Horn clause with a body is a </a:t>
            </a:r>
            <a:r>
              <a:rPr lang="en-US" i="1" dirty="0" smtClean="0"/>
              <a:t>rule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parent(P, C) :- mother(P, C).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sibling(A, B) :- parent(P, A), parent(P, B).</a:t>
            </a:r>
          </a:p>
          <a:p>
            <a:pPr lvl="1">
              <a:spcBef>
                <a:spcPts val="1600"/>
              </a:spcBef>
            </a:pPr>
            <a:r>
              <a:rPr lang="en-US" sz="1800" dirty="0" smtClean="0"/>
              <a:t>Meaning:</a:t>
            </a:r>
          </a:p>
          <a:p>
            <a:pPr lvl="2"/>
            <a:r>
              <a:rPr lang="en-US" sz="1800" dirty="0" smtClean="0"/>
              <a:t>If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mother(P, C)</a:t>
            </a:r>
            <a:r>
              <a:rPr lang="en-US" sz="1800" dirty="0" smtClean="0"/>
              <a:t> is true, then so is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parent(P, C)</a:t>
            </a:r>
          </a:p>
          <a:p>
            <a:pPr lvl="2"/>
            <a:r>
              <a:rPr lang="en-US" sz="1800" dirty="0" smtClean="0"/>
              <a:t>If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parent(P, A)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parent(P, B)</a:t>
            </a:r>
            <a:r>
              <a:rPr lang="en-US" sz="1800" dirty="0" smtClean="0"/>
              <a:t> are true, then so is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sibling(A, B)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program is a set of Horn clauses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3432" y="2254816"/>
            <a:ext cx="1940361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Period signifies end of clause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2618302"/>
            <a:ext cx="435632" cy="54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goal</a:t>
            </a:r>
            <a:r>
              <a:rPr lang="en-US" dirty="0"/>
              <a:t> is a predicate that the interpreter attempts to prove</a:t>
            </a:r>
          </a:p>
          <a:p>
            <a:r>
              <a:rPr lang="en-US" dirty="0" smtClean="0"/>
              <a:t>Loading the program from the previous slide and entering the goal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sibling(bill, S)</a:t>
            </a:r>
            <a:r>
              <a:rPr lang="en-US" dirty="0" smtClean="0"/>
              <a:t> produces: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sibling(bill, 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bill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A semicolon asks for more solutions</a:t>
            </a:r>
          </a:p>
          <a:p>
            <a:r>
              <a:rPr lang="en-US" dirty="0" smtClean="0"/>
              <a:t>A period ends a query</a:t>
            </a:r>
          </a:p>
          <a:p>
            <a:pPr lvl="1"/>
            <a:r>
              <a:rPr lang="en-US" dirty="0" smtClean="0"/>
              <a:t>Can be entered by the user</a:t>
            </a:r>
          </a:p>
          <a:p>
            <a:pPr lvl="1"/>
            <a:r>
              <a:rPr lang="en-US" dirty="0" smtClean="0"/>
              <a:t>Can be produced by the interpreter, in which case it is certain no more solutions exist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solution order is deterministic, as we will see shortly.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2544" y="3340518"/>
            <a:ext cx="272819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Ask for more solutions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621024" y="3410712"/>
            <a:ext cx="731520" cy="11447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4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terms can represent data structures</a:t>
            </a:r>
          </a:p>
          <a:p>
            <a:r>
              <a:rPr lang="en-US" dirty="0" smtClean="0"/>
              <a:t>Example: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pair(A, B)</a:t>
            </a:r>
            <a:r>
              <a:rPr lang="en-US" dirty="0" smtClean="0"/>
              <a:t> to represent a pair</a:t>
            </a:r>
          </a:p>
          <a:p>
            <a:pPr lvl="1"/>
            <a:r>
              <a:rPr lang="en-US" sz="1800" dirty="0" smtClean="0"/>
              <a:t>This won't be a head</a:t>
            </a:r>
            <a:br>
              <a:rPr lang="en-US" sz="1800" dirty="0" smtClean="0"/>
            </a:br>
            <a:r>
              <a:rPr lang="en-US" sz="1800" dirty="0" smtClean="0"/>
              <a:t>or body term, so it</a:t>
            </a:r>
            <a:br>
              <a:rPr lang="en-US" sz="1800" dirty="0" smtClean="0"/>
            </a:br>
            <a:r>
              <a:rPr lang="en-US" sz="1800" dirty="0" smtClean="0"/>
              <a:t>will be treated as</a:t>
            </a:r>
            <a:br>
              <a:rPr lang="en-US" sz="1800" dirty="0" smtClean="0"/>
            </a:br>
            <a:r>
              <a:rPr lang="en-US" sz="1800" dirty="0" smtClean="0"/>
              <a:t>data</a:t>
            </a:r>
          </a:p>
          <a:p>
            <a:r>
              <a:rPr lang="en-US" dirty="0" smtClean="0"/>
              <a:t>Relations on pairs: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4588" y="2242882"/>
            <a:ext cx="387705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1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(X,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(X,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is_null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is_null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(pair(1,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nil)).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3060" y="3812628"/>
            <a:ext cx="3081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cons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(_,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_),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is_null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2969" y="5152916"/>
            <a:ext cx="157238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Anonymous variable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57808" y="4722312"/>
            <a:ext cx="263047" cy="4306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840" y="4342146"/>
            <a:ext cx="170562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Relates a first and second item to a pair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28592" y="4043190"/>
            <a:ext cx="403172" cy="2989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4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also provides built-in linked lists, specified as elements between square brackets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    [1, a]    [b, 3, foo(bar)]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pipe symbol acts like a dot in Scheme, separating some elements from the rest of the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([1, 2 | [3, 4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1,2,3,4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This allows us to write predicates like the following: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contains([X|_],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contains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([_|Ys], X) :- contains(Ys, X).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HW4 due tonight at 8pm</a:t>
            </a:r>
          </a:p>
          <a:p>
            <a:endParaRPr lang="en-US" sz="2000" dirty="0"/>
          </a:p>
          <a:p>
            <a:r>
              <a:rPr lang="en-US" sz="2000" dirty="0" smtClean="0"/>
              <a:t>Project 4 due Tue 11/21 at 8pm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11/13/17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and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Prolog includes integer and floating-point numbers</a:t>
            </a:r>
          </a:p>
          <a:p>
            <a:r>
              <a:rPr lang="en-US" dirty="0" smtClean="0"/>
              <a:t>Comparison predicates can be written in infix order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/>
              <a:t> operator specifies explicit unification, not </a:t>
            </a:r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5396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5468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18859" y="2235135"/>
            <a:ext cx="49011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?- 3 =&lt; 4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% less than or equal</a:t>
            </a: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 =&lt; 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 =:=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% arithmetic equal</a:t>
            </a: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 =\=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% arithmetic not equal</a:t>
            </a: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310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represent compound terms and are not evaluated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Comparisons perform evaluation on both operands</a:t>
            </a:r>
            <a:endParaRPr lang="en-US" dirty="0"/>
          </a:p>
          <a:p>
            <a:pPr>
              <a:spcBef>
                <a:spcPts val="2200"/>
              </a:spcBef>
            </a:pP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dirty="0" smtClean="0"/>
              <a:t> operator unifies its first argument with the arithmetic result of its second argument</a:t>
            </a:r>
            <a:endParaRPr lang="mr-IN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17266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7338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7440" y="2159370"/>
            <a:ext cx="212140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?- 7 = 3 + 4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3872" y="2201622"/>
            <a:ext cx="33688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does not unify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+(3, 4)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24528" y="2350008"/>
            <a:ext cx="709345" cy="362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5040" y="3312117"/>
            <a:ext cx="293911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equal to the result of evaluating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+(3, 4)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7440" y="4646162"/>
            <a:ext cx="21214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?- 7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 + 4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 + 4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7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7440" y="3295513"/>
            <a:ext cx="212140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 =:= 3 + 4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true.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25696" y="3510607"/>
            <a:ext cx="709345" cy="362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7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define a predicate for length on our list representation: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0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(_,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), L) :-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M), L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M + 1.</a:t>
            </a:r>
            <a:r>
              <a:rPr lang="mr-IN" dirty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Built-in lists have a built-in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dirty="0" smtClean="0"/>
              <a:t> predicate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2471" y="3086207"/>
            <a:ext cx="43388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X). </a:t>
            </a:r>
          </a:p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= 0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X). X = 2.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2471" y="5419138"/>
            <a:ext cx="433887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gth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[1, a, 3]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X). </a:t>
            </a:r>
          </a:p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6499" y="3196159"/>
            <a:ext cx="2203867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Must be second body term so that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sufficiently instantiated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for arithmetic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212419" y="2821172"/>
            <a:ext cx="107624" cy="3749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4077" y="1849603"/>
            <a:ext cx="200731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Unify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the result of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+(M, 1)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003050" y="2495935"/>
            <a:ext cx="99208" cy="1355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7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provides I/O predicates, including reading from standard input and writing to standard output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will only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6584" y="2813227"/>
            <a:ext cx="517550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X = 3, write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('The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of X is: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'),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of X is: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3. </a:t>
            </a:r>
          </a:p>
        </p:txBody>
      </p:sp>
    </p:spTree>
    <p:extLst>
      <p:ext uri="{BB962C8B-B14F-4D97-AF65-F5344CB8AC3E}">
        <p14:creationId xmlns:p14="http://schemas.microsoft.com/office/powerpoint/2010/main" val="81550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 and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638622"/>
          </a:xfrm>
        </p:spPr>
        <p:txBody>
          <a:bodyPr>
            <a:normAutofit/>
          </a:bodyPr>
          <a:lstStyle/>
          <a:p>
            <a:r>
              <a:rPr lang="en-US" dirty="0" smtClean="0"/>
              <a:t>A logic solver is built around the processes of </a:t>
            </a:r>
            <a:r>
              <a:rPr lang="en-US" i="1" dirty="0" smtClean="0"/>
              <a:t>unification</a:t>
            </a:r>
            <a:r>
              <a:rPr lang="en-US" dirty="0" smtClean="0"/>
              <a:t> and </a:t>
            </a:r>
            <a:r>
              <a:rPr lang="en-US" i="1" dirty="0" smtClean="0"/>
              <a:t>search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Search in Prolog uses </a:t>
            </a:r>
            <a:r>
              <a:rPr lang="en-US" i="1" dirty="0" smtClean="0"/>
              <a:t>backward chaining</a:t>
            </a:r>
            <a:endParaRPr lang="en-US" dirty="0" smtClean="0"/>
          </a:p>
          <a:p>
            <a:pPr lvl="1"/>
            <a:r>
              <a:rPr lang="en-US" sz="1800" dirty="0" smtClean="0"/>
              <a:t>Start with a set of goal terms</a:t>
            </a:r>
          </a:p>
          <a:p>
            <a:pPr lvl="1"/>
            <a:r>
              <a:rPr lang="en-US" sz="1800" dirty="0" smtClean="0"/>
              <a:t>Look for a clause whose head can unify with a goal term</a:t>
            </a:r>
          </a:p>
          <a:p>
            <a:pPr lvl="1"/>
            <a:r>
              <a:rPr lang="en-US" sz="1800" dirty="0" smtClean="0"/>
              <a:t>If unification succeeds, replace the old goal term with the body terms of the clause</a:t>
            </a:r>
          </a:p>
          <a:p>
            <a:pPr lvl="1"/>
            <a:r>
              <a:rPr lang="en-US" sz="1800" dirty="0" smtClean="0"/>
              <a:t>Search succeeds when no more goal terms remain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Unification attempts to unify two terms, which may require recursively unifying </a:t>
            </a:r>
            <a:r>
              <a:rPr lang="en-US" dirty="0" err="1" smtClean="0"/>
              <a:t>subterms</a:t>
            </a:r>
            <a:endParaRPr lang="en-US" dirty="0" smtClean="0"/>
          </a:p>
          <a:p>
            <a:pPr lvl="1"/>
            <a:r>
              <a:rPr lang="en-US" sz="1800" dirty="0" smtClean="0"/>
              <a:t>May require </a:t>
            </a:r>
            <a:r>
              <a:rPr lang="en-US" sz="1800" i="1" dirty="0" smtClean="0"/>
              <a:t>instantiating</a:t>
            </a:r>
            <a:r>
              <a:rPr lang="en-US" sz="1800" dirty="0" smtClean="0"/>
              <a:t> variables to values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57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770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atomic term only unifies with itself</a:t>
            </a:r>
          </a:p>
          <a:p>
            <a:r>
              <a:rPr lang="en-US" dirty="0" smtClean="0"/>
              <a:t>A variable unifies with any term</a:t>
            </a:r>
          </a:p>
          <a:p>
            <a:pPr lvl="1"/>
            <a:r>
              <a:rPr lang="en-US" sz="1800" dirty="0" smtClean="0"/>
              <a:t>If the other term is not a variable, then the variable is </a:t>
            </a:r>
            <a:r>
              <a:rPr lang="en-US" sz="1800" i="1" dirty="0" smtClean="0"/>
              <a:t>instantiated</a:t>
            </a:r>
            <a:r>
              <a:rPr lang="en-US" sz="1800" dirty="0" smtClean="0"/>
              <a:t> with the value of the other term, i.e. all occurrences of the variable are replaced with the value</a:t>
            </a:r>
          </a:p>
          <a:p>
            <a:pPr lvl="1"/>
            <a:r>
              <a:rPr lang="en-US" sz="1800" dirty="0" smtClean="0"/>
              <a:t>If the other term is a variable, the two variables are bound together such that later instantiating one with a value also instantiates the other with the same value</a:t>
            </a:r>
          </a:p>
          <a:p>
            <a:r>
              <a:rPr lang="en-US" dirty="0" smtClean="0"/>
              <a:t>A compound term unifies with another compound term if the </a:t>
            </a:r>
            <a:r>
              <a:rPr lang="en-US" dirty="0" err="1" smtClean="0"/>
              <a:t>functors</a:t>
            </a:r>
            <a:r>
              <a:rPr lang="en-US" dirty="0" smtClean="0"/>
              <a:t> and number of arguments are the same, and the arguments recursively unify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3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 = foo(1, Z)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foo(1, A) = foo(B, 3)  % unifies B = 1, A = 3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540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612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 and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a clause involves renaming variables that occur in different contexts to be unique and can result in instantiation of variables</a:t>
            </a:r>
          </a:p>
          <a:p>
            <a:pPr lvl="1"/>
            <a:r>
              <a:rPr lang="en-US" sz="1800" dirty="0" smtClean="0"/>
              <a:t>Analogous to </a:t>
            </a:r>
            <a:r>
              <a:rPr lang="el-GR" sz="1800" dirty="0" smtClean="0"/>
              <a:t>α</a:t>
            </a:r>
            <a:r>
              <a:rPr lang="en-US" sz="1800" dirty="0" smtClean="0"/>
              <a:t>- and </a:t>
            </a:r>
            <a:r>
              <a:rPr lang="el-GR" sz="1800" dirty="0" smtClean="0"/>
              <a:t>β</a:t>
            </a:r>
            <a:r>
              <a:rPr lang="en-US" sz="1800" dirty="0" smtClean="0"/>
              <a:t>-reduction in </a:t>
            </a:r>
            <a:r>
              <a:rPr lang="el-GR" sz="1800" dirty="0" smtClean="0"/>
              <a:t>λ</a:t>
            </a:r>
            <a:r>
              <a:rPr lang="en-US" sz="1800" dirty="0" smtClean="0"/>
              <a:t>-calculus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foo(X, Y) :- bar(Y, X).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800100" lvl="1" indent="-3429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 smtClean="0">
                <a:ea typeface="Consolas" charset="0"/>
                <a:cs typeface="Consolas" charset="0"/>
              </a:rPr>
              <a:t>Rename rule to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foo(X1, Y1) :- bar(Y1, X1).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ea typeface="Consolas" charset="0"/>
                <a:cs typeface="Consolas" charset="0"/>
              </a:rPr>
              <a:t>Unify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foo(3, X)</a:t>
            </a:r>
            <a:r>
              <a:rPr lang="en-US" sz="1800" dirty="0" smtClean="0">
                <a:ea typeface="Consolas" charset="0"/>
                <a:cs typeface="Consolas" charset="0"/>
              </a:rPr>
              <a:t> with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foo(X1, Y1)</a:t>
            </a:r>
            <a:r>
              <a:rPr lang="en-US" sz="1800" dirty="0" smtClean="0">
                <a:ea typeface="Consolas" charset="0"/>
                <a:cs typeface="Consolas" charset="0"/>
              </a:rPr>
              <a:t>, resulting in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X1 = 3</a:t>
            </a:r>
            <a:r>
              <a:rPr lang="en-US" sz="1800" dirty="0" smtClean="0">
                <a:ea typeface="Consolas" charset="0"/>
                <a:cs typeface="Consolas" charset="0"/>
              </a:rPr>
              <a:t> and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X &lt;=&gt; Y1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ea typeface="Consolas" charset="0"/>
                <a:cs typeface="Consolas" charset="0"/>
              </a:rPr>
              <a:t>New goal term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bar(X, 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24912" y="3454646"/>
            <a:ext cx="183095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X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7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pure logic programming, search order is irrelevant as long as the search terminates</a:t>
            </a:r>
          </a:p>
          <a:p>
            <a:r>
              <a:rPr lang="en-US" dirty="0" smtClean="0"/>
              <a:t>In Prolog, clauses are applied in program order, and terms within a body are resolved in left-to-right order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B) :- mother(P, A), mother(P,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mother(lily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harry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bill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3056" y="5024941"/>
            <a:ext cx="259077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sibling(S, bill)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 = bill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Search encounters choice points, and backtracking is required on failure or if the user asks for more solutions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7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First,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sibling(S, bill)</a:t>
            </a:r>
            <a:r>
              <a:rPr lang="en-US" dirty="0" smtClean="0">
                <a:ea typeface="Consolas" charset="0"/>
                <a:cs typeface="Consolas" charset="0"/>
              </a:rPr>
              <a:t> is unified with the head term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sibling(A, B)</a:t>
            </a:r>
            <a:r>
              <a:rPr lang="en-US" dirty="0" smtClean="0">
                <a:ea typeface="Consolas" charset="0"/>
                <a:cs typeface="Consolas" charset="0"/>
              </a:rPr>
              <a:t>, and the body terms of the clause are added to the goals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3" y="2544764"/>
            <a:ext cx="8598349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152309"/>
            <a:ext cx="1539368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bound together,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bill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147983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48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does not have namespaces, so it uses </a:t>
            </a:r>
            <a:r>
              <a:rPr lang="en-US" i="1" dirty="0" smtClean="0"/>
              <a:t>linkage</a:t>
            </a:r>
            <a:r>
              <a:rPr lang="en-US" dirty="0" smtClean="0"/>
              <a:t> specifiers to avoid name conflicts between translation units</a:t>
            </a:r>
          </a:p>
          <a:p>
            <a:pPr lvl="1"/>
            <a:r>
              <a:rPr lang="en-US" sz="1800" dirty="0" smtClean="0"/>
              <a:t>Also in C++, since it</a:t>
            </a:r>
            <a:r>
              <a:rPr lang="mr-IN" sz="1800" dirty="0" smtClean="0"/>
              <a:t>'</a:t>
            </a:r>
            <a:r>
              <a:rPr lang="en-US" sz="1800" dirty="0" smtClean="0"/>
              <a:t>s mostly compatible with C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variable or function at global scope can be declared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>, which specifies </a:t>
            </a:r>
            <a:r>
              <a:rPr lang="en-US" i="1" dirty="0" smtClean="0"/>
              <a:t>internal linkage</a:t>
            </a:r>
            <a:endParaRPr lang="en-US" dirty="0" smtClean="0"/>
          </a:p>
          <a:p>
            <a:pPr lvl="1"/>
            <a:r>
              <a:rPr lang="en-US" sz="1800" dirty="0" smtClean="0"/>
              <a:t>Name will not be visible outside of translation unit, avoiding name conflicts at link stage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Variables and functions defined, not just declared, in a header should generally be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PI = 3.1415926535;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area(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PI * r * r;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The goal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mother(P, A)</a:t>
            </a:r>
            <a:r>
              <a:rPr lang="en-US" dirty="0" smtClean="0">
                <a:ea typeface="Consolas" charset="0"/>
                <a:cs typeface="Consolas" charset="0"/>
              </a:rPr>
              <a:t> is solved first, with an initial choice of applying the fact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mother(lily, harry)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390303"/>
            <a:ext cx="153936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harry,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lily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385977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58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Then the </a:t>
            </a:r>
            <a:r>
              <a:rPr lang="en-US" dirty="0">
                <a:ea typeface="Consolas" charset="0"/>
                <a:cs typeface="Consolas" charset="0"/>
              </a:rPr>
              <a:t>goal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</a:t>
            </a:r>
            <a:r>
              <a:rPr lang="en-US" dirty="0" smtClean="0"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is </a:t>
            </a:r>
            <a:r>
              <a:rPr lang="en-US" dirty="0" smtClean="0">
                <a:ea typeface="Consolas" charset="0"/>
                <a:cs typeface="Consolas" charset="0"/>
              </a:rPr>
              <a:t>solved, </a:t>
            </a:r>
            <a:r>
              <a:rPr lang="en-US" dirty="0">
                <a:ea typeface="Consolas" charset="0"/>
                <a:cs typeface="Consolas" charset="0"/>
              </a:rPr>
              <a:t>with an initial choice of applying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mother(lily, harry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However, unification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= bill</a:t>
            </a:r>
            <a:r>
              <a:rPr lang="en-US" dirty="0" smtClean="0">
                <a:ea typeface="Consolas" charset="0"/>
                <a:cs typeface="Consolas" charset="0"/>
              </a:rPr>
              <a:t>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harry</a:t>
            </a:r>
            <a:r>
              <a:rPr lang="en-US" dirty="0" smtClean="0">
                <a:ea typeface="Consolas" charset="0"/>
                <a:cs typeface="Consolas" charset="0"/>
              </a:rPr>
              <a:t> fails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5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The search backtracks to the previous choice point, attempting to apply </a:t>
            </a:r>
            <a:r>
              <a:rPr lang="en-US" dirty="0">
                <a:ea typeface="Consolas" charset="0"/>
                <a:cs typeface="Consolas" charset="0"/>
              </a:rPr>
              <a:t>the fact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mother(molly, bill)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lily</a:t>
            </a:r>
            <a:r>
              <a:rPr lang="en-US" dirty="0" smtClean="0"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molly</a:t>
            </a:r>
            <a:r>
              <a:rPr lang="en-US" dirty="0" smtClean="0"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1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</a:t>
            </a:r>
            <a:r>
              <a:rPr lang="en-US" dirty="0" smtClean="0">
                <a:ea typeface="Consolas" charset="0"/>
                <a:cs typeface="Consolas" charset="0"/>
              </a:rPr>
              <a:t>once again, </a:t>
            </a:r>
            <a:r>
              <a:rPr lang="en-US" dirty="0">
                <a:ea typeface="Consolas" charset="0"/>
                <a:cs typeface="Consolas" charset="0"/>
              </a:rPr>
              <a:t>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 = lily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molly</a:t>
            </a:r>
            <a:r>
              <a:rPr lang="en-US" dirty="0">
                <a:ea typeface="Consolas" charset="0"/>
                <a:cs typeface="Consolas" charset="0"/>
              </a:rPr>
              <a:t> 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390303"/>
            <a:ext cx="153936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No more choices remain here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89940" y="4058433"/>
            <a:ext cx="364588" cy="255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7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</a:t>
            </a:r>
            <a:r>
              <a:rPr lang="en-US" dirty="0" smtClean="0">
                <a:ea typeface="Consolas" charset="0"/>
                <a:cs typeface="Consolas" charset="0"/>
              </a:rPr>
              <a:t>preceding choice </a:t>
            </a:r>
            <a:r>
              <a:rPr lang="en-US" dirty="0">
                <a:ea typeface="Consolas" charset="0"/>
                <a:cs typeface="Consolas" charset="0"/>
              </a:rPr>
              <a:t>point, </a:t>
            </a:r>
            <a:r>
              <a:rPr lang="en-US" dirty="0" smtClean="0">
                <a:ea typeface="Consolas" charset="0"/>
                <a:cs typeface="Consolas" charset="0"/>
              </a:rPr>
              <a:t>unifying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mother(P, A)</a:t>
            </a:r>
            <a:r>
              <a:rPr lang="en-US" dirty="0" smtClean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390303"/>
            <a:ext cx="153936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bill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molly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385977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68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Then the goal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B)</a:t>
            </a:r>
            <a:r>
              <a:rPr lang="en-US" dirty="0">
                <a:ea typeface="Consolas" charset="0"/>
                <a:cs typeface="Consolas" charset="0"/>
              </a:rPr>
              <a:t> is solved, with an initial choice of applying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mother(lily, harry)</a:t>
            </a: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= bill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harry</a:t>
            </a:r>
            <a:r>
              <a:rPr lang="en-US" dirty="0">
                <a:ea typeface="Consolas" charset="0"/>
                <a:cs typeface="Consolas" charset="0"/>
              </a:rPr>
              <a:t> 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bill)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Unification succeeds, and no goal terms remain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102205"/>
            <a:ext cx="142691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 = bill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 solution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097879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61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If we ask the interpreter for another solution, it backtracks </a:t>
            </a:r>
            <a:r>
              <a:rPr lang="en-US" dirty="0">
                <a:ea typeface="Consolas" charset="0"/>
                <a:cs typeface="Consolas" charset="0"/>
              </a:rPr>
              <a:t>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3195" y="2864211"/>
            <a:ext cx="1365337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Unification fails,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and no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more choices remain here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89940" y="4058433"/>
            <a:ext cx="364588" cy="255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07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preceding choice point, unifying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A)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2756" y="3390303"/>
            <a:ext cx="1566380" cy="11387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</a:t>
            </a:r>
            <a:r>
              <a:rPr lang="en-US" sz="17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</a:t>
            </a:r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</a:t>
            </a:r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molly</a:t>
            </a:r>
            <a:endParaRPr lang="en-US" sz="1700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385977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17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Then the goal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B)</a:t>
            </a:r>
            <a:r>
              <a:rPr lang="en-US" dirty="0">
                <a:ea typeface="Consolas" charset="0"/>
                <a:cs typeface="Consolas" charset="0"/>
              </a:rPr>
              <a:t> is solved, with an initial choice of applying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mother(lily, harry)</a:t>
            </a: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= bill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harry</a:t>
            </a:r>
            <a:r>
              <a:rPr lang="en-US" dirty="0">
                <a:ea typeface="Consolas" charset="0"/>
                <a:cs typeface="Consolas" charset="0"/>
              </a:rPr>
              <a:t> 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global variable or function has </a:t>
            </a:r>
            <a:r>
              <a:rPr lang="en-US" i="1" dirty="0" smtClean="0"/>
              <a:t>external linkage</a:t>
            </a:r>
            <a:r>
              <a:rPr lang="en-US" dirty="0" smtClean="0"/>
              <a:t> if it does not have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> specifier</a:t>
            </a:r>
          </a:p>
          <a:p>
            <a:pPr lvl="1"/>
            <a:r>
              <a:rPr lang="en-US" sz="1800" dirty="0" smtClean="0"/>
              <a:t>The name will be accessible from other translation units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An entity with external linkage must have exactly one definition among the translation units of a program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function can be declared but not defined by leaving out the function body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variable declaration is also a definition, unless it has the extern specifier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3853" y="4889715"/>
            <a:ext cx="22144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Just a declaration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479533" y="5074381"/>
            <a:ext cx="364320" cy="29860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1693" y="5443713"/>
            <a:ext cx="276929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 definition that default initializes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678148" y="5687083"/>
            <a:ext cx="983545" cy="797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bill)</a:t>
            </a:r>
          </a:p>
          <a:p>
            <a:r>
              <a:rPr lang="en-US" dirty="0">
                <a:ea typeface="Consolas" charset="0"/>
                <a:cs typeface="Consolas" charset="0"/>
              </a:rPr>
              <a:t>Unification succeeds, and no goal terms remain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2303" y="3102205"/>
            <a:ext cx="15640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a solution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097879"/>
            <a:ext cx="91843" cy="17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27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If we ask the interpreter for another solution, it backtracks 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0001" y="2697440"/>
            <a:ext cx="239877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Unification fails, and no more choices remain anywhere, so the search fails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7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often support information hiding at the granularity of a module or package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Java, a non-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/>
              <a:t> class is available only to the same package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Java and C# have module or package-level access modifiers for class members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C and C++, entities declared with internal linkage in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.c</a:t>
            </a:r>
            <a:r>
              <a:rPr lang="en-US" dirty="0" smtClean="0"/>
              <a:t> 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dirty="0" smtClean="0"/>
              <a:t> file are not available to other translation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5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Opaque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C, </a:t>
            </a:r>
            <a:r>
              <a:rPr lang="en-US" dirty="0" err="1" smtClean="0"/>
              <a:t>struct</a:t>
            </a:r>
            <a:r>
              <a:rPr lang="en-US" dirty="0" smtClean="0"/>
              <a:t> members can be hidden by providing only a declaration and not the definition of a </a:t>
            </a:r>
            <a:r>
              <a:rPr lang="en-US" dirty="0" err="1" smtClean="0"/>
              <a:t>struct</a:t>
            </a:r>
            <a:r>
              <a:rPr lang="en-US" dirty="0" smtClean="0"/>
              <a:t> in the header file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list *stack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stack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stack_make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stack_push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stack_top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stack_pop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stack_free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s);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Other translation units can make use of the interface, but cannot access members or even directly create an object of an opaque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stack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stack_make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stack_push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stack_pop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specify semantics for initialization of the contents of a class, module, or package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Java, a class is initialized the first time it is used</a:t>
            </a:r>
          </a:p>
          <a:p>
            <a:pPr lvl="1"/>
            <a:r>
              <a:rPr lang="en-US" sz="1800" dirty="0" smtClean="0"/>
              <a:t>Generally when an instance is created or a static member is accessed for the first time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Python, a module</a:t>
            </a:r>
            <a:r>
              <a:rPr lang="mr-IN" dirty="0" smtClean="0"/>
              <a:t>'</a:t>
            </a:r>
            <a:r>
              <a:rPr lang="en-US" dirty="0" smtClean="0"/>
              <a:t>s code is executed when it is imported</a:t>
            </a:r>
          </a:p>
          <a:p>
            <a:pPr lvl="1"/>
            <a:r>
              <a:rPr lang="en-US" sz="1800" dirty="0" smtClean="0"/>
              <a:t>If a module is imported again from the same module, its code does not execute again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2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Circular dependencies between modules should be avoided</a:t>
            </a:r>
          </a:p>
          <a:p>
            <a:r>
              <a:rPr lang="en-US" dirty="0" smtClean="0"/>
              <a:t>Can require restructuring code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9565" y="2534446"/>
            <a:ext cx="268095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func1():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bar.func3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func2():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(func1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())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565" y="4918632"/>
            <a:ext cx="268095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</a:p>
          <a:p>
            <a:endParaRPr lang="en-US" sz="1600" b="1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func3():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foo.func2() 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5796" y="2951025"/>
            <a:ext cx="4399819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python3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(most recent call last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line 1, in &lt;module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import bar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"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line 1, in &lt;module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import foo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"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line 9, in &lt;module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print(func1())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"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line 4, in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return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bar.func3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AttributeError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module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has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attribute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func3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4725" y="2652227"/>
            <a:ext cx="108967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foo.py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4725" y="5055910"/>
            <a:ext cx="108967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bar.py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0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has a multi-step initialization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Static initialization</a:t>
            </a:r>
            <a:r>
              <a:rPr lang="en-US" sz="1800" dirty="0" smtClean="0"/>
              <a:t>: initialize compile-time constants to their values, and all other variables with static storage duration to zero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Dynamic initialization</a:t>
            </a:r>
            <a:r>
              <a:rPr lang="en-US" sz="1800" dirty="0" smtClean="0"/>
              <a:t>: initialize static-storage variables using their specified initializers</a:t>
            </a:r>
          </a:p>
          <a:p>
            <a:pPr marL="1200150" lvl="2" indent="-342900"/>
            <a:r>
              <a:rPr lang="en-US" sz="1600" dirty="0" smtClean="0"/>
              <a:t>Can be delayed until first use of the translation unit</a:t>
            </a:r>
          </a:p>
          <a:p>
            <a:pPr marL="400050">
              <a:spcBef>
                <a:spcPts val="2200"/>
              </a:spcBef>
            </a:pPr>
            <a:r>
              <a:rPr lang="en-US" dirty="0" smtClean="0"/>
              <a:t>Within a translation unit, initialization is in program order, with some exceptions</a:t>
            </a:r>
          </a:p>
          <a:p>
            <a:pPr marL="400050">
              <a:spcBef>
                <a:spcPts val="2200"/>
              </a:spcBef>
            </a:pPr>
            <a:r>
              <a:rPr lang="en-US" dirty="0" smtClean="0"/>
              <a:t>Order is undefined between translation units</a:t>
            </a:r>
          </a:p>
          <a:p>
            <a:pPr marL="800100" lvl="1"/>
            <a:r>
              <a:rPr lang="en-US" sz="1800" dirty="0" smtClean="0"/>
              <a:t>Cannot rely on another translation unit being initialized first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5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15247</TotalTime>
  <Words>2127</Words>
  <Application>Microsoft Macintosh PowerPoint</Application>
  <PresentationFormat>On-screen Show (4:3)</PresentationFormat>
  <Paragraphs>376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Century Gothic</vt:lpstr>
      <vt:lpstr>Consolas</vt:lpstr>
      <vt:lpstr>Mangal</vt:lpstr>
      <vt:lpstr>Wingdings 3</vt:lpstr>
      <vt:lpstr>Arial</vt:lpstr>
      <vt:lpstr>Wisp</vt:lpstr>
      <vt:lpstr>EECS 490 – Lecture 19 Logic Programming</vt:lpstr>
      <vt:lpstr>Announcements</vt:lpstr>
      <vt:lpstr>Internal Linkage</vt:lpstr>
      <vt:lpstr>External Linkage</vt:lpstr>
      <vt:lpstr>Information Hiding</vt:lpstr>
      <vt:lpstr>Opaque Types in C</vt:lpstr>
      <vt:lpstr>Initialization</vt:lpstr>
      <vt:lpstr>Circular Dependencies</vt:lpstr>
      <vt:lpstr>Initialization in C++</vt:lpstr>
      <vt:lpstr>Logic Programming</vt:lpstr>
      <vt:lpstr>Horn Clauses</vt:lpstr>
      <vt:lpstr>Queries</vt:lpstr>
      <vt:lpstr>Prolog</vt:lpstr>
      <vt:lpstr>Compound Terms</vt:lpstr>
      <vt:lpstr>Facts and Rules</vt:lpstr>
      <vt:lpstr>Goals and Queries</vt:lpstr>
      <vt:lpstr>PowerPoint Presentation</vt:lpstr>
      <vt:lpstr>Implementing Lists</vt:lpstr>
      <vt:lpstr>Prolog Lists</vt:lpstr>
      <vt:lpstr>Numbers and Comparisons</vt:lpstr>
      <vt:lpstr>Arithmetic</vt:lpstr>
      <vt:lpstr>List Length</vt:lpstr>
      <vt:lpstr>Side Effects</vt:lpstr>
      <vt:lpstr>Unification and Search</vt:lpstr>
      <vt:lpstr>Unification</vt:lpstr>
      <vt:lpstr>Instantiation and Renaming</vt:lpstr>
      <vt:lpstr>Search Order</vt:lpstr>
      <vt:lpstr>Search Tree</vt:lpstr>
      <vt:lpstr>Search Tree</vt:lpstr>
      <vt:lpstr>Search Tree</vt:lpstr>
      <vt:lpstr>Search Tree</vt:lpstr>
      <vt:lpstr>Backtracking</vt:lpstr>
      <vt:lpstr>Backtracking</vt:lpstr>
      <vt:lpstr>Backtracking</vt:lpstr>
      <vt:lpstr>Search Tree</vt:lpstr>
      <vt:lpstr>First Solution</vt:lpstr>
      <vt:lpstr>Continuing the Search</vt:lpstr>
      <vt:lpstr>Backtracking</vt:lpstr>
      <vt:lpstr>Search Tree</vt:lpstr>
      <vt:lpstr>Second Solution</vt:lpstr>
      <vt:lpstr>No More Solutions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1045</cp:revision>
  <cp:lastPrinted>2016-11-15T20:02:54Z</cp:lastPrinted>
  <dcterms:created xsi:type="dcterms:W3CDTF">2014-09-12T02:12:56Z</dcterms:created>
  <dcterms:modified xsi:type="dcterms:W3CDTF">2017-11-13T18:48:02Z</dcterms:modified>
</cp:coreProperties>
</file>