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6" r:id="rId3"/>
    <p:sldId id="703" r:id="rId4"/>
    <p:sldId id="704" r:id="rId5"/>
    <p:sldId id="705" r:id="rId6"/>
    <p:sldId id="706" r:id="rId7"/>
    <p:sldId id="707" r:id="rId8"/>
    <p:sldId id="708" r:id="rId9"/>
    <p:sldId id="709" r:id="rId10"/>
    <p:sldId id="710" r:id="rId11"/>
    <p:sldId id="711" r:id="rId12"/>
    <p:sldId id="712" r:id="rId13"/>
    <p:sldId id="713" r:id="rId14"/>
    <p:sldId id="714" r:id="rId15"/>
    <p:sldId id="715" r:id="rId16"/>
    <p:sldId id="716" r:id="rId17"/>
    <p:sldId id="717" r:id="rId18"/>
    <p:sldId id="718" r:id="rId19"/>
    <p:sldId id="719" r:id="rId20"/>
    <p:sldId id="720" r:id="rId21"/>
    <p:sldId id="721" r:id="rId22"/>
    <p:sldId id="722" r:id="rId23"/>
    <p:sldId id="723" r:id="rId24"/>
    <p:sldId id="724" r:id="rId25"/>
    <p:sldId id="725" r:id="rId26"/>
    <p:sldId id="726" r:id="rId27"/>
    <p:sldId id="727" r:id="rId28"/>
    <p:sldId id="728" r:id="rId29"/>
    <p:sldId id="729" r:id="rId30"/>
    <p:sldId id="695" r:id="rId31"/>
    <p:sldId id="696" r:id="rId32"/>
    <p:sldId id="702" r:id="rId33"/>
    <p:sldId id="697" r:id="rId34"/>
    <p:sldId id="698" r:id="rId35"/>
    <p:sldId id="699" r:id="rId36"/>
    <p:sldId id="70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09" autoAdjust="0"/>
    <p:restoredTop sz="94607"/>
  </p:normalViewPr>
  <p:slideViewPr>
    <p:cSldViewPr snapToGrid="0">
      <p:cViewPr varScale="1">
        <p:scale>
          <a:sx n="124" d="100"/>
          <a:sy n="124" d="100"/>
        </p:scale>
        <p:origin x="84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3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9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11/16/17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11/16/17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11/16/17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11/16/17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11/16/17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11/16/17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11/16/17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11/16/17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Lecture 20</a:t>
            </a:r>
            <a:br>
              <a:rPr lang="en-US" dirty="0" smtClean="0"/>
            </a:br>
            <a:r>
              <a:rPr lang="en-US" sz="2700" dirty="0" smtClean="0"/>
              <a:t>Logic Programming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11/16/17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Prolog provides I/O predicates, including reading from standard input and writing to standard output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We will only use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writeln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86584" y="2813227"/>
            <a:ext cx="517550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X = 3, write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('The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value of X is: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'),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writeln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(X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value of X is: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3. </a:t>
            </a:r>
          </a:p>
        </p:txBody>
      </p:sp>
    </p:spTree>
    <p:extLst>
      <p:ext uri="{BB962C8B-B14F-4D97-AF65-F5344CB8AC3E}">
        <p14:creationId xmlns:p14="http://schemas.microsoft.com/office/powerpoint/2010/main" val="2002098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Unification and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638622"/>
          </a:xfrm>
        </p:spPr>
        <p:txBody>
          <a:bodyPr>
            <a:normAutofit/>
          </a:bodyPr>
          <a:lstStyle/>
          <a:p>
            <a:r>
              <a:rPr lang="en-US" dirty="0" smtClean="0"/>
              <a:t>A logic solver is built around the processes of </a:t>
            </a:r>
            <a:r>
              <a:rPr lang="en-US" i="1" dirty="0" smtClean="0"/>
              <a:t>unification</a:t>
            </a:r>
            <a:r>
              <a:rPr lang="en-US" dirty="0" smtClean="0"/>
              <a:t> and </a:t>
            </a:r>
            <a:r>
              <a:rPr lang="en-US" i="1" dirty="0" smtClean="0"/>
              <a:t>search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Search in Prolog uses </a:t>
            </a:r>
            <a:r>
              <a:rPr lang="en-US" i="1" dirty="0" smtClean="0"/>
              <a:t>backward chaining</a:t>
            </a:r>
            <a:endParaRPr lang="en-US" dirty="0" smtClean="0"/>
          </a:p>
          <a:p>
            <a:pPr lvl="1"/>
            <a:r>
              <a:rPr lang="en-US" sz="1800" dirty="0" smtClean="0"/>
              <a:t>Start with a set of goal terms</a:t>
            </a:r>
          </a:p>
          <a:p>
            <a:pPr lvl="1"/>
            <a:r>
              <a:rPr lang="en-US" sz="1800" dirty="0" smtClean="0"/>
              <a:t>Look for a clause whose head can unify with a goal term</a:t>
            </a:r>
          </a:p>
          <a:p>
            <a:pPr lvl="1"/>
            <a:r>
              <a:rPr lang="en-US" sz="1800" dirty="0" smtClean="0"/>
              <a:t>If unification succeeds, replace the old goal term with the body terms of the clause</a:t>
            </a:r>
          </a:p>
          <a:p>
            <a:pPr lvl="1"/>
            <a:r>
              <a:rPr lang="en-US" sz="1800" dirty="0" smtClean="0"/>
              <a:t>Search succeeds when no more goal terms remain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Unification attempts to unify two terms, which may require recursively unifying </a:t>
            </a:r>
            <a:r>
              <a:rPr lang="en-US" dirty="0" err="1" smtClean="0"/>
              <a:t>subterms</a:t>
            </a:r>
            <a:endParaRPr lang="en-US" dirty="0" smtClean="0"/>
          </a:p>
          <a:p>
            <a:pPr lvl="1"/>
            <a:r>
              <a:rPr lang="en-US" sz="1800" dirty="0" smtClean="0"/>
              <a:t>May require </a:t>
            </a:r>
            <a:r>
              <a:rPr lang="en-US" sz="1800" i="1" dirty="0" smtClean="0"/>
              <a:t>instantiating</a:t>
            </a:r>
            <a:r>
              <a:rPr lang="en-US" sz="1800" dirty="0" smtClean="0"/>
              <a:t> variables to values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50770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atomic term only unifies with itself</a:t>
            </a:r>
          </a:p>
          <a:p>
            <a:r>
              <a:rPr lang="en-US" dirty="0" smtClean="0"/>
              <a:t>A variable unifies with any term</a:t>
            </a:r>
          </a:p>
          <a:p>
            <a:pPr lvl="1"/>
            <a:r>
              <a:rPr lang="en-US" sz="1800" dirty="0" smtClean="0"/>
              <a:t>If the other term is not a variable, then the variable is </a:t>
            </a:r>
            <a:r>
              <a:rPr lang="en-US" sz="1800" i="1" dirty="0" smtClean="0"/>
              <a:t>instantiated</a:t>
            </a:r>
            <a:r>
              <a:rPr lang="en-US" sz="1800" dirty="0" smtClean="0"/>
              <a:t> with the value of the other term, i.e. all occurrences of the variable are replaced with the value</a:t>
            </a:r>
          </a:p>
          <a:p>
            <a:pPr lvl="1"/>
            <a:r>
              <a:rPr lang="en-US" sz="1800" dirty="0" smtClean="0"/>
              <a:t>If the other term is a variable, the two variables are bound together such that later instantiating one with a value also instantiates the other with the same value</a:t>
            </a:r>
          </a:p>
          <a:p>
            <a:r>
              <a:rPr lang="en-US" dirty="0" smtClean="0"/>
              <a:t>A compound term unifies with another compound term if the </a:t>
            </a:r>
            <a:r>
              <a:rPr lang="en-US" dirty="0" err="1" smtClean="0"/>
              <a:t>functors</a:t>
            </a:r>
            <a:r>
              <a:rPr lang="en-US" dirty="0" smtClean="0"/>
              <a:t> and number of arguments are the same, and the arguments recursively unify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= 3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 = foo(1, Z)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foo(1, A) = foo(B, 3)  % unifies B = 1, A = 3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45401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46121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0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Instantiation and Renaming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a clause involves renaming variables that occur in different contexts to be unique and can result in instantiation of variables</a:t>
            </a:r>
          </a:p>
          <a:p>
            <a:pPr lvl="1"/>
            <a:r>
              <a:rPr lang="en-US" sz="1800" dirty="0" smtClean="0"/>
              <a:t>Analogous to </a:t>
            </a:r>
            <a:r>
              <a:rPr lang="el-GR" sz="1800" dirty="0" smtClean="0"/>
              <a:t>α</a:t>
            </a:r>
            <a:r>
              <a:rPr lang="en-US" sz="1800" dirty="0" smtClean="0"/>
              <a:t>- and </a:t>
            </a:r>
            <a:r>
              <a:rPr lang="el-GR" sz="1800" dirty="0" smtClean="0"/>
              <a:t>β</a:t>
            </a:r>
            <a:r>
              <a:rPr lang="en-US" sz="1800" dirty="0" smtClean="0"/>
              <a:t>-reduction in </a:t>
            </a:r>
            <a:r>
              <a:rPr lang="el-GR" sz="1800" dirty="0" smtClean="0"/>
              <a:t>λ</a:t>
            </a:r>
            <a:r>
              <a:rPr lang="en-US" sz="1800" dirty="0" smtClean="0"/>
              <a:t>-calculus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foo(X, Y) :- bar(Y, X).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800100" lvl="1" indent="-3429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 smtClean="0">
                <a:ea typeface="Consolas" charset="0"/>
                <a:cs typeface="Consolas" charset="0"/>
              </a:rPr>
              <a:t>Rename rule to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foo(X1, Y1) :- bar(Y1, X1).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>
                <a:ea typeface="Consolas" charset="0"/>
                <a:cs typeface="Consolas" charset="0"/>
              </a:rPr>
              <a:t>Unify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foo(3, X)</a:t>
            </a:r>
            <a:r>
              <a:rPr lang="en-US" sz="1800" dirty="0" smtClean="0">
                <a:ea typeface="Consolas" charset="0"/>
                <a:cs typeface="Consolas" charset="0"/>
              </a:rPr>
              <a:t> with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foo(X1, Y1)</a:t>
            </a:r>
            <a:r>
              <a:rPr lang="en-US" sz="1800" dirty="0" smtClean="0">
                <a:ea typeface="Consolas" charset="0"/>
                <a:cs typeface="Consolas" charset="0"/>
              </a:rPr>
              <a:t>, resulting in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X1 = 3</a:t>
            </a:r>
            <a:r>
              <a:rPr lang="en-US" sz="1800" dirty="0" smtClean="0">
                <a:ea typeface="Consolas" charset="0"/>
                <a:cs typeface="Consolas" charset="0"/>
              </a:rPr>
              <a:t> and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X &lt;=&gt; Y1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>
                <a:ea typeface="Consolas" charset="0"/>
                <a:cs typeface="Consolas" charset="0"/>
              </a:rPr>
              <a:t>New goal term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bar(X, 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24912" y="3454646"/>
            <a:ext cx="183095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(3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X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mr-IN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pure logic programming, search order is irrelevant as long as the search terminates</a:t>
            </a:r>
          </a:p>
          <a:p>
            <a:r>
              <a:rPr lang="en-US" dirty="0" smtClean="0"/>
              <a:t>In Prolog, clauses are applied in program order, and terms within a body are resolved in left-to-right order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sibling(A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B) :- mother(P, A), mother(P, 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mother(lily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harry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mother(molly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bill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mother(molly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charlie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53056" y="5024941"/>
            <a:ext cx="259077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sibling(S, bill)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 = bill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09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Consolas" charset="0"/>
                <a:cs typeface="Consolas" charset="0"/>
              </a:rPr>
              <a:t>Search encounters choice points, and backtracking is required on failure or if the user asks for more solutions</a:t>
            </a:r>
            <a:endParaRPr lang="en-US" dirty="0">
              <a:ea typeface="Consolas" charset="0"/>
              <a:cs typeface="Consolas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91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Consolas" charset="0"/>
                <a:cs typeface="Consolas" charset="0"/>
              </a:rPr>
              <a:t>First,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sibling(S, bill)</a:t>
            </a:r>
            <a:r>
              <a:rPr lang="en-US" dirty="0" smtClean="0">
                <a:ea typeface="Consolas" charset="0"/>
                <a:cs typeface="Consolas" charset="0"/>
              </a:rPr>
              <a:t> is unified with the head term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sibling(A, B)</a:t>
            </a:r>
            <a:r>
              <a:rPr lang="en-US" dirty="0" smtClean="0">
                <a:ea typeface="Consolas" charset="0"/>
                <a:cs typeface="Consolas" charset="0"/>
              </a:rPr>
              <a:t>, and the body terms of the clause are added to the goals</a:t>
            </a:r>
            <a:endParaRPr lang="en-US" dirty="0">
              <a:ea typeface="Consolas" charset="0"/>
              <a:cs typeface="Consola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3" y="2544764"/>
            <a:ext cx="8598349" cy="3255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4528" y="3152309"/>
            <a:ext cx="1539368" cy="1477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and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bound together,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instantiated with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bill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440460" y="3147983"/>
            <a:ext cx="114068" cy="23404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661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Consolas" charset="0"/>
                <a:cs typeface="Consolas" charset="0"/>
              </a:rPr>
              <a:t>The goal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mother(P, A)</a:t>
            </a:r>
            <a:r>
              <a:rPr lang="en-US" dirty="0" smtClean="0">
                <a:ea typeface="Consolas" charset="0"/>
                <a:cs typeface="Consolas" charset="0"/>
              </a:rPr>
              <a:t> is solved first, with an initial choice of applying the fact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mother(lily, harry)</a:t>
            </a:r>
            <a:endParaRPr lang="en-US" dirty="0">
              <a:ea typeface="Consolas" charset="0"/>
              <a:cs typeface="Consola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4528" y="3390303"/>
            <a:ext cx="1539368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and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instantiated with harry,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with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lily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440460" y="3385977"/>
            <a:ext cx="114068" cy="23404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425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Consolas" charset="0"/>
                <a:cs typeface="Consolas" charset="0"/>
              </a:rPr>
              <a:t>Then the </a:t>
            </a:r>
            <a:r>
              <a:rPr lang="en-US" dirty="0">
                <a:ea typeface="Consolas" charset="0"/>
                <a:cs typeface="Consolas" charset="0"/>
              </a:rPr>
              <a:t>goal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mother(P,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B)</a:t>
            </a:r>
            <a:r>
              <a:rPr lang="en-US" dirty="0" smtClean="0">
                <a:ea typeface="Consolas" charset="0"/>
                <a:cs typeface="Consolas" charset="0"/>
              </a:rPr>
              <a:t> </a:t>
            </a:r>
            <a:r>
              <a:rPr lang="en-US" dirty="0">
                <a:ea typeface="Consolas" charset="0"/>
                <a:cs typeface="Consolas" charset="0"/>
              </a:rPr>
              <a:t>is </a:t>
            </a:r>
            <a:r>
              <a:rPr lang="en-US" dirty="0" smtClean="0">
                <a:ea typeface="Consolas" charset="0"/>
                <a:cs typeface="Consolas" charset="0"/>
              </a:rPr>
              <a:t>solved, </a:t>
            </a:r>
            <a:r>
              <a:rPr lang="en-US" dirty="0">
                <a:ea typeface="Consolas" charset="0"/>
                <a:cs typeface="Consolas" charset="0"/>
              </a:rPr>
              <a:t>with an initial choice of applying the fact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mother(lily, harry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ea typeface="Consolas" charset="0"/>
                <a:cs typeface="Consolas" charset="0"/>
              </a:rPr>
              <a:t>However, unification of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 = bill</a:t>
            </a:r>
            <a:r>
              <a:rPr lang="en-US" dirty="0" smtClean="0">
                <a:ea typeface="Consolas" charset="0"/>
                <a:cs typeface="Consolas" charset="0"/>
              </a:rPr>
              <a:t>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harry</a:t>
            </a:r>
            <a:r>
              <a:rPr lang="en-US" dirty="0" smtClean="0">
                <a:ea typeface="Consolas" charset="0"/>
                <a:cs typeface="Consolas" charset="0"/>
              </a:rPr>
              <a:t> fails</a:t>
            </a:r>
            <a:endParaRPr lang="en-US" dirty="0">
              <a:ea typeface="Consolas" charset="0"/>
              <a:cs typeface="Consola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8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Consolas" charset="0"/>
                <a:cs typeface="Consolas" charset="0"/>
              </a:rPr>
              <a:t>The search backtracks to the previous choice point, attempting to apply </a:t>
            </a:r>
            <a:r>
              <a:rPr lang="en-US" dirty="0">
                <a:ea typeface="Consolas" charset="0"/>
                <a:cs typeface="Consolas" charset="0"/>
              </a:rPr>
              <a:t>the fact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mother(molly, bill)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ea typeface="Consolas" charset="0"/>
                <a:cs typeface="Consolas" charset="0"/>
              </a:rPr>
              <a:t>However, unification of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lily</a:t>
            </a:r>
            <a:r>
              <a:rPr lang="en-US" dirty="0" smtClean="0">
                <a:ea typeface="Consolas" charset="0"/>
                <a:cs typeface="Consolas" charset="0"/>
              </a:rPr>
              <a:t> </a:t>
            </a:r>
            <a:r>
              <a:rPr lang="en-US" dirty="0">
                <a:ea typeface="Consolas" charset="0"/>
                <a:cs typeface="Consolas" charset="0"/>
              </a:rPr>
              <a:t>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molly</a:t>
            </a:r>
            <a:r>
              <a:rPr lang="en-US" dirty="0" smtClean="0">
                <a:ea typeface="Consolas" charset="0"/>
                <a:cs typeface="Consolas" charset="0"/>
              </a:rPr>
              <a:t> </a:t>
            </a:r>
            <a:r>
              <a:rPr lang="en-US" dirty="0">
                <a:ea typeface="Consolas" charset="0"/>
                <a:cs typeface="Consolas" charset="0"/>
              </a:rPr>
              <a:t>fails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Project 4 due Tue 11/21 at 8pm</a:t>
            </a:r>
          </a:p>
          <a:p>
            <a:endParaRPr lang="en-US" sz="2000" dirty="0"/>
          </a:p>
          <a:p>
            <a:r>
              <a:rPr lang="en-US" sz="2000" dirty="0" smtClean="0"/>
              <a:t>HW5 </a:t>
            </a:r>
            <a:r>
              <a:rPr lang="en-US" sz="2000" dirty="0"/>
              <a:t>due </a:t>
            </a:r>
            <a:r>
              <a:rPr lang="en-US" sz="2000" dirty="0" smtClean="0"/>
              <a:t>12/5 </a:t>
            </a:r>
            <a:r>
              <a:rPr lang="en-US" sz="2000" dirty="0"/>
              <a:t>at </a:t>
            </a:r>
            <a:r>
              <a:rPr lang="en-US" sz="2000" dirty="0" smtClean="0"/>
              <a:t>8pm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11/16/17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onsolas" charset="0"/>
                <a:cs typeface="Consolas" charset="0"/>
              </a:rPr>
              <a:t>The search backtracks </a:t>
            </a:r>
            <a:r>
              <a:rPr lang="en-US" dirty="0" smtClean="0">
                <a:ea typeface="Consolas" charset="0"/>
                <a:cs typeface="Consolas" charset="0"/>
              </a:rPr>
              <a:t>once again, </a:t>
            </a:r>
            <a:r>
              <a:rPr lang="en-US" dirty="0">
                <a:ea typeface="Consolas" charset="0"/>
                <a:cs typeface="Consolas" charset="0"/>
              </a:rPr>
              <a:t>attempting to apply the fact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mother(molly,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charlie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ea typeface="Consolas" charset="0"/>
                <a:cs typeface="Consolas" charset="0"/>
              </a:rPr>
              <a:t>However, unification of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 = lily</a:t>
            </a:r>
            <a:r>
              <a:rPr lang="en-US" dirty="0">
                <a:ea typeface="Consolas" charset="0"/>
                <a:cs typeface="Consolas" charset="0"/>
              </a:rPr>
              <a:t> with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molly</a:t>
            </a:r>
            <a:r>
              <a:rPr lang="en-US" dirty="0">
                <a:ea typeface="Consolas" charset="0"/>
                <a:cs typeface="Consolas" charset="0"/>
              </a:rPr>
              <a:t> fails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4528" y="3390303"/>
            <a:ext cx="1539368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No more choices remain here</a:t>
            </a:r>
            <a:endParaRPr lang="en-US" b="1" i="1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189940" y="4058433"/>
            <a:ext cx="364588" cy="255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052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onsolas" charset="0"/>
                <a:cs typeface="Consolas" charset="0"/>
              </a:rPr>
              <a:t>The search backtracks to the </a:t>
            </a:r>
            <a:r>
              <a:rPr lang="en-US" dirty="0" smtClean="0">
                <a:ea typeface="Consolas" charset="0"/>
                <a:cs typeface="Consolas" charset="0"/>
              </a:rPr>
              <a:t>preceding choice </a:t>
            </a:r>
            <a:r>
              <a:rPr lang="en-US" dirty="0">
                <a:ea typeface="Consolas" charset="0"/>
                <a:cs typeface="Consolas" charset="0"/>
              </a:rPr>
              <a:t>point, </a:t>
            </a:r>
            <a:r>
              <a:rPr lang="en-US" dirty="0" smtClean="0">
                <a:ea typeface="Consolas" charset="0"/>
                <a:cs typeface="Consolas" charset="0"/>
              </a:rPr>
              <a:t>unifying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mother(P, A)</a:t>
            </a:r>
            <a:r>
              <a:rPr lang="en-US" dirty="0" smtClean="0">
                <a:ea typeface="Consolas" charset="0"/>
                <a:cs typeface="Consolas" charset="0"/>
              </a:rPr>
              <a:t> with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mother(molly, bill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4528" y="3390303"/>
            <a:ext cx="1539368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and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instantiated with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bill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,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with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molly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440460" y="3385977"/>
            <a:ext cx="114068" cy="23404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4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onsolas" charset="0"/>
                <a:cs typeface="Consolas" charset="0"/>
              </a:rPr>
              <a:t>Then the goal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mother(P, B)</a:t>
            </a:r>
            <a:r>
              <a:rPr lang="en-US" dirty="0">
                <a:ea typeface="Consolas" charset="0"/>
                <a:cs typeface="Consolas" charset="0"/>
              </a:rPr>
              <a:t> is solved, with an initial choice of applying the fact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mother(lily, harry)</a:t>
            </a:r>
          </a:p>
          <a:p>
            <a:r>
              <a:rPr lang="en-US" dirty="0">
                <a:ea typeface="Consolas" charset="0"/>
                <a:cs typeface="Consolas" charset="0"/>
              </a:rPr>
              <a:t>However, unification of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 = bill</a:t>
            </a:r>
            <a:r>
              <a:rPr lang="en-US" dirty="0">
                <a:ea typeface="Consolas" charset="0"/>
                <a:cs typeface="Consolas" charset="0"/>
              </a:rPr>
              <a:t> with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harry</a:t>
            </a:r>
            <a:r>
              <a:rPr lang="en-US" dirty="0">
                <a:ea typeface="Consolas" charset="0"/>
                <a:cs typeface="Consolas" charset="0"/>
              </a:rPr>
              <a:t> fails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34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onsolas" charset="0"/>
                <a:cs typeface="Consolas" charset="0"/>
              </a:rPr>
              <a:t>The search backtracks to the previous choice point, attempting to apply the fact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mother(molly, bill)</a:t>
            </a:r>
          </a:p>
          <a:p>
            <a:r>
              <a:rPr lang="en-US" dirty="0" smtClean="0">
                <a:ea typeface="Consolas" charset="0"/>
                <a:cs typeface="Consolas" charset="0"/>
              </a:rPr>
              <a:t>Unification succeeds, and no goal terms remain</a:t>
            </a:r>
            <a:endParaRPr lang="en-US" dirty="0">
              <a:ea typeface="Consolas" charset="0"/>
              <a:cs typeface="Consola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4528" y="3102205"/>
            <a:ext cx="1426913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 = bill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is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 solution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440460" y="3097879"/>
            <a:ext cx="114068" cy="23404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455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the Search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Consolas" charset="0"/>
                <a:cs typeface="Consolas" charset="0"/>
              </a:rPr>
              <a:t>If we ask the interpreter for another solution, it backtracks </a:t>
            </a:r>
            <a:r>
              <a:rPr lang="en-US" dirty="0">
                <a:ea typeface="Consolas" charset="0"/>
                <a:cs typeface="Consolas" charset="0"/>
              </a:rPr>
              <a:t>to the previous choice point, attempting to apply the fact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mother(molly,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charlie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3195" y="2864211"/>
            <a:ext cx="1365337" cy="17543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Unification fails,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and no 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more choices remain here</a:t>
            </a:r>
            <a:endParaRPr lang="en-US" b="1" i="1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189940" y="4058433"/>
            <a:ext cx="364588" cy="255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983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onsolas" charset="0"/>
                <a:cs typeface="Consolas" charset="0"/>
              </a:rPr>
              <a:t>The search backtracks to the preceding choice point, unifying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mother(P, A)</a:t>
            </a:r>
            <a:r>
              <a:rPr lang="en-US" dirty="0">
                <a:ea typeface="Consolas" charset="0"/>
                <a:cs typeface="Consolas" charset="0"/>
              </a:rPr>
              <a:t> with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mother(molly,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charlie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22756" y="3390303"/>
            <a:ext cx="1566380" cy="11387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sz="1700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and </a:t>
            </a:r>
            <a:r>
              <a:rPr lang="en-US" sz="17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1700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instantiated with </a:t>
            </a:r>
            <a:r>
              <a:rPr lang="en-US" sz="1700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charlie</a:t>
            </a:r>
            <a:r>
              <a:rPr lang="en-US" sz="1700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, </a:t>
            </a:r>
            <a:r>
              <a:rPr lang="en-US" sz="17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1700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with </a:t>
            </a:r>
            <a:r>
              <a:rPr lang="en-US" sz="17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molly</a:t>
            </a:r>
            <a:endParaRPr lang="en-US" sz="1700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440460" y="3385977"/>
            <a:ext cx="114068" cy="23404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168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onsolas" charset="0"/>
                <a:cs typeface="Consolas" charset="0"/>
              </a:rPr>
              <a:t>Then the goal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mother(P, B)</a:t>
            </a:r>
            <a:r>
              <a:rPr lang="en-US" dirty="0">
                <a:ea typeface="Consolas" charset="0"/>
                <a:cs typeface="Consolas" charset="0"/>
              </a:rPr>
              <a:t> is solved, with an initial choice of applying the fact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mother(lily, harry)</a:t>
            </a:r>
          </a:p>
          <a:p>
            <a:r>
              <a:rPr lang="en-US" dirty="0">
                <a:ea typeface="Consolas" charset="0"/>
                <a:cs typeface="Consolas" charset="0"/>
              </a:rPr>
              <a:t>However, unification of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 = bill</a:t>
            </a:r>
            <a:r>
              <a:rPr lang="en-US" dirty="0">
                <a:ea typeface="Consolas" charset="0"/>
                <a:cs typeface="Consolas" charset="0"/>
              </a:rPr>
              <a:t> with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harry</a:t>
            </a:r>
            <a:r>
              <a:rPr lang="en-US" dirty="0">
                <a:ea typeface="Consolas" charset="0"/>
                <a:cs typeface="Consolas" charset="0"/>
              </a:rPr>
              <a:t> fails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85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onsolas" charset="0"/>
                <a:cs typeface="Consolas" charset="0"/>
              </a:rPr>
              <a:t>The search backtracks to the previous choice point, attempting to apply the fact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mother(molly, bill)</a:t>
            </a:r>
          </a:p>
          <a:p>
            <a:r>
              <a:rPr lang="en-US" dirty="0">
                <a:ea typeface="Consolas" charset="0"/>
                <a:cs typeface="Consolas" charset="0"/>
              </a:rPr>
              <a:t>Unification succeeds, and no goal terms remain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32303" y="3102205"/>
            <a:ext cx="156407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 =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charlie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is a solution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440460" y="3097879"/>
            <a:ext cx="91843" cy="17554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14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3093" y="2540438"/>
            <a:ext cx="8598349" cy="326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More Solutions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onsolas" charset="0"/>
                <a:cs typeface="Consolas" charset="0"/>
              </a:rPr>
              <a:t>If we ask the interpreter for another solution, it backtracks to the previous choice point, attempting to apply the fact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mother(molly,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charlie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4" y="2544764"/>
            <a:ext cx="8598347" cy="32556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0001" y="2697440"/>
            <a:ext cx="2398771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Unification fails, and no more choices remain anywhere, so the search fails</a:t>
            </a:r>
            <a:endParaRPr lang="en-US" b="1" i="1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35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cut operator (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!</a:t>
            </a:r>
            <a:r>
              <a:rPr lang="en-US" dirty="0" smtClean="0"/>
              <a:t>) tells the search engine to eliminate choice points associated with the current predicate</a:t>
            </a:r>
          </a:p>
          <a:p>
            <a:r>
              <a:rPr lang="en-US" dirty="0" smtClean="0"/>
              <a:t>However, this can cause some queries to fail, as it prevents backtracking from considering other choices: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contains([Item|_], Item) :- !.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contains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([_|Rest], Item)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:-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contains(Rest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Item).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only use the cut operator in a query to restrict ourselves to the first solution; we will </a:t>
            </a:r>
            <a:r>
              <a:rPr lang="en-US" b="1" dirty="0" smtClean="0"/>
              <a:t>not</a:t>
            </a:r>
            <a:r>
              <a:rPr lang="en-US" dirty="0" smtClean="0"/>
              <a:t> use it in a rule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42782" y="4182460"/>
            <a:ext cx="47436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contains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([1, 2, 3, 4], X), X = 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3.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213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Horn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logic program is expressed as a set of </a:t>
            </a:r>
            <a:r>
              <a:rPr lang="en-US" i="1" dirty="0" smtClean="0"/>
              <a:t>axioms</a:t>
            </a:r>
            <a:r>
              <a:rPr lang="en-US" dirty="0" smtClean="0"/>
              <a:t> that are assumed to be true</a:t>
            </a:r>
          </a:p>
          <a:p>
            <a:r>
              <a:rPr lang="en-US" dirty="0" smtClean="0"/>
              <a:t>An axiom takes the form of a </a:t>
            </a:r>
            <a:r>
              <a:rPr lang="en-US" i="1" dirty="0" smtClean="0"/>
              <a:t>Horn clause</a:t>
            </a:r>
            <a:r>
              <a:rPr lang="en-US" dirty="0" smtClean="0"/>
              <a:t>, which specifies a reverse implication: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 :- B1, B2, ..., BN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equivalent to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dirty="0"/>
              <a:t>(</a:t>
            </a:r>
            <a:r>
              <a:rPr lang="mr-IN" i="1" dirty="0"/>
              <a:t>B</a:t>
            </a:r>
            <a:r>
              <a:rPr lang="mr-IN" dirty="0"/>
              <a:t>1 ∧ </a:t>
            </a:r>
            <a:r>
              <a:rPr lang="mr-IN" i="1" dirty="0"/>
              <a:t>B</a:t>
            </a:r>
            <a:r>
              <a:rPr lang="mr-IN" dirty="0"/>
              <a:t>2 ∧ ... ∧ </a:t>
            </a:r>
            <a:r>
              <a:rPr lang="mr-IN" i="1" dirty="0"/>
              <a:t>BN</a:t>
            </a:r>
            <a:r>
              <a:rPr lang="mr-IN" dirty="0"/>
              <a:t>) </a:t>
            </a:r>
            <a:r>
              <a:rPr lang="mr-IN" dirty="0" smtClean="0"/>
              <a:t>⇒ </a:t>
            </a:r>
            <a:r>
              <a:rPr lang="mr-IN" i="1" dirty="0" err="1" smtClean="0"/>
              <a:t>H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with implicit quantifiers.</a:t>
            </a:r>
            <a:endParaRPr lang="mr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5607" y="3600577"/>
            <a:ext cx="194036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Head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of clause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478024" y="3246120"/>
            <a:ext cx="182881" cy="35013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822" y="3596251"/>
            <a:ext cx="194036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Body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of clause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587239" y="3241794"/>
            <a:ext cx="182881" cy="35013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17520" y="3246120"/>
            <a:ext cx="1834057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64248" y="2979711"/>
            <a:ext cx="194036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Individual </a:t>
            </a:r>
            <a:r>
              <a:rPr lang="en-US" b="1" i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term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4928616" y="3099816"/>
            <a:ext cx="435632" cy="6456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5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Prolog provides limited negation operators</a:t>
            </a:r>
          </a:p>
          <a:p>
            <a:pPr lvl="1"/>
            <a:r>
              <a:rPr lang="en-US" sz="1800" dirty="0" smtClean="0"/>
              <a:t>Explicit negation: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\+</a:t>
            </a:r>
          </a:p>
          <a:p>
            <a:pPr lvl="1"/>
            <a:r>
              <a:rPr lang="en-US" sz="1800" dirty="0" smtClean="0"/>
              <a:t>Negation of unification: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\=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We can try to rewrite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sibling</a:t>
            </a:r>
            <a:r>
              <a:rPr lang="en-US" dirty="0" smtClean="0"/>
              <a:t> rule to avoid the result that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bill</a:t>
            </a:r>
            <a:r>
              <a:rPr lang="en-US" dirty="0" smtClean="0"/>
              <a:t> is his own sibling in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sibling(S, bill)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sibling(A, B) :- A \= 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mother(P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A), mother(P, 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endParaRPr lang="en-US" dirty="0" smtClean="0"/>
          </a:p>
          <a:p>
            <a:pPr>
              <a:spcBef>
                <a:spcPts val="2200"/>
              </a:spcBef>
            </a:pPr>
            <a:r>
              <a:rPr lang="en-US" dirty="0" smtClean="0"/>
              <a:t>Instead, write it as: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sibling(A, B) :- mother(P, A), mother(P, 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A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\= 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45401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46121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7336" y="3669033"/>
            <a:ext cx="2798064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Variable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 &lt;=&gt; S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unifies with anything, so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negation always fails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495545" y="3709850"/>
            <a:ext cx="621791" cy="14467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33672" y="5382218"/>
            <a:ext cx="3529583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Variables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and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now instantiated, so it only fails when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 = bill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and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 = bill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611882" y="5423035"/>
            <a:ext cx="621791" cy="14467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3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84893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we query whether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harry</a:t>
            </a:r>
            <a:r>
              <a:rPr lang="en-US" dirty="0" smtClean="0"/>
              <a:t> and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bill</a:t>
            </a:r>
            <a:r>
              <a:rPr lang="en-US" dirty="0" smtClean="0"/>
              <a:t> are not siblings, the query succeeds: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2200"/>
              </a:spcBef>
            </a:pPr>
            <a:r>
              <a:rPr lang="en-US" dirty="0" smtClean="0"/>
              <a:t>But if we attempt to find someone who is not a sibling of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bill</a:t>
            </a:r>
            <a:r>
              <a:rPr lang="en-US" dirty="0" smtClean="0"/>
              <a:t>, the query fails: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2200"/>
              </a:spcBef>
            </a:pPr>
            <a:r>
              <a:rPr lang="en-US" dirty="0" smtClean="0"/>
              <a:t>Negation is defined as attempting to prove what is being negated, and if the proof fails, the negation is true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This limit is fundamental to logic programming, which does not provide the full power of first-order predicate calculus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45401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46121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58210" y="2192774"/>
            <a:ext cx="3730508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\+(sibling(harry, </a:t>
            </a:r>
            <a:r>
              <a:rPr lang="en-US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bill</a:t>
            </a:r>
            <a:r>
              <a:rPr lang="en-US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)).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358210" y="3717757"/>
            <a:ext cx="3223959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\+(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sibling(S,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bill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)).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false. 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16439" y="3553165"/>
            <a:ext cx="2807208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There is a solution to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sibling(S, bill),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so the negation fails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266944" y="3900948"/>
            <a:ext cx="658368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615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We’ll start again in five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7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00"/>
    </mc:Choice>
    <mc:Fallback xmlns="">
      <p:transition advTm="300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Digits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8"/>
            <a:ext cx="6963841" cy="50204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Find a 5 digit number whose first digit counts the number of 0s, </a:t>
            </a:r>
            <a:r>
              <a:rPr lang="en-US" dirty="0"/>
              <a:t>second counts the number of 1s, etc.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count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(_, [], 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count(Item, 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Item|Rest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], Count) :-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count(Item, Rest,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RestCount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Count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is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RestCount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+ 1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count(Item, 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Other|Rest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], Count) :-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Item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=\=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Other,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count(Item, Rest, Count).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is_digit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(0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).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is_digit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(1).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is_digit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(2).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is_digit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(3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).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is_digit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(4).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digits(M) :-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 = [N0, N1, N2, N3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N4],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is_digit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(N0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is_digit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(N1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is_digit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(N2),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is_digit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(N3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is_digit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(N4),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count(0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M, N0),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count(1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M, N1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count(2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M, N2),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count(3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M, N3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count(4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M,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N4).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87642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88362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1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Tower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51162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Move </a:t>
            </a:r>
            <a:r>
              <a:rPr lang="en-US" i="1" dirty="0" smtClean="0"/>
              <a:t>N</a:t>
            </a:r>
            <a:r>
              <a:rPr lang="en-US" dirty="0" smtClean="0"/>
              <a:t> discs from one rod to another, using a third rod as temporary storage</a:t>
            </a:r>
          </a:p>
          <a:p>
            <a:r>
              <a:rPr lang="en-US" dirty="0" smtClean="0"/>
              <a:t>The discs have varying size, and cannot place a larger disc on a smaller one</a:t>
            </a:r>
          </a:p>
          <a:p>
            <a:r>
              <a:rPr lang="en-US" dirty="0" smtClean="0"/>
              <a:t>Print a move: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move(Disc, Source, Target) :-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write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('Move disc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'), write(Disc),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write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(' from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'), write(Source),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write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(' to '),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writeln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(Target).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Solve the puzzle: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hanoi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Source, Target,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:-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move(1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Source, Target).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hanoi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Source, Target, Temp) :-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M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is N - 1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hanoi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Source, Temp, Target),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move(N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Source, Target),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hanoi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Temp, Target, Source).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46858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47578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2" descr="https://upload.wikimedia.org/wikipedia/commons/0/07/Tower_of_Hanoi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826" y="3571848"/>
            <a:ext cx="1906438" cy="102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490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924699"/>
          </a:xfrm>
        </p:spPr>
        <p:txBody>
          <a:bodyPr>
            <a:noAutofit/>
          </a:bodyPr>
          <a:lstStyle/>
          <a:p>
            <a:r>
              <a:rPr lang="en-US" sz="1600" dirty="0" smtClean="0"/>
              <a:t>Partition: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partition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(_, [], [],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[]).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partition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ivot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, [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Item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|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Rest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], [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Item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|L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ess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NotLess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) :-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Item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&lt;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ivot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partition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ivot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Rest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, L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NotLess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partition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ivot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, [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Item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|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Rest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], L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ess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Item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|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NotLess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]) :-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Item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latin typeface="Consolas" charset="0"/>
                <a:ea typeface="Consolas" charset="0"/>
                <a:cs typeface="Consolas" charset="0"/>
              </a:rPr>
              <a:t>&gt;=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ivot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partition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ivot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Rest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, L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ess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NotLess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200"/>
              </a:spcBef>
            </a:pPr>
            <a:r>
              <a:rPr lang="en-US" sz="1600" dirty="0"/>
              <a:t>Sort: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quicksort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([],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[]).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quicksort([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Item|Rest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], Sorted) :-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partition(Item, Rest, Less,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NotLess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quicksort(Less,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SortedLess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quicksort(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NotLess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SortedNotLess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append(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SortedLess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, [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Item|SortedNotLess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], Sorted).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283135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283855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78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735241" cy="507274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Sieve </a:t>
            </a:r>
            <a:r>
              <a:rPr lang="en-US" dirty="0"/>
              <a:t>of Eratosthenes: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numbers(2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[2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numbers(Limit, Numbers) :-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M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Limit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- 1, numbers(M,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NumbersToM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append(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NumbersToM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[Limit], Numbers).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is_not_multiple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D) :- R is mod(N, D), R =\= 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filter_not_multiple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(_, [],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[]).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filter_not_multiple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(Factor, 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First|Rest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First|FilteredRest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]) :-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is_not_multiple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(First, Factor),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filter_not_multiple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(Factor, Rest,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FilteredRest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filter_not_multiple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(Factor, [_|Rest],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FilteredRest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:-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filter_not_multiple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(Factor, Rest,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FilteredRest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sieve([]).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sieve([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First|Rest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], 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First|SievedRest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]) :-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filter_not_multiple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(First, Rest,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FilteredRest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sieve(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FilteredRest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SievedRest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primes(Limit, Primes) :-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numbers(Limit, Numbers), sieve(Numbers, Primes).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76034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76754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9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goal</a:t>
            </a:r>
            <a:r>
              <a:rPr lang="en-US" dirty="0" smtClean="0"/>
              <a:t> is a query that the system attempts to prove from the axioms</a:t>
            </a:r>
            <a:br>
              <a:rPr lang="en-US" dirty="0" smtClean="0"/>
            </a:b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 = bill</a:t>
            </a:r>
            <a:r>
              <a:rPr lang="en-US" dirty="0" smtClean="0"/>
              <a:t> is also a valid solution given the axioms.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36776" y="4241524"/>
            <a:ext cx="723290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sibling(bill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parent(P, bill), parent(P, 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               (rule 3)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mother(P, bill), parent(P, 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              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(rule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1)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mother(molly, bill), parent(molly, 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       (fact 1)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mother(molly, bill), mother(molly, 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       (rule 1)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mother(molly, bill), mother(molly,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charlie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 (fact 2)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24711" y="2163771"/>
            <a:ext cx="68449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parent(P, C) :- mother(P, C).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%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rule 1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parent(P, C) :- father(P, C).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%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rule 2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sibling(A, B) :- parent(P, A), parent(P, B). % rule 3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mother(molly, bill).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%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fact 1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mother(molly,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charlie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%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fact 2</a:t>
            </a:r>
          </a:p>
        </p:txBody>
      </p:sp>
    </p:spTree>
    <p:extLst>
      <p:ext uri="{BB962C8B-B14F-4D97-AF65-F5344CB8AC3E}">
        <p14:creationId xmlns:p14="http://schemas.microsoft.com/office/powerpoint/2010/main" val="166156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Compound terms can represent data structures</a:t>
            </a:r>
          </a:p>
          <a:p>
            <a:r>
              <a:rPr lang="en-US" dirty="0" smtClean="0"/>
              <a:t>Example: use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pair(A, B)</a:t>
            </a:r>
            <a:r>
              <a:rPr lang="en-US" dirty="0" smtClean="0"/>
              <a:t> to represent a pair</a:t>
            </a:r>
          </a:p>
          <a:p>
            <a:pPr lvl="1"/>
            <a:r>
              <a:rPr lang="en-US" sz="1800" dirty="0" smtClean="0"/>
              <a:t>This won't be a head</a:t>
            </a:r>
            <a:br>
              <a:rPr lang="en-US" sz="1800" dirty="0" smtClean="0"/>
            </a:br>
            <a:r>
              <a:rPr lang="en-US" sz="1800" dirty="0" smtClean="0"/>
              <a:t>or body term, so it</a:t>
            </a:r>
            <a:br>
              <a:rPr lang="en-US" sz="1800" dirty="0" smtClean="0"/>
            </a:br>
            <a:r>
              <a:rPr lang="en-US" sz="1800" dirty="0" smtClean="0"/>
              <a:t>will be treated as</a:t>
            </a:r>
            <a:br>
              <a:rPr lang="en-US" sz="1800" dirty="0" smtClean="0"/>
            </a:br>
            <a:r>
              <a:rPr lang="en-US" sz="1800" dirty="0" smtClean="0"/>
              <a:t>data</a:t>
            </a:r>
          </a:p>
          <a:p>
            <a:r>
              <a:rPr lang="en-US" dirty="0" smtClean="0"/>
              <a:t>Relations on pairs: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54588" y="2242882"/>
            <a:ext cx="387705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cons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X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(2,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)), X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1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(2,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)), X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(2,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(2,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)), X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),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(X,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(X,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(2,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2,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is_null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is_null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(pair(1,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nil)).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3060" y="3812628"/>
            <a:ext cx="3081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cons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)).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(_,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).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_),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).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is_null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12969" y="5152916"/>
            <a:ext cx="1572388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Anonymous variable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757808" y="4722312"/>
            <a:ext cx="263047" cy="43060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2840" y="4342146"/>
            <a:ext cx="170562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Relates a first and second item to a pair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728592" y="4043190"/>
            <a:ext cx="403172" cy="29895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95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Prolog also provides built-in linked lists, specified as elements between square brackets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[]    [1, a]    [b, 3, foo(bar)]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The pipe symbol acts like a dot in Scheme, separating some elements from the rest of the list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writeln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([1, 2 | [3, 4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]]).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1,2,3,4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This allows us to write predicates like the following: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contains([X|_],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contains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([_|Ys], X) :- contains(Ys, X).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and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7069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Prolog includes integer and floating-point numbers</a:t>
            </a:r>
          </a:p>
          <a:p>
            <a:r>
              <a:rPr lang="en-US" dirty="0" smtClean="0"/>
              <a:t>Comparison predicates can be written in infix order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/>
              <a:t> operator specifies explicit unification, not </a:t>
            </a:r>
            <a:r>
              <a:rPr lang="en-US" dirty="0" smtClean="0"/>
              <a:t>equality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253961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254681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18859" y="2235135"/>
            <a:ext cx="490118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?- 3 =&lt; 4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% less than or equal</a:t>
            </a:r>
          </a:p>
          <a:p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 =&lt; 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 =:= 3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% arithmetic equal</a:t>
            </a:r>
          </a:p>
          <a:p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 =\= 3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% arithmetic not equal</a:t>
            </a:r>
          </a:p>
          <a:p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6452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 represent compound terms and are not evaluated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Comparisons perform evaluation on both operands</a:t>
            </a:r>
            <a:endParaRPr lang="en-US" dirty="0"/>
          </a:p>
          <a:p>
            <a:pPr>
              <a:spcBef>
                <a:spcPts val="2200"/>
              </a:spcBef>
            </a:pPr>
            <a:endParaRPr lang="en-US" dirty="0" smtClean="0"/>
          </a:p>
          <a:p>
            <a:pPr>
              <a:spcBef>
                <a:spcPts val="2200"/>
              </a:spcBef>
            </a:pPr>
            <a:r>
              <a:rPr lang="en-US" dirty="0" smtClean="0"/>
              <a:t>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en-US" dirty="0" smtClean="0"/>
              <a:t> operator unifies its first argument with the arithmetic result of its second argument</a:t>
            </a:r>
            <a:endParaRPr lang="mr-IN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172667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73387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77440" y="2159370"/>
            <a:ext cx="212140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?- 7 = 3 + 4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false.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3872" y="2201622"/>
            <a:ext cx="336888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does not unify with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+(3, 4)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224528" y="2350008"/>
            <a:ext cx="709345" cy="3628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35040" y="3312117"/>
            <a:ext cx="293911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is equal to the result of evaluating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+(3, 4)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7440" y="4646162"/>
            <a:ext cx="212140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?- 7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3 + 4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3 + 4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7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7440" y="3295513"/>
            <a:ext cx="212140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7 =:= 3 + 4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true.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425696" y="3510607"/>
            <a:ext cx="709345" cy="3628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9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now define a predicate for length on our list representation: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0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).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(_,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), L) :-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M), L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M + 1.</a:t>
            </a:r>
            <a:r>
              <a:rPr lang="mr-IN" dirty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Built-in lists have a built-in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length</a:t>
            </a:r>
            <a:r>
              <a:rPr lang="en-US" dirty="0" smtClean="0"/>
              <a:t> predicate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92471" y="3086207"/>
            <a:ext cx="43388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X). </a:t>
            </a:r>
          </a:p>
          <a:p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= 0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mr-IN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)), X). X = 2.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392471" y="5419138"/>
            <a:ext cx="433887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?- </a:t>
            </a:r>
            <a:r>
              <a:rPr lang="mr-IN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gth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[1, a, 3]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X). </a:t>
            </a:r>
          </a:p>
          <a:p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=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6499" y="3196159"/>
            <a:ext cx="2203867" cy="1477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Must be second body term so that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is sufficiently instantiated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for arithmetic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212419" y="2821172"/>
            <a:ext cx="107624" cy="37498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44077" y="1849603"/>
            <a:ext cx="2007316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Unify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with the result of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+(M, 1)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003050" y="2495935"/>
            <a:ext cx="99208" cy="13550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6744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13894</TotalTime>
  <Words>1628</Words>
  <Application>Microsoft Macintosh PowerPoint</Application>
  <PresentationFormat>On-screen Show (4:3)</PresentationFormat>
  <Paragraphs>300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Century Gothic</vt:lpstr>
      <vt:lpstr>Consolas</vt:lpstr>
      <vt:lpstr>Mangal</vt:lpstr>
      <vt:lpstr>Wingdings 3</vt:lpstr>
      <vt:lpstr>Arial</vt:lpstr>
      <vt:lpstr>Wisp</vt:lpstr>
      <vt:lpstr>EECS 490 – Lecture 20 Logic Programming II</vt:lpstr>
      <vt:lpstr>Announcements</vt:lpstr>
      <vt:lpstr>Review: Horn Clauses</vt:lpstr>
      <vt:lpstr>Review: Queries</vt:lpstr>
      <vt:lpstr>Implementing Lists</vt:lpstr>
      <vt:lpstr>Prolog Lists</vt:lpstr>
      <vt:lpstr>Numbers and Comparisons</vt:lpstr>
      <vt:lpstr>Arithmetic</vt:lpstr>
      <vt:lpstr>List Length</vt:lpstr>
      <vt:lpstr>Side Effects</vt:lpstr>
      <vt:lpstr>Unification and Search</vt:lpstr>
      <vt:lpstr>Unification</vt:lpstr>
      <vt:lpstr>Instantiation and Renaming</vt:lpstr>
      <vt:lpstr>Search Order</vt:lpstr>
      <vt:lpstr>Search Tree</vt:lpstr>
      <vt:lpstr>Search Tree</vt:lpstr>
      <vt:lpstr>Search Tree</vt:lpstr>
      <vt:lpstr>Search Tree</vt:lpstr>
      <vt:lpstr>Backtracking</vt:lpstr>
      <vt:lpstr>Backtracking</vt:lpstr>
      <vt:lpstr>Backtracking</vt:lpstr>
      <vt:lpstr>Search Tree</vt:lpstr>
      <vt:lpstr>First Solution</vt:lpstr>
      <vt:lpstr>Continuing the Search</vt:lpstr>
      <vt:lpstr>Backtracking</vt:lpstr>
      <vt:lpstr>Search Tree</vt:lpstr>
      <vt:lpstr>Second Solution</vt:lpstr>
      <vt:lpstr>No More Solutions</vt:lpstr>
      <vt:lpstr>Cut Operator</vt:lpstr>
      <vt:lpstr>Negation</vt:lpstr>
      <vt:lpstr>Limits of Negation</vt:lpstr>
      <vt:lpstr>PowerPoint Presentation</vt:lpstr>
      <vt:lpstr>Example: Digits</vt:lpstr>
      <vt:lpstr>Example: Tower of Hanoi</vt:lpstr>
      <vt:lpstr>Example: Quicksort</vt:lpstr>
      <vt:lpstr>Example: Primes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Microsoft Office User</cp:lastModifiedBy>
  <cp:revision>1032</cp:revision>
  <cp:lastPrinted>2016-11-15T20:02:54Z</cp:lastPrinted>
  <dcterms:created xsi:type="dcterms:W3CDTF">2014-09-12T02:12:56Z</dcterms:created>
  <dcterms:modified xsi:type="dcterms:W3CDTF">2017-11-16T23:14:34Z</dcterms:modified>
</cp:coreProperties>
</file>