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715" r:id="rId4"/>
    <p:sldId id="716" r:id="rId5"/>
    <p:sldId id="702" r:id="rId6"/>
    <p:sldId id="704" r:id="rId7"/>
    <p:sldId id="705" r:id="rId8"/>
    <p:sldId id="706" r:id="rId9"/>
    <p:sldId id="714" r:id="rId10"/>
    <p:sldId id="707" r:id="rId11"/>
    <p:sldId id="713" r:id="rId12"/>
    <p:sldId id="708" r:id="rId13"/>
    <p:sldId id="709" r:id="rId14"/>
    <p:sldId id="710" r:id="rId15"/>
    <p:sldId id="711" r:id="rId16"/>
    <p:sldId id="71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607"/>
  </p:normalViewPr>
  <p:slideViewPr>
    <p:cSldViewPr snapToGrid="0">
      <p:cViewPr varScale="1">
        <p:scale>
          <a:sx n="124" d="100"/>
          <a:sy n="124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21</a:t>
            </a:r>
            <a:br>
              <a:rPr lang="en-US" dirty="0" smtClean="0"/>
            </a:br>
            <a:r>
              <a:rPr lang="en-US" sz="2700" dirty="0" smtClean="0"/>
              <a:t>Logic, Constraints, and 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780345" cy="5077084"/>
          </a:xfrm>
        </p:spPr>
        <p:txBody>
          <a:bodyPr>
            <a:normAutofit/>
          </a:bodyPr>
          <a:lstStyle/>
          <a:p>
            <a:r>
              <a:rPr lang="en-US" dirty="0" smtClean="0"/>
              <a:t>Sudoku solver: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sudoku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(Rows) :-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length(Rows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9),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maplist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same_length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(Rows), Rows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append(Rows,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Values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Values </a:t>
            </a:r>
            <a:r>
              <a:rPr lang="en-US" sz="1600" i="1" dirty="0">
                <a:latin typeface="Consolas" charset="0"/>
                <a:ea typeface="Consolas" charset="0"/>
                <a:cs typeface="Consolas" charset="0"/>
              </a:rPr>
              <a:t>ins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1..9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maplist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i="1" dirty="0" err="1">
                <a:latin typeface="Consolas" charset="0"/>
                <a:ea typeface="Consolas" charset="0"/>
                <a:cs typeface="Consolas" charset="0"/>
              </a:rPr>
              <a:t>all_distinct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Rows),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transpose(Rows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Columns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maplist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i="1" dirty="0" err="1" smtClean="0">
                <a:latin typeface="Consolas" charset="0"/>
                <a:ea typeface="Consolas" charset="0"/>
                <a:cs typeface="Consolas" charset="0"/>
              </a:rPr>
              <a:t>all_distinct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Columns),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Rows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 [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Row1,Row2,Row3,Row4,Row5,Row6,Row7,Row8,Row9],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blocks(Row1, Row2, Row3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blocks(Row4, Row5, Row6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blocks(Row7, Row8, Row9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maplist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i="1" dirty="0" smtClean="0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Rows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blocks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([], [],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[]).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blocks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([N1, N2, N3 | RestRow1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[N4, N5, N6 | RestRow2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[N7, N8, N9 | RestRow3])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:-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all_distinct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([N1, N2, N3, N4, N5, N6, N7, N8, N9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]),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blocks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(RestRow1, RestRow2, RestRow3).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3586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4306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6929" y="1600827"/>
            <a:ext cx="27791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Higher-order predicate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47655" y="1970159"/>
            <a:ext cx="492860" cy="2901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68780" y="2790847"/>
            <a:ext cx="146920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Partial application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873415" y="2517169"/>
            <a:ext cx="308223" cy="273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2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for automating the building of software packages, tracking dependencies between components</a:t>
            </a:r>
          </a:p>
          <a:p>
            <a:r>
              <a:rPr lang="en-US" dirty="0" smtClean="0"/>
              <a:t>Programming model is a combination of declarative and imperative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rule</a:t>
            </a:r>
            <a:r>
              <a:rPr lang="en-US" dirty="0" smtClean="0"/>
              <a:t> declares a relation between a target and its dependencies, specifies commands to build the target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target: dependencies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commands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87860" y="5059936"/>
            <a:ext cx="146920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Tab indentation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2422462" y="4695290"/>
            <a:ext cx="320738" cy="3646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0564" y="4048959"/>
            <a:ext cx="173148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Zero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or more targets or files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972692" y="4325420"/>
            <a:ext cx="867872" cy="467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1229" y="5022135"/>
            <a:ext cx="302301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Sequence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of zero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or more commands, usually each on its own line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28162" y="4695290"/>
            <a:ext cx="544530" cy="3225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4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contained within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Makefile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hello: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echo "Hello world!"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7917" y="3155852"/>
            <a:ext cx="2590774" cy="175432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make hello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echo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"Hello world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world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make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echo "Hello world!"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 world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2901" y="1924339"/>
            <a:ext cx="223149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No dependencies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414481" y="2109005"/>
            <a:ext cx="88842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9101" y="3155852"/>
            <a:ext cx="146135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Build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target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2840453" y="3380198"/>
            <a:ext cx="427464" cy="9882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9101" y="4028993"/>
            <a:ext cx="146135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Build first target in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Makefile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0453" y="4253339"/>
            <a:ext cx="427464" cy="9882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25006" y="4351290"/>
            <a:ext cx="223149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Target has no dependencies, so it will always build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5858691" y="4551452"/>
            <a:ext cx="666315" cy="2615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1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3733777"/>
          </a:xfrm>
        </p:spPr>
        <p:txBody>
          <a:bodyPr/>
          <a:lstStyle/>
          <a:p>
            <a:r>
              <a:rPr lang="en-US" dirty="0" smtClean="0"/>
              <a:t>More complex dependency trees can be specified</a:t>
            </a:r>
            <a:br>
              <a:rPr lang="en-US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b.o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 -o main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b.o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a.o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a.cpp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 --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14 -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Wall -pedantic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a.cpp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b.cpp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 --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14 -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Wall -pedantic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b.cpp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c.o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c.cpp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 --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14 -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Wall -pedantic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c.cpp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2276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23485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0638" y="5036681"/>
            <a:ext cx="4961819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 --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14 -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Wall -pedantic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-c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a.cpp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 --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14 -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Wall -pedantic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-c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b.cpp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 --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14 -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Wall -pedantic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-c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c.cpp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 -o main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a.o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b.o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c.o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2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Rebuilding a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target is only rebuilt when one of its dependencies has been modified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9897" y="2172905"/>
            <a:ext cx="7109713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touch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b.cpp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ls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  1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kamil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staff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229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Nov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17 01:01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Makefile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  1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kamil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staff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90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Nov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17 00:57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a.cpp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  1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kamil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staff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6624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Nov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17 01:01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a.o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  1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kamil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staff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31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Nov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17 01:12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b.cpp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  1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kamil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staff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640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Nov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17 01:01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b.o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  1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kamil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staff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33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Nov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17 00:58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c.cpp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  1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kamil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staff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640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Nov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17 01:01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c.o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rwxr-xr-x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1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kamil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staff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15268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Nov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17 01:01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make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 --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14 -Wall -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Werror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-pedantic -c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b.cpp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 -o main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a.o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b.o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c.o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2549" y="1903320"/>
            <a:ext cx="223976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Modify timestamp on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b.cpp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698697" y="2226486"/>
            <a:ext cx="893852" cy="1057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3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Makefile</a:t>
            </a:r>
            <a:r>
              <a:rPr lang="en-US" dirty="0" smtClean="0"/>
              <a:t> for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924183" cy="5254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all: foundations functional theory data declarative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foundations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foundations.html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foundations.tex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functional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functional.html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functional.tex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theory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theory.html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theory.tex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data.html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data.tex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declarative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declarative.html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declarative.tex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asynchronous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asynchronous.html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asynchronous.tex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metaprogramming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metaprogramming.html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metaprogramming.tex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%.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html: %.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rst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rst2html.py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--stylesheet=../style/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style.css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$&lt; &gt;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$@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%.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tex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%.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rst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rst2latex.py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--stylesheet=../style/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style.sty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$&lt; &gt;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$@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$@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$@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$@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clean: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*.html *.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tex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*.pdf *.aux *.log *.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8440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8512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832" y="4440117"/>
            <a:ext cx="102983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Pattern rule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1810669" y="4510355"/>
            <a:ext cx="398275" cy="25292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354" y="3267844"/>
            <a:ext cx="1173671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Not currently built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570025" y="3626239"/>
            <a:ext cx="439781" cy="103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0025" y="3902853"/>
            <a:ext cx="439781" cy="755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39128" y="5331862"/>
            <a:ext cx="119723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Build PDF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file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284325" y="5578868"/>
            <a:ext cx="554803" cy="616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46109" y="5467621"/>
            <a:ext cx="187519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Dependencies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735841" y="5217924"/>
            <a:ext cx="280125" cy="2496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87852" y="5930409"/>
            <a:ext cx="9452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Target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8460463" y="5248977"/>
            <a:ext cx="166981" cy="6814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4 </a:t>
            </a:r>
            <a:r>
              <a:rPr lang="en-US" sz="2000" dirty="0" smtClean="0"/>
              <a:t>due </a:t>
            </a:r>
            <a:r>
              <a:rPr lang="en-US" sz="2000" dirty="0" smtClean="0"/>
              <a:t>tonight </a:t>
            </a:r>
            <a:r>
              <a:rPr lang="en-US" sz="2000" dirty="0" smtClean="0"/>
              <a:t>at 8pm</a:t>
            </a:r>
          </a:p>
          <a:p>
            <a:endParaRPr lang="en-US" sz="2000" dirty="0"/>
          </a:p>
          <a:p>
            <a:r>
              <a:rPr lang="en-US" sz="2000" dirty="0"/>
              <a:t>HW5 due Tue </a:t>
            </a:r>
            <a:r>
              <a:rPr lang="en-US" sz="2000" dirty="0" smtClean="0"/>
              <a:t>12/5 </a:t>
            </a:r>
            <a:r>
              <a:rPr lang="en-US" sz="2000" dirty="0"/>
              <a:t>at </a:t>
            </a:r>
            <a:r>
              <a:rPr lang="en-US" sz="2000" dirty="0" smtClean="0"/>
              <a:t>8pm</a:t>
            </a:r>
          </a:p>
          <a:p>
            <a:endParaRPr lang="en-US" sz="2000" dirty="0"/>
          </a:p>
          <a:p>
            <a:r>
              <a:rPr lang="en-US" sz="2000" dirty="0" smtClean="0"/>
              <a:t>Project 5 </a:t>
            </a:r>
            <a:r>
              <a:rPr lang="en-US" sz="2000" dirty="0"/>
              <a:t>due Tue </a:t>
            </a:r>
            <a:r>
              <a:rPr lang="en-US" sz="2000" dirty="0" smtClean="0"/>
              <a:t>12/12 </a:t>
            </a:r>
            <a:r>
              <a:rPr lang="en-US" sz="2000" dirty="0"/>
              <a:t>at </a:t>
            </a:r>
            <a:r>
              <a:rPr lang="en-US" sz="2000" dirty="0" smtClean="0"/>
              <a:t>8pm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11/18/17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</a:t>
            </a:r>
            <a:r>
              <a:rPr lang="en-US" dirty="0" smtClean="0"/>
              <a:t>: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924699"/>
          </a:xfrm>
        </p:spPr>
        <p:txBody>
          <a:bodyPr>
            <a:noAutofit/>
          </a:bodyPr>
          <a:lstStyle/>
          <a:p>
            <a:r>
              <a:rPr lang="en-US" sz="1600" dirty="0" smtClean="0"/>
              <a:t>Partition: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(_, [], [],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[]).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[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|L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 :-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&lt;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L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[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], L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]) :-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&gt;=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L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sz="1600" dirty="0"/>
              <a:t>Sort: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quicksort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([],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[]).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quicksort([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Item|Rest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], Sorted) :-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partition(Item, Rest, Less,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quicksort(Less,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SortedLess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quicksort(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SortedNotLess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append(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SortedLess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, 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Item|SortedNotLess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], Sorted).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8313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83855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8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</a:t>
            </a:r>
            <a:r>
              <a:rPr lang="en-US" dirty="0" smtClean="0"/>
              <a:t>: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735241" cy="50727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Sieve </a:t>
            </a:r>
            <a:r>
              <a:rPr lang="en-US" dirty="0"/>
              <a:t>of Eratosthenes: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numbers(2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[2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numbers(Limit, Numbers)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M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Limit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- 1, numbers(M,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NumbersToM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append(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NumbersToM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[Limit], Numbers).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D) :- R is mod(N, D), R =\=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(_, [],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(Factor,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First|Rest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First|FilteredRest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(First, Factor),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(Factor, Rest,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(Factor, [_|Rest],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(Factor, Rest,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sieve([]).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sieve([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First|Rest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First|SievedRest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(First, Rest,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sieve(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SievedRest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primes(Limit, Primes)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numbers(Limit, Numbers), sieve(Numbers, Primes).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76034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76754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9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 Logic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logic programming to include constraints on variables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Basic Prolog includes limited arithmetic constraints that require variables to be instantiated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square_sum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X,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:-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=:=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=:= X * X 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 0,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&gt; 0,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&gt; 0, X 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 1000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20456" y="4359281"/>
            <a:ext cx="578635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square_sum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=:=/2: Arguments are not sufficiently instantiated </a:t>
            </a:r>
          </a:p>
        </p:txBody>
      </p:sp>
    </p:spTree>
    <p:extLst>
      <p:ext uri="{BB962C8B-B14F-4D97-AF65-F5344CB8AC3E}">
        <p14:creationId xmlns:p14="http://schemas.microsoft.com/office/powerpoint/2010/main" val="30888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CLP(FD)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CLP family of libraries provide constraint logic programming as extensions to Prolog</a:t>
            </a:r>
          </a:p>
          <a:p>
            <a:r>
              <a:rPr lang="en-US" dirty="0" smtClean="0"/>
              <a:t>CLP(FD) is included in SWI-Prolog and works on finite domains (integer subsets)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>
                <a:latin typeface="Consolas" charset="0"/>
                <a:ea typeface="Consolas" charset="0"/>
                <a:cs typeface="Consolas" charset="0"/>
              </a:rPr>
              <a:t>:-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use_module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library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clpfd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)).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square_sum_c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X,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:-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#=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#=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X * X 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#&gt;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0,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#&gt;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0,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#&gt;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0, X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#&lt;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#&lt;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1000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X,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]).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1248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1320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10009" y="4910915"/>
            <a:ext cx="4572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square_sum_c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[25, 3, 4, 5] 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[100, 6, 8, 10] 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[169, 5, 12, 13] 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406" y="4069901"/>
            <a:ext cx="139279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CLP(FD) constraint operator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291205" y="4304872"/>
            <a:ext cx="801316" cy="2266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1110" y="2627936"/>
            <a:ext cx="1151305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Import CLP(FD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) module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42415" y="3089601"/>
            <a:ext cx="348790" cy="1319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69897" y="5186460"/>
            <a:ext cx="1814107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Require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given variables to be </a:t>
            </a:r>
            <a:r>
              <a:rPr lang="en-US" b="1" i="1" smtClean="0">
                <a:solidFill>
                  <a:schemeClr val="bg1"/>
                </a:solidFill>
                <a:ea typeface="Consolas" charset="0"/>
                <a:cs typeface="Consolas" charset="0"/>
              </a:rPr>
              <a:t>grounded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92521" y="4623371"/>
            <a:ext cx="133564" cy="5630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9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CLP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5025408"/>
          </a:xfrm>
        </p:spPr>
        <p:txBody>
          <a:bodyPr>
            <a:normAutofit/>
          </a:bodyPr>
          <a:lstStyle/>
          <a:p>
            <a:r>
              <a:rPr lang="en-US" dirty="0" smtClean="0"/>
              <a:t>Search follows the same general strategy as Prolog, except that a </a:t>
            </a:r>
            <a:r>
              <a:rPr lang="en-US" i="1" dirty="0" smtClean="0"/>
              <a:t>constraint store</a:t>
            </a:r>
            <a:r>
              <a:rPr lang="en-US" dirty="0" smtClean="0"/>
              <a:t> keeps track of the set of constraints</a:t>
            </a:r>
          </a:p>
          <a:p>
            <a:pPr lvl="1"/>
            <a:r>
              <a:rPr lang="en-US" dirty="0" smtClean="0"/>
              <a:t>Start with a set of goal terms</a:t>
            </a:r>
          </a:p>
          <a:p>
            <a:pPr lvl="1"/>
            <a:r>
              <a:rPr lang="en-US" dirty="0" smtClean="0"/>
              <a:t>For first goal term, find a clause whose head can be unified with the term</a:t>
            </a:r>
          </a:p>
          <a:p>
            <a:pPr lvl="2"/>
            <a:r>
              <a:rPr lang="en-US" sz="1600" dirty="0" smtClean="0"/>
              <a:t>Unification can instantiate or bind variables</a:t>
            </a:r>
          </a:p>
          <a:p>
            <a:pPr lvl="1"/>
            <a:r>
              <a:rPr lang="en-US" dirty="0" smtClean="0"/>
              <a:t>Insert body terms that are not constraints into the front of the set of goal terms</a:t>
            </a:r>
          </a:p>
          <a:p>
            <a:pPr lvl="1"/>
            <a:r>
              <a:rPr lang="en-US" dirty="0" smtClean="0"/>
              <a:t>Insert body terms that are constraints into the constraint store</a:t>
            </a:r>
          </a:p>
          <a:p>
            <a:pPr lvl="1"/>
            <a:r>
              <a:rPr lang="en-US" dirty="0" smtClean="0"/>
              <a:t>Check whether the constraint store is </a:t>
            </a:r>
            <a:r>
              <a:rPr lang="en-US" dirty="0" err="1" smtClean="0"/>
              <a:t>unsatisfiable</a:t>
            </a:r>
            <a:endParaRPr lang="en-US" dirty="0" smtClean="0"/>
          </a:p>
          <a:p>
            <a:pPr lvl="2"/>
            <a:r>
              <a:rPr lang="en-US" sz="1600" dirty="0" smtClean="0"/>
              <a:t>If so, backtrack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Search succeeds when no more goal terms remain, and the constraint store is not </a:t>
            </a:r>
            <a:r>
              <a:rPr lang="en-US" dirty="0" err="1" smtClean="0"/>
              <a:t>unsatisfiable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358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430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5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Verbal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solution to the following such that each digit is distinct, and leading digits are non-zero: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Plain Prolog: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3586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4306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5432" y="2943461"/>
            <a:ext cx="674609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money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D, M,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]) :-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(D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(M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0, M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0,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D,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M,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D,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M,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D,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M,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D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M, D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D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D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M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M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M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\=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1000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1000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* M + 100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=:= 10000 * M + 1000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84010" y="1832244"/>
            <a:ext cx="180381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 N D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   M O R 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-----------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M O N E 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429" y="4197520"/>
            <a:ext cx="140755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Takes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90 seconds to solve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on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Macbook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8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Verbal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solution to the following such that each digit is distinct, and leading digits are non-zero: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Prolog + CLP(FD):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3586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4306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5432" y="2943461"/>
            <a:ext cx="67460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money_c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D, M,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]) :-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L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= 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D, M,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],</a:t>
            </a:r>
            <a:br>
              <a:rPr lang="mr-I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L </a:t>
            </a:r>
            <a:r>
              <a:rPr lang="mr-IN" sz="1600" i="1" dirty="0" err="1">
                <a:latin typeface="Consolas" charset="0"/>
                <a:ea typeface="Consolas" charset="0"/>
                <a:cs typeface="Consolas" charset="0"/>
              </a:rPr>
              <a:t>ins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0 .. 9,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#\=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0, M </a:t>
            </a:r>
            <a:r>
              <a:rPr lang="mr-IN" sz="1600" i="1" dirty="0">
                <a:latin typeface="Consolas" charset="0"/>
                <a:ea typeface="Consolas" charset="0"/>
                <a:cs typeface="Consolas" charset="0"/>
              </a:rPr>
              <a:t>#\=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0,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all_distinct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(L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   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1000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1000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* M + 100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i="1" dirty="0" smtClean="0">
                <a:latin typeface="Consolas" charset="0"/>
                <a:ea typeface="Consolas" charset="0"/>
                <a:cs typeface="Consolas" charset="0"/>
              </a:rPr>
              <a:t>#=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10000 * M + 1000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+ 10 *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(L).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4010" y="1832244"/>
            <a:ext cx="180381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S E N D</a:t>
            </a:r>
            <a:br>
              <a:rPr lang="en-US">
                <a:latin typeface="Consolas" charset="0"/>
                <a:ea typeface="Consolas" charset="0"/>
                <a:cs typeface="Consolas" charset="0"/>
              </a:rPr>
            </a:br>
            <a:r>
              <a:rPr lang="en-US">
                <a:latin typeface="Consolas" charset="0"/>
                <a:ea typeface="Consolas" charset="0"/>
                <a:cs typeface="Consolas" charset="0"/>
              </a:rPr>
              <a:t> +   M O R E</a:t>
            </a:r>
            <a:br>
              <a:rPr lang="en-US">
                <a:latin typeface="Consolas" charset="0"/>
                <a:ea typeface="Consolas" charset="0"/>
                <a:cs typeface="Consolas" charset="0"/>
              </a:rPr>
            </a:br>
            <a:r>
              <a:rPr lang="en-US">
                <a:latin typeface="Consolas" charset="0"/>
                <a:ea typeface="Consolas" charset="0"/>
                <a:cs typeface="Consolas" charset="0"/>
              </a:rPr>
              <a:t> -----------</a:t>
            </a:r>
            <a:br>
              <a:rPr lang="en-US">
                <a:latin typeface="Consolas" charset="0"/>
                <a:ea typeface="Consolas" charset="0"/>
                <a:cs typeface="Consolas" charset="0"/>
              </a:rPr>
            </a:br>
            <a:r>
              <a:rPr lang="en-US">
                <a:latin typeface="Consolas" charset="0"/>
                <a:ea typeface="Consolas" charset="0"/>
                <a:cs typeface="Consolas" charset="0"/>
              </a:rPr>
              <a:t> = M O N E Y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9429" y="4197520"/>
            <a:ext cx="140755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Takes 0.2 seconds to solve on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Macbook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0004" y="4146938"/>
            <a:ext cx="308849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Require variables in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to be members of set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[0, 9]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49973" y="3739793"/>
            <a:ext cx="110089" cy="50144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82005" y="4117996"/>
            <a:ext cx="277910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Constrain variables in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to have distinct values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7130265" y="3739793"/>
            <a:ext cx="141295" cy="3782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884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14037</TotalTime>
  <Words>786</Words>
  <Application>Microsoft Macintosh PowerPoint</Application>
  <PresentationFormat>On-screen Show (4:3)</PresentationFormat>
  <Paragraphs>154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Consolas</vt:lpstr>
      <vt:lpstr>Wingdings 3</vt:lpstr>
      <vt:lpstr>Arial</vt:lpstr>
      <vt:lpstr>Wisp</vt:lpstr>
      <vt:lpstr>EECS 490 – Lecture 21 Logic, Constraints, and Dependencies</vt:lpstr>
      <vt:lpstr>Announcements</vt:lpstr>
      <vt:lpstr>Prolog Example: Quicksort</vt:lpstr>
      <vt:lpstr>Prolog Example: Primes</vt:lpstr>
      <vt:lpstr>Constraint Logic Programming</vt:lpstr>
      <vt:lpstr>CLP(FD)</vt:lpstr>
      <vt:lpstr>Search in CLP</vt:lpstr>
      <vt:lpstr>Example: Verbal Arithmetic</vt:lpstr>
      <vt:lpstr>Example: Verbal Arithmetic</vt:lpstr>
      <vt:lpstr>Example: Sudoku</vt:lpstr>
      <vt:lpstr>PowerPoint Presentation</vt:lpstr>
      <vt:lpstr>Make</vt:lpstr>
      <vt:lpstr>Simple Example</vt:lpstr>
      <vt:lpstr>Building an Executable</vt:lpstr>
      <vt:lpstr>Rebuilding a Target</vt:lpstr>
      <vt:lpstr>Example: Makefile for Notes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1055</cp:revision>
  <cp:lastPrinted>2016-11-15T20:02:54Z</cp:lastPrinted>
  <dcterms:created xsi:type="dcterms:W3CDTF">2014-09-12T02:12:56Z</dcterms:created>
  <dcterms:modified xsi:type="dcterms:W3CDTF">2017-11-19T02:53:02Z</dcterms:modified>
</cp:coreProperties>
</file>