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3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6" r:id="rId3"/>
    <p:sldId id="714" r:id="rId4"/>
    <p:sldId id="715" r:id="rId5"/>
    <p:sldId id="716" r:id="rId6"/>
    <p:sldId id="717" r:id="rId7"/>
    <p:sldId id="718" r:id="rId8"/>
    <p:sldId id="719" r:id="rId9"/>
    <p:sldId id="720" r:id="rId10"/>
    <p:sldId id="721" r:id="rId11"/>
    <p:sldId id="722" r:id="rId12"/>
    <p:sldId id="723" r:id="rId13"/>
    <p:sldId id="738" r:id="rId14"/>
    <p:sldId id="724" r:id="rId15"/>
    <p:sldId id="725" r:id="rId16"/>
    <p:sldId id="726" r:id="rId17"/>
    <p:sldId id="727" r:id="rId18"/>
    <p:sldId id="737" r:id="rId19"/>
    <p:sldId id="728" r:id="rId20"/>
    <p:sldId id="729" r:id="rId21"/>
    <p:sldId id="730" r:id="rId22"/>
    <p:sldId id="731" r:id="rId23"/>
    <p:sldId id="732" r:id="rId24"/>
    <p:sldId id="733" r:id="rId25"/>
    <p:sldId id="734" r:id="rId26"/>
    <p:sldId id="735" r:id="rId27"/>
    <p:sldId id="736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909" autoAdjust="0"/>
    <p:restoredTop sz="94589"/>
  </p:normalViewPr>
  <p:slideViewPr>
    <p:cSldViewPr snapToGrid="0">
      <p:cViewPr varScale="1">
        <p:scale>
          <a:sx n="147" d="100"/>
          <a:sy n="147" d="100"/>
        </p:scale>
        <p:origin x="208" y="7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0" d="100"/>
          <a:sy n="120" d="100"/>
        </p:scale>
        <p:origin x="382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1BBE7-95F5-406E-B30B-C516224E5EF4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2E1E7-B880-47F0-8D91-144DB5766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57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E86B0-A9F3-4B08-BBD2-D222AB4FDCEC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0835E-AAB7-4B58-8C66-5863A7FF0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04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26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21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BA8A-CA78-4ECB-AF61-1CC9FD7A276C}" type="datetime1">
              <a:rPr lang="en-US" smtClean="0"/>
              <a:t>11/19/17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368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B46B-3B66-482A-A86F-133090151C0E}" type="datetime1">
              <a:rPr lang="en-US" smtClean="0"/>
              <a:t>11/19/17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58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60B78-D0A3-4C82-A03F-E503019CA74A}" type="datetime1">
              <a:rPr lang="en-US" smtClean="0"/>
              <a:t>11/19/17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9541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BCDD-88F3-4731-A7F5-977E76C5E6FF}" type="datetime1">
              <a:rPr lang="en-US" smtClean="0"/>
              <a:t>11/19/17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70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6BE9-4A56-493C-83D4-1C5815B7BE57}" type="datetime1">
              <a:rPr lang="en-US" smtClean="0"/>
              <a:t>11/19/17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0293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21C4C-403C-4291-8DF2-C545DDA53D52}" type="datetime1">
              <a:rPr lang="en-US" smtClean="0"/>
              <a:t>11/19/17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268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18CDD-FDFF-4C81-BDF3-21AD9DB04FFE}" type="datetime1">
              <a:rPr lang="en-US" smtClean="0"/>
              <a:t>11/19/17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749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6C3F-9014-47BF-98D7-7C6ACE7D2EC0}" type="datetime1">
              <a:rPr lang="en-US" smtClean="0"/>
              <a:t>11/19/17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751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50"/>
            <a:ext cx="6591985" cy="457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700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1FBD-E998-4988-AC8E-C3C6DA84FC64}" type="datetime1">
              <a:rPr lang="en-US" smtClean="0"/>
              <a:t>11/19/17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118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1404730"/>
            <a:ext cx="3197531" cy="449937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1404730"/>
            <a:ext cx="3197093" cy="4499374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2118-7F83-41B4-A2F5-7D7EBE3448AD}" type="datetime1">
              <a:rPr lang="en-US" smtClean="0"/>
              <a:t>11/19/17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735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1" y="1537127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113389"/>
            <a:ext cx="3197532" cy="37952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6" y="1537127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113390"/>
            <a:ext cx="3195680" cy="37919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074D6-8281-4D42-A7FE-0BDF44DC40E6}" type="datetime1">
              <a:rPr lang="en-US" smtClean="0"/>
              <a:t>11/19/17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131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84A41-C4A7-44A7-8125-2D7C6E36EF58}" type="datetime1">
              <a:rPr lang="en-US" smtClean="0"/>
              <a:t>11/19/17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547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01B0-C622-450B-90ED-9FD6CF2AB45C}" type="datetime1">
              <a:rPr lang="en-US" smtClean="0"/>
              <a:t>11/19/17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EF7A-A54C-4C71-A201-641A7AA30364}" type="datetime1">
              <a:rPr lang="en-US" smtClean="0"/>
              <a:pPr/>
              <a:t>11/19/17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63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1236-4299-4664-9766-D15164BDEFD5}" type="datetime1">
              <a:rPr lang="en-US" smtClean="0"/>
              <a:t>11/19/17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385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09"/>
            <a:ext cx="65892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1399026"/>
            <a:ext cx="659198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20043" y="6135089"/>
            <a:ext cx="1218737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02FD6E7-DCD2-46E2-A87E-393EBE3CE522}" type="datetime1">
              <a:rPr lang="en-US" smtClean="0"/>
              <a:pPr/>
              <a:t>11/19/17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3776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96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743199"/>
            <a:ext cx="6845630" cy="16970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EECS 490 – Lecture 22</a:t>
            </a:r>
            <a:br>
              <a:rPr lang="en-US" dirty="0" smtClean="0"/>
            </a:br>
            <a:r>
              <a:rPr lang="en-US" sz="2700" dirty="0" smtClean="0"/>
              <a:t>Macros and Code Generation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2C36-2591-4B1C-A1E5-6524B4F1ABBB}" type="datetime1">
              <a:rPr lang="en-US" smtClean="0"/>
              <a:t>11/19/17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84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 in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defines a swap macro: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define-syntax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swap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(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syntax-rules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((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swap a b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(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let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b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(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set!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b a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(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set!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a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)))))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2923" y="1977776"/>
            <a:ext cx="2214081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 (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define x 3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 (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define y 4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 (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swap x y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 x 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 y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3 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 (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define </a:t>
            </a:r>
            <a:r>
              <a:rPr lang="en-US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5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 (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swap x </a:t>
            </a:r>
            <a:r>
              <a:rPr lang="en-US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 x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5 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 </a:t>
            </a:r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tmp</a:t>
            </a:r>
            <a:endParaRPr lang="en-US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4 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24701" y="4088302"/>
            <a:ext cx="3554859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Scheme macros are hygienic, so </a:t>
            </a:r>
            <a:r>
              <a:rPr lang="en-US" b="1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b="1" dirty="0" err="1" smtClean="0">
                <a:solidFill>
                  <a:schemeClr val="bg1"/>
                </a:solidFill>
                <a:ea typeface="Consolas" charset="0"/>
                <a:cs typeface="Consolas" charset="0"/>
              </a:rPr>
              <a:t>s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do not conflict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908691" y="3113070"/>
            <a:ext cx="30821" cy="97090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3"/>
          </p:cNvCxnSpPr>
          <p:nvPr/>
        </p:nvCxnSpPr>
        <p:spPr>
          <a:xfrm flipV="1">
            <a:off x="5979560" y="4191856"/>
            <a:ext cx="616449" cy="21961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80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Macros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49"/>
            <a:ext cx="6591985" cy="4935854"/>
          </a:xfrm>
        </p:spPr>
        <p:txBody>
          <a:bodyPr>
            <a:normAutofit/>
          </a:bodyPr>
          <a:lstStyle/>
          <a:p>
            <a:r>
              <a:rPr lang="en-US" dirty="0" smtClean="0"/>
              <a:t>Evaluation procedure for macros: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Evaluate first item in list as always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it is a macro, expand the rest of the list without evaluating it first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Evaluate result of expansion</a:t>
            </a:r>
          </a:p>
          <a:p>
            <a:r>
              <a:rPr lang="en-US" dirty="0" smtClean="0"/>
              <a:t>This allows recursive macros: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b="1" dirty="0" err="1">
                <a:latin typeface="Consolas" charset="0"/>
                <a:ea typeface="Consolas" charset="0"/>
                <a:cs typeface="Consolas" charset="0"/>
              </a:rPr>
              <a:t>define-syntax</a:t>
            </a:r>
            <a:r>
              <a:rPr lang="mr-IN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let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b="1" dirty="0" err="1">
                <a:latin typeface="Consolas" charset="0"/>
                <a:ea typeface="Consolas" charset="0"/>
                <a:cs typeface="Consolas" charset="0"/>
              </a:rPr>
              <a:t>syntax-rules</a:t>
            </a:r>
            <a:r>
              <a:rPr lang="mr-IN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((</a:t>
            </a:r>
            <a:r>
              <a:rPr lang="mr-IN" b="1" dirty="0" err="1">
                <a:latin typeface="Consolas" charset="0"/>
                <a:ea typeface="Consolas" charset="0"/>
                <a:cs typeface="Consolas" charset="0"/>
              </a:rPr>
              <a:t>let</a:t>
            </a:r>
            <a:r>
              <a:rPr lang="mr-IN" b="1" dirty="0">
                <a:latin typeface="Consolas" charset="0"/>
                <a:ea typeface="Consolas" charset="0"/>
                <a:cs typeface="Consolas" charset="0"/>
              </a:rPr>
              <a:t>*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() body1 body2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...)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b="1" dirty="0" err="1">
                <a:latin typeface="Consolas" charset="0"/>
                <a:ea typeface="Consolas" charset="0"/>
                <a:cs typeface="Consolas" charset="0"/>
              </a:rPr>
              <a:t>let</a:t>
            </a:r>
            <a:r>
              <a:rPr lang="mr-IN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() body1 body2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...))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((</a:t>
            </a:r>
            <a:r>
              <a:rPr lang="mr-IN" b="1" dirty="0" err="1">
                <a:latin typeface="Consolas" charset="0"/>
                <a:ea typeface="Consolas" charset="0"/>
                <a:cs typeface="Consolas" charset="0"/>
              </a:rPr>
              <a:t>let</a:t>
            </a:r>
            <a:r>
              <a:rPr lang="mr-IN" b="1" dirty="0">
                <a:latin typeface="Consolas" charset="0"/>
                <a:ea typeface="Consolas" charset="0"/>
                <a:cs typeface="Consolas" charset="0"/>
              </a:rPr>
              <a:t>*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((name1 val1) (name2 val2)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...)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body1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body2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...)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b="1" dirty="0" err="1">
                <a:latin typeface="Consolas" charset="0"/>
                <a:ea typeface="Consolas" charset="0"/>
                <a:cs typeface="Consolas" charset="0"/>
              </a:rPr>
              <a:t>let</a:t>
            </a:r>
            <a:r>
              <a:rPr lang="mr-IN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((name1 val1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))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b="1" dirty="0" err="1">
                <a:latin typeface="Consolas" charset="0"/>
                <a:ea typeface="Consolas" charset="0"/>
                <a:cs typeface="Consolas" charset="0"/>
              </a:rPr>
              <a:t>let</a:t>
            </a:r>
            <a:r>
              <a:rPr lang="mr-IN" b="1" dirty="0">
                <a:latin typeface="Consolas" charset="0"/>
                <a:ea typeface="Consolas" charset="0"/>
                <a:cs typeface="Consolas" charset="0"/>
              </a:rPr>
              <a:t>*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((name2 val2)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...)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body1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body2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...)))))</a:t>
            </a:r>
            <a:endParaRPr lang="mr-IN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0043" y="6320021"/>
            <a:ext cx="1218737" cy="370171"/>
          </a:xfrm>
        </p:spPr>
        <p:txBody>
          <a:bodyPr/>
          <a:lstStyle/>
          <a:p>
            <a:fld id="{67DF49CD-30CD-40A9-A82F-014A5A9AAF86}" type="datetime1">
              <a:rPr lang="en-US" smtClean="0"/>
              <a:pPr/>
              <a:t>11/19/17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320741"/>
            <a:ext cx="537762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83578" y="4415323"/>
            <a:ext cx="1387011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Base case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270589" y="4572325"/>
            <a:ext cx="565078" cy="2766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96206" y="5172691"/>
            <a:ext cx="1285686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Recursive case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381892" y="5329693"/>
            <a:ext cx="565078" cy="2766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693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CPP Object-Like Macros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Object-like</a:t>
            </a:r>
            <a:r>
              <a:rPr lang="en-US" dirty="0" smtClean="0"/>
              <a:t> macros are simple text replacement, replacing one sequence of text for another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Commonly used in the past to define constants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mr-IN" dirty="0"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define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PI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3.1415926535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mr-IN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() {</a:t>
            </a:r>
            <a:br>
              <a:rPr lang="mr-IN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mr-IN" i="1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mr-IN" i="1" dirty="0" err="1">
                <a:latin typeface="Consolas" charset="0"/>
                <a:ea typeface="Consolas" charset="0"/>
                <a:cs typeface="Consolas" charset="0"/>
              </a:rPr>
              <a:t>pi</a:t>
            </a:r>
            <a:r>
              <a:rPr lang="mr-IN" i="1" dirty="0">
                <a:latin typeface="Consolas" charset="0"/>
                <a:ea typeface="Consolas" charset="0"/>
                <a:cs typeface="Consolas" charset="0"/>
              </a:rPr>
              <a:t> = "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&lt;&lt; PI &lt;&lt;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mr-IN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mr-IN" i="1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mr-IN" i="1" dirty="0" err="1">
                <a:latin typeface="Consolas" charset="0"/>
                <a:ea typeface="Consolas" charset="0"/>
                <a:cs typeface="Consolas" charset="0"/>
              </a:rPr>
              <a:t>tau</a:t>
            </a:r>
            <a:r>
              <a:rPr lang="mr-IN" i="1" dirty="0">
                <a:latin typeface="Consolas" charset="0"/>
                <a:ea typeface="Consolas" charset="0"/>
                <a:cs typeface="Consolas" charset="0"/>
              </a:rPr>
              <a:t> = "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&lt;&lt; PI * 2 &lt;&lt;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mr-IN" dirty="0">
              <a:latin typeface="Consolas" charset="0"/>
              <a:ea typeface="Consolas" charset="0"/>
              <a:cs typeface="Consolas" charset="0"/>
            </a:endParaRPr>
          </a:p>
          <a:p>
            <a:pPr>
              <a:spcBef>
                <a:spcPts val="2200"/>
              </a:spcBef>
            </a:pPr>
            <a:r>
              <a:rPr lang="en-US" dirty="0" smtClean="0"/>
              <a:t>Much better in modern programming to use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dirty="0" smtClean="0"/>
              <a:t> or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constexpr</a:t>
            </a:r>
            <a:r>
              <a:rPr lang="en-US" dirty="0" smtClean="0"/>
              <a:t> variables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91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159846" y="84041"/>
            <a:ext cx="9582150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Break Time!</a:t>
            </a:r>
            <a:endParaRPr lang="en-US" sz="20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942415" y="1423850"/>
            <a:ext cx="659198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We’ll start again in five minutes.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06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00"/>
    </mc:Choice>
    <mc:Fallback xmlns="">
      <p:transition advTm="300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Complex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we want to implement a complex number: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Complex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double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real,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imag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ostream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&amp;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operator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&lt;&lt;(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ostream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&amp;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os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Complex c) {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os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i="1" dirty="0">
                <a:latin typeface="Consolas" charset="0"/>
                <a:ea typeface="Consolas" charset="0"/>
                <a:cs typeface="Consolas" charset="0"/>
              </a:rPr>
              <a:t>"("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c.real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i="1" dirty="0">
                <a:latin typeface="Consolas" charset="0"/>
                <a:ea typeface="Consolas" charset="0"/>
                <a:cs typeface="Consolas" charset="0"/>
              </a:rPr>
              <a:t>"+"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c.imag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&lt;&lt; </a:t>
            </a:r>
            <a:r>
              <a:rPr lang="en-US" i="1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i="1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)"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 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>
              <a:spcBef>
                <a:spcPts val="2200"/>
              </a:spcBef>
            </a:pPr>
            <a:r>
              <a:rPr lang="en-US" dirty="0" smtClean="0"/>
              <a:t>We would also like to provide overloaded arithmetic operators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dirty="0" smtClean="0"/>
              <a:t>, and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*</a:t>
            </a:r>
          </a:p>
          <a:p>
            <a:pPr>
              <a:spcBef>
                <a:spcPts val="2200"/>
              </a:spcBef>
            </a:pPr>
            <a:r>
              <a:rPr lang="en-US" dirty="0" smtClean="0">
                <a:ea typeface="Consolas" charset="0"/>
                <a:cs typeface="Consolas" charset="0"/>
              </a:rPr>
              <a:t>We would like to avoid repetition in writing these operators</a:t>
            </a:r>
            <a:endParaRPr lang="en-US" dirty="0"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274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operator has the following common structure: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Complex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operator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&lt;op&gt;(Complex a, Complex b) {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Complex{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&lt;expression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for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real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&gt;,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   &lt;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expression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for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imag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&gt;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 smtClean="0"/>
          </a:p>
          <a:p>
            <a:r>
              <a:rPr lang="en-US" dirty="0" smtClean="0"/>
              <a:t>We can write a macro to abstract this structure: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#define COMPLEX_OP(op,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real_part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imag_part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\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Complex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operator op(Complex a, Complex b) {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\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return Complex{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real_part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imag_part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};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\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49666" y="3027519"/>
            <a:ext cx="317099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Uniform initialization syntax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>
            <a:stCxn id="7" idx="0"/>
          </p:cNvCxnSpPr>
          <p:nvPr/>
        </p:nvCxnSpPr>
        <p:spPr>
          <a:xfrm flipH="1" flipV="1">
            <a:off x="4428162" y="2624689"/>
            <a:ext cx="6999" cy="40283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749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Macro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49"/>
            <a:ext cx="6591985" cy="470691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 can then define the operations as follows: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COMPLEX_OP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(+,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a.real+b.real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a.imag+b.imag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); COMPLEX_OP(-,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a.real-b.real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a.imag-b.imag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); COMPLEX_OP(*,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a.real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b.real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a.imag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b.imag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a.imag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b.real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+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a.real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b.imag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 smtClean="0"/>
              <a:t>Result of expansion (line breaks and spacing added):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Complex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operator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+(Complex a, Complex b) {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Complex{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a.real+b.real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a.imag+b.imag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Complex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operator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-(Complex a, Complex b)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 return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Complex{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a.real-b.real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a.imag-b.imag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Complex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operator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*(Complex a, Complex b)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Complex{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a.real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b.real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a.imag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b.imag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a.imag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b.real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+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a.real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b.imag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};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620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Complex/Real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also want operations between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Complex</a:t>
            </a:r>
            <a:r>
              <a:rPr lang="en-US" dirty="0" smtClean="0"/>
              <a:t> and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double</a:t>
            </a:r>
            <a:r>
              <a:rPr lang="en-US" dirty="0" smtClean="0">
                <a:ea typeface="Consolas" charset="0"/>
                <a:cs typeface="Consolas" charset="0"/>
              </a:rPr>
              <a:t> values</a:t>
            </a:r>
            <a:br>
              <a:rPr lang="en-US" dirty="0" smtClean="0">
                <a:ea typeface="Consolas" charset="0"/>
                <a:cs typeface="Consolas" charset="0"/>
              </a:rPr>
            </a:br>
            <a:r>
              <a:rPr lang="en-US" dirty="0" smtClean="0">
                <a:ea typeface="Consolas" charset="0"/>
                <a:cs typeface="Consolas" charset="0"/>
              </a:rPr>
              <a:t/>
            </a:r>
            <a:br>
              <a:rPr lang="en-US" dirty="0" smtClean="0"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Complex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operator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&lt;op&gt;(&lt;type1&gt; a, &lt;type2&gt; b)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&lt;expr1&gt; &lt;op&gt; &lt;expr2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>
              <a:spcBef>
                <a:spcPts val="2200"/>
              </a:spcBef>
            </a:pPr>
            <a:r>
              <a:rPr lang="en-US" dirty="0" smtClean="0">
                <a:ea typeface="Consolas" charset="0"/>
                <a:cs typeface="Consolas" charset="0"/>
              </a:rPr>
              <a:t>Macros:</a:t>
            </a:r>
            <a:br>
              <a:rPr lang="en-US" dirty="0" smtClean="0">
                <a:ea typeface="Consolas" charset="0"/>
                <a:cs typeface="Consolas" charset="0"/>
              </a:rPr>
            </a:br>
            <a:r>
              <a:rPr lang="en-US" dirty="0" smtClean="0">
                <a:ea typeface="Consolas" charset="0"/>
                <a:cs typeface="Consolas" charset="0"/>
              </a:rPr>
              <a:t/>
            </a:r>
            <a:br>
              <a:rPr lang="en-US" dirty="0" smtClean="0"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#define REAL_OP(op,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typeA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typeB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argA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argB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 \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Complex operator op(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typeA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a,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typeB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b) {     \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return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argA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op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argB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                      \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}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#define CONVERT(a) (Complex{ a, 0 }) 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67365" y="3074594"/>
            <a:ext cx="2573676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Operands converted to </a:t>
            </a:r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Complex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958976" y="2821113"/>
            <a:ext cx="510282" cy="24915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455149" y="2821113"/>
            <a:ext cx="195638" cy="26411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085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Macro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Operations: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REAL_OP(+, Complex,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double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a, CONVERT(b)); REAL_OP(+,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double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Complex, CONVERT(a), b); REAL_OP(-, Complex,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double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a, CONVERT(b)); REAL_OP(-,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double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Complex, CONVERT(a), b); REAL_OP(*, Complex,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double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a, CONVERT(b)); REAL_OP(*,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double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Complex, CONVERT(a), b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/>
              <a:t>Result: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91802" y="4425605"/>
            <a:ext cx="79419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>
                <a:latin typeface="Consolas" charset="0"/>
                <a:ea typeface="Consolas" charset="0"/>
                <a:cs typeface="Consolas" charset="0"/>
              </a:rPr>
              <a:t>Complex </a:t>
            </a:r>
            <a:r>
              <a:rPr lang="en-US" sz="1500" b="1">
                <a:latin typeface="Consolas" charset="0"/>
                <a:ea typeface="Consolas" charset="0"/>
                <a:cs typeface="Consolas" charset="0"/>
              </a:rPr>
              <a:t>operator </a:t>
            </a:r>
            <a:r>
              <a:rPr lang="en-US" sz="1500">
                <a:latin typeface="Consolas" charset="0"/>
                <a:ea typeface="Consolas" charset="0"/>
                <a:cs typeface="Consolas" charset="0"/>
              </a:rPr>
              <a:t>+(Complex a, </a:t>
            </a:r>
            <a:r>
              <a:rPr lang="en-US" sz="1500" b="1">
                <a:latin typeface="Consolas" charset="0"/>
                <a:ea typeface="Consolas" charset="0"/>
                <a:cs typeface="Consolas" charset="0"/>
              </a:rPr>
              <a:t>double </a:t>
            </a:r>
            <a:r>
              <a:rPr lang="en-US" sz="1500">
                <a:latin typeface="Consolas" charset="0"/>
                <a:ea typeface="Consolas" charset="0"/>
                <a:cs typeface="Consolas" charset="0"/>
              </a:rPr>
              <a:t>b) { </a:t>
            </a:r>
            <a:r>
              <a:rPr lang="en-US" sz="1500" b="1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sz="1500">
                <a:latin typeface="Consolas" charset="0"/>
                <a:ea typeface="Consolas" charset="0"/>
                <a:cs typeface="Consolas" charset="0"/>
              </a:rPr>
              <a:t>a + (Complex{ b, 0 }); };</a:t>
            </a:r>
            <a:br>
              <a:rPr lang="en-US" sz="1500">
                <a:latin typeface="Consolas" charset="0"/>
                <a:ea typeface="Consolas" charset="0"/>
                <a:cs typeface="Consolas" charset="0"/>
              </a:rPr>
            </a:br>
            <a:r>
              <a:rPr lang="en-US" sz="1500">
                <a:latin typeface="Consolas" charset="0"/>
                <a:ea typeface="Consolas" charset="0"/>
                <a:cs typeface="Consolas" charset="0"/>
              </a:rPr>
              <a:t>Complex </a:t>
            </a:r>
            <a:r>
              <a:rPr lang="en-US" sz="1500" b="1">
                <a:latin typeface="Consolas" charset="0"/>
                <a:ea typeface="Consolas" charset="0"/>
                <a:cs typeface="Consolas" charset="0"/>
              </a:rPr>
              <a:t>operator </a:t>
            </a:r>
            <a:r>
              <a:rPr lang="en-US" sz="1500">
                <a:latin typeface="Consolas" charset="0"/>
                <a:ea typeface="Consolas" charset="0"/>
                <a:cs typeface="Consolas" charset="0"/>
              </a:rPr>
              <a:t>+(</a:t>
            </a:r>
            <a:r>
              <a:rPr lang="en-US" sz="1500" b="1">
                <a:latin typeface="Consolas" charset="0"/>
                <a:ea typeface="Consolas" charset="0"/>
                <a:cs typeface="Consolas" charset="0"/>
              </a:rPr>
              <a:t>double </a:t>
            </a:r>
            <a:r>
              <a:rPr lang="en-US" sz="1500">
                <a:latin typeface="Consolas" charset="0"/>
                <a:ea typeface="Consolas" charset="0"/>
                <a:cs typeface="Consolas" charset="0"/>
              </a:rPr>
              <a:t>a, Complex b) { </a:t>
            </a:r>
            <a:r>
              <a:rPr lang="en-US" sz="1500" b="1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sz="1500">
                <a:latin typeface="Consolas" charset="0"/>
                <a:ea typeface="Consolas" charset="0"/>
                <a:cs typeface="Consolas" charset="0"/>
              </a:rPr>
              <a:t>(Complex{ a, 0 }) + b; };</a:t>
            </a:r>
            <a:br>
              <a:rPr lang="en-US" sz="1500">
                <a:latin typeface="Consolas" charset="0"/>
                <a:ea typeface="Consolas" charset="0"/>
                <a:cs typeface="Consolas" charset="0"/>
              </a:rPr>
            </a:br>
            <a:r>
              <a:rPr lang="en-US" sz="1500">
                <a:latin typeface="Consolas" charset="0"/>
                <a:ea typeface="Consolas" charset="0"/>
                <a:cs typeface="Consolas" charset="0"/>
              </a:rPr>
              <a:t>Complex </a:t>
            </a:r>
            <a:r>
              <a:rPr lang="en-US" sz="1500" b="1">
                <a:latin typeface="Consolas" charset="0"/>
                <a:ea typeface="Consolas" charset="0"/>
                <a:cs typeface="Consolas" charset="0"/>
              </a:rPr>
              <a:t>operator </a:t>
            </a:r>
            <a:r>
              <a:rPr lang="en-US" sz="1500">
                <a:latin typeface="Consolas" charset="0"/>
                <a:ea typeface="Consolas" charset="0"/>
                <a:cs typeface="Consolas" charset="0"/>
              </a:rPr>
              <a:t>-(Complex a, </a:t>
            </a:r>
            <a:r>
              <a:rPr lang="en-US" sz="1500" b="1">
                <a:latin typeface="Consolas" charset="0"/>
                <a:ea typeface="Consolas" charset="0"/>
                <a:cs typeface="Consolas" charset="0"/>
              </a:rPr>
              <a:t>double </a:t>
            </a:r>
            <a:r>
              <a:rPr lang="en-US" sz="1500">
                <a:latin typeface="Consolas" charset="0"/>
                <a:ea typeface="Consolas" charset="0"/>
                <a:cs typeface="Consolas" charset="0"/>
              </a:rPr>
              <a:t>b) { </a:t>
            </a:r>
            <a:r>
              <a:rPr lang="en-US" sz="1500" b="1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sz="1500">
                <a:latin typeface="Consolas" charset="0"/>
                <a:ea typeface="Consolas" charset="0"/>
                <a:cs typeface="Consolas" charset="0"/>
              </a:rPr>
              <a:t>a - (Complex{ b, 0 }); };</a:t>
            </a:r>
            <a:br>
              <a:rPr lang="en-US" sz="1500">
                <a:latin typeface="Consolas" charset="0"/>
                <a:ea typeface="Consolas" charset="0"/>
                <a:cs typeface="Consolas" charset="0"/>
              </a:rPr>
            </a:br>
            <a:r>
              <a:rPr lang="en-US" sz="1500">
                <a:latin typeface="Consolas" charset="0"/>
                <a:ea typeface="Consolas" charset="0"/>
                <a:cs typeface="Consolas" charset="0"/>
              </a:rPr>
              <a:t>Complex </a:t>
            </a:r>
            <a:r>
              <a:rPr lang="en-US" sz="1500" b="1">
                <a:latin typeface="Consolas" charset="0"/>
                <a:ea typeface="Consolas" charset="0"/>
                <a:cs typeface="Consolas" charset="0"/>
              </a:rPr>
              <a:t>operator </a:t>
            </a:r>
            <a:r>
              <a:rPr lang="en-US" sz="1500">
                <a:latin typeface="Consolas" charset="0"/>
                <a:ea typeface="Consolas" charset="0"/>
                <a:cs typeface="Consolas" charset="0"/>
              </a:rPr>
              <a:t>-(</a:t>
            </a:r>
            <a:r>
              <a:rPr lang="en-US" sz="1500" b="1">
                <a:latin typeface="Consolas" charset="0"/>
                <a:ea typeface="Consolas" charset="0"/>
                <a:cs typeface="Consolas" charset="0"/>
              </a:rPr>
              <a:t>double </a:t>
            </a:r>
            <a:r>
              <a:rPr lang="en-US" sz="1500">
                <a:latin typeface="Consolas" charset="0"/>
                <a:ea typeface="Consolas" charset="0"/>
                <a:cs typeface="Consolas" charset="0"/>
              </a:rPr>
              <a:t>a, Complex b) { </a:t>
            </a:r>
            <a:r>
              <a:rPr lang="en-US" sz="1500" b="1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sz="1500">
                <a:latin typeface="Consolas" charset="0"/>
                <a:ea typeface="Consolas" charset="0"/>
                <a:cs typeface="Consolas" charset="0"/>
              </a:rPr>
              <a:t>(Complex{ a, 0 }) - b; };</a:t>
            </a:r>
            <a:br>
              <a:rPr lang="en-US" sz="1500">
                <a:latin typeface="Consolas" charset="0"/>
                <a:ea typeface="Consolas" charset="0"/>
                <a:cs typeface="Consolas" charset="0"/>
              </a:rPr>
            </a:br>
            <a:r>
              <a:rPr lang="en-US" sz="1500">
                <a:latin typeface="Consolas" charset="0"/>
                <a:ea typeface="Consolas" charset="0"/>
                <a:cs typeface="Consolas" charset="0"/>
              </a:rPr>
              <a:t>Complex </a:t>
            </a:r>
            <a:r>
              <a:rPr lang="en-US" sz="1500" b="1">
                <a:latin typeface="Consolas" charset="0"/>
                <a:ea typeface="Consolas" charset="0"/>
                <a:cs typeface="Consolas" charset="0"/>
              </a:rPr>
              <a:t>operator </a:t>
            </a:r>
            <a:r>
              <a:rPr lang="en-US" sz="1500">
                <a:latin typeface="Consolas" charset="0"/>
                <a:ea typeface="Consolas" charset="0"/>
                <a:cs typeface="Consolas" charset="0"/>
              </a:rPr>
              <a:t>*(Complex a, </a:t>
            </a:r>
            <a:r>
              <a:rPr lang="en-US" sz="1500" b="1">
                <a:latin typeface="Consolas" charset="0"/>
                <a:ea typeface="Consolas" charset="0"/>
                <a:cs typeface="Consolas" charset="0"/>
              </a:rPr>
              <a:t>double </a:t>
            </a:r>
            <a:r>
              <a:rPr lang="en-US" sz="1500">
                <a:latin typeface="Consolas" charset="0"/>
                <a:ea typeface="Consolas" charset="0"/>
                <a:cs typeface="Consolas" charset="0"/>
              </a:rPr>
              <a:t>b) { </a:t>
            </a:r>
            <a:r>
              <a:rPr lang="en-US" sz="1500" b="1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sz="1500">
                <a:latin typeface="Consolas" charset="0"/>
                <a:ea typeface="Consolas" charset="0"/>
                <a:cs typeface="Consolas" charset="0"/>
              </a:rPr>
              <a:t>a * (Complex{ b, 0 }); };</a:t>
            </a:r>
            <a:br>
              <a:rPr lang="en-US" sz="1500">
                <a:latin typeface="Consolas" charset="0"/>
                <a:ea typeface="Consolas" charset="0"/>
                <a:cs typeface="Consolas" charset="0"/>
              </a:rPr>
            </a:br>
            <a:r>
              <a:rPr lang="en-US" sz="1500">
                <a:latin typeface="Consolas" charset="0"/>
                <a:ea typeface="Consolas" charset="0"/>
                <a:cs typeface="Consolas" charset="0"/>
              </a:rPr>
              <a:t>Complex </a:t>
            </a:r>
            <a:r>
              <a:rPr lang="en-US" sz="1500" b="1">
                <a:latin typeface="Consolas" charset="0"/>
                <a:ea typeface="Consolas" charset="0"/>
                <a:cs typeface="Consolas" charset="0"/>
              </a:rPr>
              <a:t>operator </a:t>
            </a:r>
            <a:r>
              <a:rPr lang="en-US" sz="1500">
                <a:latin typeface="Consolas" charset="0"/>
                <a:ea typeface="Consolas" charset="0"/>
                <a:cs typeface="Consolas" charset="0"/>
              </a:rPr>
              <a:t>*(</a:t>
            </a:r>
            <a:r>
              <a:rPr lang="en-US" sz="1500" b="1">
                <a:latin typeface="Consolas" charset="0"/>
                <a:ea typeface="Consolas" charset="0"/>
                <a:cs typeface="Consolas" charset="0"/>
              </a:rPr>
              <a:t>double </a:t>
            </a:r>
            <a:r>
              <a:rPr lang="en-US" sz="1500">
                <a:latin typeface="Consolas" charset="0"/>
                <a:ea typeface="Consolas" charset="0"/>
                <a:cs typeface="Consolas" charset="0"/>
              </a:rPr>
              <a:t>a, Complex b) { </a:t>
            </a:r>
            <a:r>
              <a:rPr lang="en-US" sz="1500" b="1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sz="1500">
                <a:latin typeface="Consolas" charset="0"/>
                <a:ea typeface="Consolas" charset="0"/>
                <a:cs typeface="Consolas" charset="0"/>
              </a:rPr>
              <a:t>(Complex{ a, 0 }) * b; </a:t>
            </a:r>
            <a:r>
              <a:rPr lang="en-US" sz="1500" smtClean="0">
                <a:latin typeface="Consolas" charset="0"/>
                <a:ea typeface="Consolas" charset="0"/>
                <a:cs typeface="Consolas" charset="0"/>
              </a:rPr>
              <a:t>};</a:t>
            </a:r>
            <a:endParaRPr lang="en-US" sz="15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422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Complex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now use complex numbers as follows: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mr-IN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() {</a:t>
            </a:r>
            <a:br>
              <a:rPr lang="mr-IN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Complex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 c1{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3, 4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};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Complex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 c2{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-1, 2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};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b="1" dirty="0" err="1" smtClean="0">
                <a:latin typeface="Consolas" charset="0"/>
                <a:ea typeface="Consolas" charset="0"/>
                <a:cs typeface="Consolas" charset="0"/>
              </a:rPr>
              <a:t>double</a:t>
            </a:r>
            <a:r>
              <a:rPr lang="mr-IN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= 0.5;</a:t>
            </a:r>
            <a:br>
              <a:rPr lang="mr-IN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&lt;&lt; c1 + c2 &lt;&lt;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&lt;&lt; c1 - c2 &lt;&lt;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&lt;&lt; c1 * c2 &lt;&lt;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&lt;&lt; c1 +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&lt;&lt; c1 -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&lt;&lt; c1 *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+ c1 &lt;&lt;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- c1 &lt;&lt;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* c1 &lt;&lt;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mr-IN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90881" y="3064738"/>
            <a:ext cx="1443519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(2+6i</a:t>
            </a:r>
            <a:r>
              <a:rPr lang="mr-IN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4+2i</a:t>
            </a:r>
            <a:r>
              <a:rPr lang="mr-IN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(-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11+2i</a:t>
            </a:r>
            <a:r>
              <a:rPr lang="mr-IN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3.5+4i</a:t>
            </a:r>
            <a:r>
              <a:rPr lang="mr-IN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2.5+4i</a:t>
            </a:r>
            <a:r>
              <a:rPr lang="mr-IN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1.5+2i</a:t>
            </a:r>
            <a:r>
              <a:rPr lang="mr-IN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3.5+4i</a:t>
            </a:r>
            <a:r>
              <a:rPr lang="mr-IN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(-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2.5+-4i</a:t>
            </a:r>
            <a:r>
              <a:rPr lang="mr-IN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1.5+2i) </a:t>
            </a:r>
          </a:p>
        </p:txBody>
      </p:sp>
    </p:spTree>
    <p:extLst>
      <p:ext uri="{BB962C8B-B14F-4D97-AF65-F5344CB8AC3E}">
        <p14:creationId xmlns:p14="http://schemas.microsoft.com/office/powerpoint/2010/main" val="321932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HW5 due Tue 12/5 at 8pm</a:t>
            </a:r>
          </a:p>
          <a:p>
            <a:endParaRPr lang="en-US" sz="2000" dirty="0"/>
          </a:p>
          <a:p>
            <a:r>
              <a:rPr lang="en-US" sz="2000" dirty="0" smtClean="0"/>
              <a:t>Project 5 due Tue 12/12 </a:t>
            </a:r>
            <a:r>
              <a:rPr lang="en-US" sz="2000" smtClean="0"/>
              <a:t>at 8pm</a:t>
            </a:r>
            <a:endParaRPr lang="en-US" sz="2000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F351-AB39-4C15-8977-FF1C72104A1E}" type="datetime1">
              <a:rPr lang="en-US" smtClean="0"/>
              <a:t>11/19/17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89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Functions on Complex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we have an interactive application that asks the user what operation to perform and then dispatches to the appropriate function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Supported operations: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Complex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Complex_conjugate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(Complex c)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Complex{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c.real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-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c.imag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string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Complex_polar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(Complex c)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i="1" dirty="0">
                <a:latin typeface="Consolas" charset="0"/>
                <a:ea typeface="Consolas" charset="0"/>
                <a:cs typeface="Consolas" charset="0"/>
              </a:rPr>
              <a:t>"("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+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to_string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sqrt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(pow(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c.real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2)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+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pow(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c.imag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2))) + 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","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+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to_string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atan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c.imag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/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c.real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+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")"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321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Stringification</a:t>
            </a:r>
            <a:r>
              <a:rPr lang="en-US" sz="2800" dirty="0" smtClean="0"/>
              <a:t> and Concatenation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structure of dispatch: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if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(&lt;input&gt; == </a:t>
            </a:r>
            <a:r>
              <a:rPr lang="en-US" i="1" dirty="0">
                <a:latin typeface="Consolas" charset="0"/>
                <a:ea typeface="Consolas" charset="0"/>
                <a:cs typeface="Consolas" charset="0"/>
              </a:rPr>
              <a:t>"&lt;action&gt;"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&lt;&lt; Complex_&lt;action&gt;(&lt;value&gt;) &lt;&lt;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; 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Macro definition: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#define ACTION(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str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name,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arg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\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if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str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== #name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                        \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&lt;&lt; Complex_ ## name(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arg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 &lt;&lt;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endl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33135" y="4641740"/>
            <a:ext cx="2759467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smtClean="0">
                <a:solidFill>
                  <a:schemeClr val="bg1"/>
                </a:solidFill>
                <a:ea typeface="Consolas" charset="0"/>
                <a:cs typeface="Consolas" charset="0"/>
              </a:rPr>
              <a:t>Token pasting</a:t>
            </a:r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 operator concatenates tokens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238407" y="4243227"/>
            <a:ext cx="217171" cy="39851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66074" y="4637415"/>
            <a:ext cx="3105069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 smtClean="0">
                <a:solidFill>
                  <a:schemeClr val="bg1"/>
                </a:solidFill>
                <a:ea typeface="Consolas" charset="0"/>
                <a:cs typeface="Consolas" charset="0"/>
              </a:rPr>
              <a:t>Stringification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operator converts to a string literal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440280" y="3794002"/>
            <a:ext cx="546093" cy="84341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4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 code: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cin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&gt;&gt; s)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ACTION(s, conjugate, c1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ACTION(s, polar, c1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Result of expansion (line breaks and spacing added):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while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cin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&gt;&gt; s)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if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(s == </a:t>
            </a:r>
            <a:r>
              <a:rPr lang="en-US" i="1" dirty="0">
                <a:latin typeface="Consolas" charset="0"/>
                <a:ea typeface="Consolas" charset="0"/>
                <a:cs typeface="Consolas" charset="0"/>
              </a:rPr>
              <a:t>"conjugate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Complex_conjugate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(c1) &lt;&lt;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if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(s == </a:t>
            </a:r>
            <a:r>
              <a:rPr lang="en-US" i="1" dirty="0">
                <a:latin typeface="Consolas" charset="0"/>
                <a:ea typeface="Consolas" charset="0"/>
                <a:cs typeface="Consolas" charset="0"/>
              </a:rPr>
              <a:t>"polar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Complex_polar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(c1) &lt;&lt;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602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Macro Namespace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Macros do not have a distinct namespace</a:t>
            </a:r>
          </a:p>
          <a:p>
            <a:pPr>
              <a:spcBef>
                <a:spcPts val="1600"/>
              </a:spcBef>
            </a:pPr>
            <a:r>
              <a:rPr lang="en-US" dirty="0" smtClean="0"/>
              <a:t>A macro that is defined will replace all eligible tokens</a:t>
            </a:r>
          </a:p>
          <a:p>
            <a:pPr>
              <a:spcBef>
                <a:spcPts val="1600"/>
              </a:spcBef>
            </a:pPr>
            <a:r>
              <a:rPr lang="en-US" dirty="0" smtClean="0"/>
              <a:t>Defining a macro pollutes the global namespace</a:t>
            </a:r>
          </a:p>
          <a:p>
            <a:pPr>
              <a:spcBef>
                <a:spcPts val="1600"/>
              </a:spcBef>
            </a:pPr>
            <a:r>
              <a:rPr lang="en-US" dirty="0" smtClean="0"/>
              <a:t>Common strategies</a:t>
            </a:r>
          </a:p>
          <a:p>
            <a:pPr lvl="1"/>
            <a:r>
              <a:rPr lang="en-US" dirty="0" smtClean="0"/>
              <a:t>Choose names that are unlikely to conflict with other names, e.g. by prepending the name of the library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COMPLEXLIB_CONVERT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COMPLEXLIB_ACTION</a:t>
            </a:r>
          </a:p>
          <a:p>
            <a:pPr lvl="1">
              <a:spcBef>
                <a:spcPts val="1600"/>
              </a:spcBef>
            </a:pPr>
            <a:r>
              <a:rPr lang="en-US" dirty="0" err="1" smtClean="0"/>
              <a:t>Undefine</a:t>
            </a:r>
            <a:r>
              <a:rPr lang="en-US" dirty="0" smtClean="0"/>
              <a:t> macros when they are no longer needed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undef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CONVERT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undef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ACTION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377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Macros allow us to use the facilities of a language to generate code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However, a macro system may be unavailable or otherwise unsuited for the task at hand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We can write a </a:t>
            </a:r>
            <a:r>
              <a:rPr lang="en-US" i="1" dirty="0" smtClean="0"/>
              <a:t>code generator</a:t>
            </a:r>
            <a:r>
              <a:rPr lang="en-US" dirty="0" smtClean="0"/>
              <a:t> in a separate program, in the same language or a different one, in order to generate the required code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This is also called </a:t>
            </a:r>
            <a:r>
              <a:rPr lang="en-US" i="1" dirty="0" smtClean="0"/>
              <a:t>automatic programming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6922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c*r</a:t>
            </a:r>
            <a:r>
              <a:rPr lang="en-US" dirty="0" smtClean="0"/>
              <a:t> Combinations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Scheme implementations are required to provide combinations of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car</a:t>
            </a:r>
            <a:r>
              <a:rPr lang="en-US" dirty="0" smtClean="0"/>
              <a:t> and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cdr</a:t>
            </a:r>
            <a:r>
              <a:rPr lang="en-US" dirty="0" smtClean="0"/>
              <a:t> up to 4 levels deep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cadar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x) -&gt; (car 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cdr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(car x)))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We can write a Python program to generate definitions for these combinations, which we can then include as a library file in an interpreter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import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itertools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for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in range(2, 5):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for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seq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in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itertools.product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((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'a'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'd'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               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repeat=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defun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seq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))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67901" y="3842113"/>
            <a:ext cx="1197233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Levels 2 up to 4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631229" y="4150763"/>
            <a:ext cx="536673" cy="30902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15374" y="3627454"/>
            <a:ext cx="2228073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Create sequences of </a:t>
            </a:r>
            <a:r>
              <a:rPr lang="en-US" b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'a'</a:t>
            </a:r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 and </a:t>
            </a:r>
            <a:r>
              <a:rPr lang="en-US" b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'd'</a:t>
            </a:r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with length </a:t>
            </a:r>
            <a:r>
              <a:rPr lang="en-US" b="1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464452" y="4325425"/>
            <a:ext cx="350923" cy="44178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72571" y="5238324"/>
            <a:ext cx="1939688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Define </a:t>
            </a:r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a combination 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for the sequence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>
          <a:xfrm flipV="1">
            <a:off x="2912259" y="5537774"/>
            <a:ext cx="416568" cy="16221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153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Combination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construct body: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cadrify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seq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if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len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seq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body = </a:t>
            </a:r>
            <a:r>
              <a:rPr lang="en-US" i="1" dirty="0">
                <a:latin typeface="Consolas" charset="0"/>
                <a:ea typeface="Consolas" charset="0"/>
                <a:cs typeface="Consolas" charset="0"/>
              </a:rPr>
              <a:t>"(c{0}r {1})"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body.format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seq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[0],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        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cadrify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seq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[1:]))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i="1" dirty="0">
                <a:latin typeface="Consolas" charset="0"/>
                <a:ea typeface="Consolas" charset="0"/>
                <a:cs typeface="Consolas" charset="0"/>
              </a:rPr>
              <a:t>"x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"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Function to construct a definition</a:t>
            </a:r>
            <a:r>
              <a:rPr lang="en-US" dirty="0" smtClean="0">
                <a:sym typeface="Wingdings"/>
              </a:rPr>
              <a:t>: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/>
            </a:r>
            <a:br>
              <a:rPr lang="en-US" dirty="0" smtClean="0">
                <a:sym typeface="Wingdings"/>
              </a:rPr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defun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seq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func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i="1" dirty="0">
                <a:latin typeface="Consolas" charset="0"/>
                <a:ea typeface="Consolas" charset="0"/>
                <a:cs typeface="Consolas" charset="0"/>
              </a:rPr>
              <a:t>"(define (c{0}r x) {1})"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func.format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''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join(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seq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),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       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cadrify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seq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))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48045" y="1828378"/>
            <a:ext cx="2003461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Call for first item in sequence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011373" y="2137028"/>
            <a:ext cx="536673" cy="30902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68274" y="3720925"/>
            <a:ext cx="1366463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Recursive call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6568611" y="3441843"/>
            <a:ext cx="551381" cy="27908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22625" y="3012950"/>
            <a:ext cx="863029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Base case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4" name="Straight Arrow Connector 13"/>
          <p:cNvCxnSpPr>
            <a:stCxn id="13" idx="3"/>
          </p:cNvCxnSpPr>
          <p:nvPr/>
        </p:nvCxnSpPr>
        <p:spPr>
          <a:xfrm>
            <a:off x="2085654" y="3336116"/>
            <a:ext cx="740338" cy="18362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317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 of script: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define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caar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x) (car (car 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)))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define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cadr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x) (car 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cdr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)))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define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cdar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x) 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cdr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(car 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)))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define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cddr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x) 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cdr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cdr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)))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define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caaar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x) (car (car (car 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))))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define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caadr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x) (car (car 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cdr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))))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...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define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cdddar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x) 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cdr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cdr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cdr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(car 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)))))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define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cddddr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x) 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cdr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cdr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cdr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cdr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x)))))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908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Technique of writing a computer program that operates on other computer programs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Analogous to higher-order functions, which operate on other functions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Compilers and program analyzers are examples of </a:t>
            </a:r>
            <a:r>
              <a:rPr lang="en-US" dirty="0" err="1" smtClean="0"/>
              <a:t>metaprograms</a:t>
            </a:r>
            <a:endParaRPr lang="en-US" dirty="0" smtClean="0"/>
          </a:p>
          <a:p>
            <a:pPr>
              <a:spcBef>
                <a:spcPts val="2200"/>
              </a:spcBef>
            </a:pPr>
            <a:r>
              <a:rPr lang="en-US" dirty="0" smtClean="0"/>
              <a:t>Metaprogramming is also a useful technique for generating code to be included as part of a program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Macros</a:t>
            </a:r>
          </a:p>
          <a:p>
            <a:pPr lvl="1"/>
            <a:r>
              <a:rPr lang="en-US" dirty="0" smtClean="0"/>
              <a:t>Code generators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emplate metaprogramming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420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macro</a:t>
            </a:r>
            <a:r>
              <a:rPr lang="en-US" dirty="0" smtClean="0"/>
              <a:t> is a rule that translates an input sequence into some replacement output sequence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The replacement process is called </a:t>
            </a:r>
            <a:r>
              <a:rPr lang="en-US" i="1" dirty="0" smtClean="0"/>
              <a:t>macro expansion</a:t>
            </a:r>
            <a:endParaRPr lang="en-US" dirty="0" smtClean="0"/>
          </a:p>
          <a:p>
            <a:pPr>
              <a:spcBef>
                <a:spcPts val="2200"/>
              </a:spcBef>
            </a:pPr>
            <a:r>
              <a:rPr lang="en-US" dirty="0" smtClean="0"/>
              <a:t>Macro expansion may be implemented as a </a:t>
            </a:r>
            <a:r>
              <a:rPr lang="en-US" i="1" dirty="0" smtClean="0"/>
              <a:t>preprocessing</a:t>
            </a:r>
            <a:r>
              <a:rPr lang="en-US" dirty="0" smtClean="0"/>
              <a:t> step, prior to lexical and syntactic analysis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Expansion may also be integrated with a later analysis step such as syntax analysis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The most widely used macro system is the C preprocessor (CPP), integrated into C and C++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704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Swap in 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50"/>
            <a:ext cx="6591985" cy="482283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We can write a </a:t>
            </a:r>
            <a:r>
              <a:rPr lang="en-US" i="1" dirty="0" smtClean="0"/>
              <a:t>function-like</a:t>
            </a:r>
            <a:r>
              <a:rPr lang="en-US" dirty="0" smtClean="0"/>
              <a:t> swap macro as follows: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#define SWAP(a, b) do {   \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auto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b;      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\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b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a;                \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;        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\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} while (false)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x = 3, y = 4;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(x &lt; y)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SWAP(x, y);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&lt;&lt; x &lt;&lt; 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" "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&lt;&lt; y &lt;&lt;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spcBef>
                <a:spcPts val="2200"/>
              </a:spcBef>
            </a:pPr>
            <a:r>
              <a:rPr lang="en-US" dirty="0" smtClean="0">
                <a:ea typeface="Consolas" charset="0"/>
                <a:cs typeface="Consolas" charset="0"/>
              </a:rPr>
              <a:t>Expands to: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do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{ </a:t>
            </a:r>
            <a:r>
              <a:rPr lang="mr-IN" b="1" dirty="0" err="1">
                <a:latin typeface="Consolas" charset="0"/>
                <a:ea typeface="Consolas" charset="0"/>
                <a:cs typeface="Consolas" charset="0"/>
              </a:rPr>
              <a:t>auto</a:t>
            </a:r>
            <a:r>
              <a:rPr lang="mr-IN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while(false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mr-IN" dirty="0" smtClean="0"/>
              <a:t> </a:t>
            </a:r>
            <a:endParaRPr lang="mr-IN" dirty="0"/>
          </a:p>
          <a:p>
            <a:pPr>
              <a:spcBef>
                <a:spcPts val="2200"/>
              </a:spcBef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0043" y="6350843"/>
            <a:ext cx="1218737" cy="370171"/>
          </a:xfrm>
        </p:spPr>
        <p:txBody>
          <a:bodyPr/>
          <a:lstStyle/>
          <a:p>
            <a:fld id="{67DF49CD-30CD-40A9-A82F-014A5A9AAF86}" type="datetime1">
              <a:rPr lang="en-US" smtClean="0"/>
              <a:pPr/>
              <a:t>11/19/17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351563"/>
            <a:ext cx="537762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44343" y="1922341"/>
            <a:ext cx="2096223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Backslash at end of line denotes line continuation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794625" y="2147299"/>
            <a:ext cx="749718" cy="15411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40554" y="3132834"/>
            <a:ext cx="3193846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Do/while allows macro to be used in a context that requires a single statement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590836" y="3248805"/>
            <a:ext cx="749718" cy="15411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86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with Swap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get unexpected results if we use a complex expression as an argument: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x = 3, y = 4, z = 5;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s-ES_tradnl" dirty="0" smtClean="0">
                <a:latin typeface="Consolas" charset="0"/>
                <a:ea typeface="Consolas" charset="0"/>
                <a:cs typeface="Consolas" charset="0"/>
              </a:rPr>
              <a:t>SWAP(x </a:t>
            </a:r>
            <a:r>
              <a:rPr lang="es-ES_tradnl" dirty="0">
                <a:latin typeface="Consolas" charset="0"/>
                <a:ea typeface="Consolas" charset="0"/>
                <a:cs typeface="Consolas" charset="0"/>
              </a:rPr>
              <a:t>&lt; y ? x : y, z</a:t>
            </a:r>
            <a:r>
              <a:rPr lang="es-ES_tradnl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s-ES_tradnl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mr-IN" i="1" dirty="0">
                <a:latin typeface="Consolas" charset="0"/>
                <a:ea typeface="Consolas" charset="0"/>
                <a:cs typeface="Consolas" charset="0"/>
              </a:rPr>
              <a:t>" "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mr-IN" i="1" dirty="0">
                <a:latin typeface="Consolas" charset="0"/>
                <a:ea typeface="Consolas" charset="0"/>
                <a:cs typeface="Consolas" charset="0"/>
              </a:rPr>
              <a:t>" "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z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endParaRPr lang="es-ES_tradnl" dirty="0">
              <a:latin typeface="Consolas" charset="0"/>
              <a:ea typeface="Consolas" charset="0"/>
              <a:cs typeface="Consolas" charset="0"/>
            </a:endParaRPr>
          </a:p>
          <a:p>
            <a:pPr>
              <a:spcBef>
                <a:spcPts val="2200"/>
              </a:spcBef>
            </a:pPr>
            <a:r>
              <a:rPr lang="en-US" dirty="0" smtClean="0"/>
              <a:t>This expands to (line breaks and spacing added):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do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{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auto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z;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z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x &lt; y ? x :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y;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x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 y ? x : y 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while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(false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86797" y="4244301"/>
            <a:ext cx="2928429" cy="147732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Equivalent to</a:t>
            </a:r>
            <a:b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x &lt; y ? x : (y = </a:t>
            </a:r>
            <a:r>
              <a:rPr lang="en-US" b="1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since </a:t>
            </a:r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? :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and </a:t>
            </a:r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have the same precedence and are right associative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137079" y="4931595"/>
            <a:ext cx="749718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030422" y="2223108"/>
            <a:ext cx="898989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endParaRPr lang="ru-RU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653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Parenthesization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Parenthesizing uses of a macro argument ensures the correct associativity and precedence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define SWAP(a, b) do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   \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auto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(b);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\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(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b) = (a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            \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(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a) 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            \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}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while (false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Result of expansion: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do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{ 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auto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(z);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(z)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(x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 y ? x :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y);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(x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 y ? x :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y)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while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(false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95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Hygiene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48"/>
            <a:ext cx="6591985" cy="488448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Consider the following example: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mr-IN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() {</a:t>
            </a:r>
            <a:br>
              <a:rPr lang="mr-IN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mr-IN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= 4;</a:t>
            </a:r>
            <a:br>
              <a:rPr lang="mr-IN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SWAP(</a:t>
            </a: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mr-IN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mr-IN" i="1" dirty="0">
                <a:latin typeface="Consolas" charset="0"/>
                <a:ea typeface="Consolas" charset="0"/>
                <a:cs typeface="Consolas" charset="0"/>
              </a:rPr>
              <a:t>" "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>
              <a:spcBef>
                <a:spcPts val="1600"/>
              </a:spcBef>
            </a:pPr>
            <a:r>
              <a:rPr lang="en-US" dirty="0" smtClean="0">
                <a:ea typeface="Consolas" charset="0"/>
                <a:cs typeface="Consolas" charset="0"/>
              </a:rPr>
              <a:t>Expansion </a:t>
            </a:r>
            <a:r>
              <a:rPr lang="en-US" dirty="0">
                <a:ea typeface="Consolas" charset="0"/>
                <a:cs typeface="Consolas" charset="0"/>
              </a:rPr>
              <a:t>results in (modulo spacing):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mr-IN" b="1" dirty="0" err="1">
                <a:latin typeface="Consolas" charset="0"/>
                <a:ea typeface="Consolas" charset="0"/>
                <a:cs typeface="Consolas" charset="0"/>
              </a:rPr>
              <a:t>do</a:t>
            </a:r>
            <a:r>
              <a:rPr lang="mr-IN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{ </a:t>
            </a:r>
            <a:r>
              <a:rPr lang="mr-IN" b="1" dirty="0" err="1">
                <a:latin typeface="Consolas" charset="0"/>
                <a:ea typeface="Consolas" charset="0"/>
                <a:cs typeface="Consolas" charset="0"/>
              </a:rPr>
              <a:t>auto</a:t>
            </a:r>
            <a:r>
              <a:rPr lang="mr-IN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= (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); (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) = (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); (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) =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; } </a:t>
            </a:r>
            <a:r>
              <a:rPr lang="mr-IN" b="1" dirty="0" err="1"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mr-IN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false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spcBef>
                <a:spcPts val="1600"/>
              </a:spcBef>
            </a:pPr>
            <a:r>
              <a:rPr lang="en-US" dirty="0">
                <a:ea typeface="Consolas" charset="0"/>
                <a:cs typeface="Consolas" charset="0"/>
              </a:rPr>
              <a:t>The argument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dirty="0">
                <a:ea typeface="Consolas" charset="0"/>
                <a:cs typeface="Consolas" charset="0"/>
              </a:rPr>
              <a:t> is </a:t>
            </a:r>
            <a:r>
              <a:rPr lang="en-US" i="1" dirty="0">
                <a:ea typeface="Consolas" charset="0"/>
                <a:cs typeface="Consolas" charset="0"/>
              </a:rPr>
              <a:t>captured</a:t>
            </a:r>
            <a:r>
              <a:rPr lang="en-US" dirty="0">
                <a:ea typeface="Consolas" charset="0"/>
                <a:cs typeface="Consolas" charset="0"/>
              </a:rPr>
              <a:t> by the temporary variable introduced by the expansion</a:t>
            </a:r>
          </a:p>
          <a:p>
            <a:pPr>
              <a:spcBef>
                <a:spcPts val="1600"/>
              </a:spcBef>
            </a:pPr>
            <a:r>
              <a:rPr lang="en-US" dirty="0">
                <a:ea typeface="Consolas" charset="0"/>
                <a:cs typeface="Consolas" charset="0"/>
              </a:rPr>
              <a:t>The </a:t>
            </a:r>
            <a:r>
              <a:rPr lang="en-US" dirty="0" smtClean="0">
                <a:ea typeface="Consolas" charset="0"/>
                <a:cs typeface="Consolas" charset="0"/>
              </a:rPr>
              <a:t>macro is </a:t>
            </a:r>
            <a:r>
              <a:rPr lang="en-US" i="1" dirty="0" smtClean="0">
                <a:ea typeface="Consolas" charset="0"/>
                <a:cs typeface="Consolas" charset="0"/>
              </a:rPr>
              <a:t>non-hygienic</a:t>
            </a:r>
            <a:r>
              <a:rPr lang="en-US" dirty="0" smtClean="0">
                <a:ea typeface="Consolas" charset="0"/>
                <a:cs typeface="Consolas" charset="0"/>
              </a:rPr>
              <a:t>, since it doesn't distinguish between the scope of the macro and that of the argument</a:t>
            </a:r>
            <a:endParaRPr lang="mr-IN" dirty="0"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0043" y="6320021"/>
            <a:ext cx="1218737" cy="370171"/>
          </a:xfrm>
        </p:spPr>
        <p:txBody>
          <a:bodyPr/>
          <a:lstStyle/>
          <a:p>
            <a:fld id="{67DF49CD-30CD-40A9-A82F-014A5A9AAF86}" type="datetime1">
              <a:rPr lang="en-US" smtClean="0"/>
              <a:pPr/>
              <a:t>11/19/17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320741"/>
            <a:ext cx="537762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320043" y="2223108"/>
            <a:ext cx="60936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endParaRPr lang="ru-RU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281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Scheme Macros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Scheme macros, as defined by the R5RS spec, are hygienic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Introduced by a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define-syntax</a:t>
            </a:r>
            <a:r>
              <a:rPr lang="en-US" dirty="0" smtClean="0"/>
              <a:t>,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let-syntax</a:t>
            </a:r>
            <a:r>
              <a:rPr lang="en-US" dirty="0" smtClean="0"/>
              <a:t>, or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letrec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-syntax</a:t>
            </a:r>
            <a:r>
              <a:rPr lang="en-US" dirty="0" smtClean="0"/>
              <a:t> form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Example to translate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let</a:t>
            </a:r>
            <a:r>
              <a:rPr lang="en-US" dirty="0" smtClean="0"/>
              <a:t> into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lambda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define-syntax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let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(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syntax-rules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((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let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((name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 ...) body1 body2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...)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((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lambda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(name ...) body1 body2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...)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...))))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0043" y="6299473"/>
            <a:ext cx="1218737" cy="370171"/>
          </a:xfrm>
        </p:spPr>
        <p:txBody>
          <a:bodyPr/>
          <a:lstStyle/>
          <a:p>
            <a:fld id="{67DF49CD-30CD-40A9-A82F-014A5A9AAF86}" type="datetime1">
              <a:rPr lang="en-US" smtClean="0"/>
              <a:pPr/>
              <a:t>11/19/17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300193"/>
            <a:ext cx="537762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01493" y="5013346"/>
            <a:ext cx="1952089" cy="12003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Like Kleene star (zero or </a:t>
            </a:r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more occurrences of previous item)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7202185" y="4729551"/>
            <a:ext cx="117858" cy="27946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44613" y="3465422"/>
            <a:ext cx="3184988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Literals that must match in both the pattern and use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4" name="Straight Arrow Connector 13"/>
          <p:cNvCxnSpPr>
            <a:stCxn id="13" idx="1"/>
          </p:cNvCxnSpPr>
          <p:nvPr/>
        </p:nvCxnSpPr>
        <p:spPr>
          <a:xfrm flipH="1">
            <a:off x="4631229" y="3788588"/>
            <a:ext cx="413384" cy="27483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11573" y="4472056"/>
            <a:ext cx="1615868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Input pattern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8" name="Straight Arrow Connector 17"/>
          <p:cNvCxnSpPr>
            <a:stCxn id="17" idx="3"/>
          </p:cNvCxnSpPr>
          <p:nvPr/>
        </p:nvCxnSpPr>
        <p:spPr>
          <a:xfrm flipV="1">
            <a:off x="2527441" y="4467730"/>
            <a:ext cx="523984" cy="18899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08917" y="4954791"/>
            <a:ext cx="1818524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Output 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pattern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527441" y="4729551"/>
            <a:ext cx="501509" cy="40990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835667" y="5375921"/>
            <a:ext cx="2011807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Hygienic </a:t>
            </a:r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macro variable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3298004" y="5009020"/>
            <a:ext cx="41097" cy="36690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43395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14036</TotalTime>
  <Words>830</Words>
  <Application>Microsoft Macintosh PowerPoint</Application>
  <PresentationFormat>On-screen Show (4:3)</PresentationFormat>
  <Paragraphs>201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Calibri</vt:lpstr>
      <vt:lpstr>Century Gothic</vt:lpstr>
      <vt:lpstr>Consolas</vt:lpstr>
      <vt:lpstr>Mangal</vt:lpstr>
      <vt:lpstr>Wingdings</vt:lpstr>
      <vt:lpstr>Wingdings 3</vt:lpstr>
      <vt:lpstr>Arial</vt:lpstr>
      <vt:lpstr>Wisp</vt:lpstr>
      <vt:lpstr>EECS 490 – Lecture 22 Macros and Code Generation</vt:lpstr>
      <vt:lpstr>Announcements</vt:lpstr>
      <vt:lpstr>Metaprogramming</vt:lpstr>
      <vt:lpstr>Macros</vt:lpstr>
      <vt:lpstr>Example: Swap in CPP</vt:lpstr>
      <vt:lpstr>Problem with Swap</vt:lpstr>
      <vt:lpstr>Parenthesization</vt:lpstr>
      <vt:lpstr>The Hygiene Problem</vt:lpstr>
      <vt:lpstr>Scheme Macros</vt:lpstr>
      <vt:lpstr>Swap in Scheme</vt:lpstr>
      <vt:lpstr>Recursive Macros</vt:lpstr>
      <vt:lpstr>CPP Object-Like Macros</vt:lpstr>
      <vt:lpstr>PowerPoint Presentation</vt:lpstr>
      <vt:lpstr>Example: Complex Numbers</vt:lpstr>
      <vt:lpstr>Operator Structure</vt:lpstr>
      <vt:lpstr>Using the Macro</vt:lpstr>
      <vt:lpstr>Complex/Real Operators</vt:lpstr>
      <vt:lpstr>Using the Macro</vt:lpstr>
      <vt:lpstr>Using Complex Numbers</vt:lpstr>
      <vt:lpstr>Functions on Complex Numbers</vt:lpstr>
      <vt:lpstr>Stringification and Concatenation</vt:lpstr>
      <vt:lpstr>Interactive Loop</vt:lpstr>
      <vt:lpstr>The Macro Namespace</vt:lpstr>
      <vt:lpstr>Code Generation</vt:lpstr>
      <vt:lpstr>Scheme c*r Combinations</vt:lpstr>
      <vt:lpstr>Defining a Combination</vt:lpstr>
      <vt:lpstr>Combinations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</dc:creator>
  <cp:lastModifiedBy>Amir Kamil</cp:lastModifiedBy>
  <cp:revision>1101</cp:revision>
  <cp:lastPrinted>2016-11-15T20:02:54Z</cp:lastPrinted>
  <dcterms:created xsi:type="dcterms:W3CDTF">2014-09-12T02:12:56Z</dcterms:created>
  <dcterms:modified xsi:type="dcterms:W3CDTF">2017-11-19T07:43:20Z</dcterms:modified>
</cp:coreProperties>
</file>