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6" r:id="rId3"/>
    <p:sldId id="766" r:id="rId4"/>
    <p:sldId id="767" r:id="rId5"/>
    <p:sldId id="768" r:id="rId6"/>
    <p:sldId id="769" r:id="rId7"/>
    <p:sldId id="739" r:id="rId8"/>
    <p:sldId id="740" r:id="rId9"/>
    <p:sldId id="741" r:id="rId10"/>
    <p:sldId id="742" r:id="rId11"/>
    <p:sldId id="764" r:id="rId12"/>
    <p:sldId id="743" r:id="rId13"/>
    <p:sldId id="765" r:id="rId14"/>
    <p:sldId id="744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63" r:id="rId23"/>
    <p:sldId id="752" r:id="rId24"/>
    <p:sldId id="753" r:id="rId25"/>
    <p:sldId id="754" r:id="rId26"/>
    <p:sldId id="756" r:id="rId27"/>
    <p:sldId id="757" r:id="rId28"/>
    <p:sldId id="758" r:id="rId29"/>
    <p:sldId id="759" r:id="rId30"/>
    <p:sldId id="760" r:id="rId31"/>
    <p:sldId id="761" r:id="rId32"/>
    <p:sldId id="7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23</a:t>
            </a:r>
            <a:br>
              <a:rPr lang="en-US" dirty="0" smtClean="0"/>
            </a:br>
            <a:r>
              <a:rPr lang="en-US" sz="2700" dirty="0" smtClean="0"/>
              <a:t>Template Metaprogramming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a pair, whose items are arbitrary types</a:t>
            </a:r>
            <a:r>
              <a:rPr lang="en-US" dirty="0"/>
              <a:t>, as: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pair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car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 smtClean="0"/>
          </a:p>
          <a:p>
            <a:r>
              <a:rPr lang="en-US" dirty="0" smtClean="0"/>
              <a:t>We can represent an empty list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nil 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4673" y="2682866"/>
            <a:ext cx="101774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aliases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2415" y="3006034"/>
            <a:ext cx="718592" cy="65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introduce alias templates to extract the first and second from </a:t>
            </a:r>
            <a:r>
              <a:rPr lang="en-US" dirty="0"/>
              <a:t>a pair: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Pair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car_t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Pair::car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Pair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cdr_t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dirty="0" smtClean="0"/>
              <a:t> keyword is required when we have a nested type whose enclosing type depends on a template parameter</a:t>
            </a:r>
          </a:p>
          <a:p>
            <a:pPr lvl="1"/>
            <a:r>
              <a:rPr lang="en-US" sz="1800" dirty="0" smtClean="0"/>
              <a:t>Otherwise, the compiler assumes we are referring to a value rather than a type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specialization to determine if a list is empty: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List&gt;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is_empty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bool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value = false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&lt;&gt;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is_empty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&lt;nil&gt;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bool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value = true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9128" y="4184931"/>
            <a:ext cx="4171307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report&lt;pair&lt;char, pair&lt;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pair&lt;double, nil&gt; &gt; &gt;, 0&gt;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pair.cpp:76:33: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report&lt;nil, 1&gt;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pair.cpp:78:33: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228" y="4631207"/>
            <a:ext cx="407370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pair&lt;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pair&lt;</a:t>
            </a:r>
            <a:r>
              <a:rPr lang="en-US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pair&lt;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nil&gt;&gt;&gt;;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 = nil;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report&lt;x,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is_empty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&lt;x&gt;::value&gt; a;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report&lt;z,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is_empty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&lt;z&gt;::value&gt; c;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01" y="3245852"/>
            <a:ext cx="161364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 aliases act as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"variables"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226822" y="4169182"/>
            <a:ext cx="88270" cy="5363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8752" y="2659903"/>
            <a:ext cx="225608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Compile-time constant can be used as argument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93933" y="2825393"/>
            <a:ext cx="1304819" cy="3805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C++14 introduced variable templates, which are parameterized variables that hold a value: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List&gt;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is_empty_v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is_empty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&lt;List&gt;::value;</a:t>
            </a:r>
          </a:p>
          <a:p>
            <a:pPr>
              <a:spcBef>
                <a:spcPts val="2200"/>
              </a:spcBef>
            </a:pPr>
            <a:r>
              <a:rPr lang="en-US" sz="1800" dirty="0" smtClean="0"/>
              <a:t>Then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is_empty_v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&lt;nil&gt;</a:t>
            </a:r>
            <a:r>
              <a:rPr lang="en-US" sz="1800" dirty="0" smtClean="0"/>
              <a:t> is true, but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is_empty_v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&lt;pair&lt;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nil&gt;&gt;</a:t>
            </a:r>
            <a:r>
              <a:rPr lang="en-US" sz="1800" dirty="0" smtClean="0"/>
              <a:t> is false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893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965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9128" y="3871417"/>
            <a:ext cx="4171307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report&lt;pair&lt;char, pair&lt;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pair&lt;double, nil&gt; &gt; &gt;, 0&gt;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pair.cpp:76:33: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  <a:p>
            <a:r>
              <a:rPr lang="en-US" sz="1400" dirty="0" err="1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report&lt;nil, 1&gt;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pair.cpp:78:33: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4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228" y="4317693"/>
            <a:ext cx="407370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pair&lt;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pair&lt;</a:t>
            </a:r>
            <a:r>
              <a:rPr lang="en-US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pair&lt;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nil&gt;&gt;&gt;;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 = nil;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report&lt;x,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is_empty_v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&lt;x&gt;&gt;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  <a:b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report&lt;z,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is_empty_v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&lt;z&gt;&gt;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c; </a:t>
            </a:r>
          </a:p>
        </p:txBody>
      </p:sp>
    </p:spTree>
    <p:extLst>
      <p:ext uri="{BB962C8B-B14F-4D97-AF65-F5344CB8AC3E}">
        <p14:creationId xmlns:p14="http://schemas.microsoft.com/office/powerpoint/2010/main" val="144412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recursive template to compute the length of a list: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List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length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value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length&lt;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cdr_t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&lt;List&gt;&gt;::value + 1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&lt;&gt;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length&lt;nil&gt;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value = 0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List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length_v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= length&lt;List&gt;::value;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1547" y="3586994"/>
            <a:ext cx="8462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1767755" y="3910160"/>
            <a:ext cx="543931" cy="65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02649" y="5664234"/>
            <a:ext cx="6304139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6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report&lt;pair&lt;char, pair&lt;</a:t>
            </a:r>
            <a:r>
              <a:rPr lang="en-US" sz="16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pair&lt;double, nil&gt; &gt; &gt;, 3&gt;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pair.cpp:79:31: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70285" y="5264639"/>
            <a:ext cx="285787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report&lt;x,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length_v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&lt;x&gt;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766" y="4395208"/>
            <a:ext cx="11836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Variable template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8420" y="4718374"/>
            <a:ext cx="543931" cy="65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1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Reverse defined "tail recursively"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List,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reverse_helper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reverse_helper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&lt;List&gt;,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pair&lt;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car_t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&lt;List&gt;,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&gt;&gt;::type;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reverse_helper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&lt;nil,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reverse_t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reverse_helper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&lt;List,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&gt;::type;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8994" y="1863384"/>
            <a:ext cx="12437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Reversed so far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44045" y="2186549"/>
            <a:ext cx="934949" cy="1438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38" y="1963677"/>
            <a:ext cx="13754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Remaining list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904710" y="2143004"/>
            <a:ext cx="2461807" cy="1438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547" y="3586994"/>
            <a:ext cx="8462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67755" y="3910160"/>
            <a:ext cx="543931" cy="65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2751" y="4612697"/>
            <a:ext cx="14278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Seed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initial values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185043" y="5098641"/>
            <a:ext cx="777708" cy="2972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4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Partial Class Template Specialization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template may be partially specialized, accepting a subset of the template parameters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reverse_helper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&lt;nil,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SoFar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9963" y="2146900"/>
            <a:ext cx="2116639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Any instantiation where the first argument is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will use this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6401" y="2412274"/>
            <a:ext cx="1363562" cy="1429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37018" y="3747113"/>
            <a:ext cx="65946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pair&lt;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pair&lt;</a:t>
            </a:r>
            <a:r>
              <a:rPr lang="en-US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pair&lt;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nil&gt;&gt;&gt;;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reverse_t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&lt;x&gt;, 0&gt; e;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5916" y="4513545"/>
            <a:ext cx="73768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report&lt;pair&lt;double, pair&lt;</a:t>
            </a:r>
            <a:r>
              <a:rPr lang="en-US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pair&lt;char, nil&gt; &gt; &gt;, 0&gt;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pair.cpp:80:32: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</p:txBody>
      </p:sp>
    </p:spTree>
    <p:extLst>
      <p:ext uri="{BB962C8B-B14F-4D97-AF65-F5344CB8AC3E}">
        <p14:creationId xmlns:p14="http://schemas.microsoft.com/office/powerpoint/2010/main" val="141754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C++'s support for integer template arguments to perform numerical computations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New version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report</a:t>
            </a:r>
            <a:r>
              <a:rPr lang="en-US" dirty="0" smtClean="0"/>
              <a:t> template: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report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0 &amp;&amp; N &lt; 0,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"report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8952" y="3903781"/>
            <a:ext cx="287692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Ensure that assertion will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fail after instantiation, not before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38407" y="3462391"/>
            <a:ext cx="0" cy="4370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computation of factorial: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factorial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factorial&lt;N - 1&gt;::value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factorial&lt;0&gt;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63860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64580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99263" y="4608438"/>
            <a:ext cx="353925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report&lt;factorial&lt;5&gt;::value&gt; a;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8720" y="5077168"/>
            <a:ext cx="6780345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factorial.cpp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6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report&lt;120ll&gt;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factorial.cpp:51:34: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factorial.cpp:47:3: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  <a:p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&lt; 0, "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report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mr-IN" sz="1600" dirty="0">
                <a:solidFill>
                  <a:srgbClr val="2FB41D"/>
                </a:solidFill>
                <a:latin typeface="Consolas" charset="0"/>
                <a:ea typeface="Consolas" charset="0"/>
                <a:cs typeface="Consolas" charset="0"/>
              </a:rPr>
              <a:t>   ^</a:t>
            </a:r>
            <a:endParaRPr lang="mr-IN" sz="1600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127" y="2559653"/>
            <a:ext cx="174660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Compile-time constant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85043" y="2526458"/>
            <a:ext cx="815084" cy="35636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547" y="3412336"/>
            <a:ext cx="8462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67755" y="3735502"/>
            <a:ext cx="543931" cy="65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5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macro to make our computation generic, and then specify the value at the command line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ifndef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NUM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NUM 5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report&lt;factorial&lt;NUM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&gt;::value&gt;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228" y="4451759"/>
            <a:ext cx="841453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&gt; g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++-mp-5 --</a:t>
            </a:r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factorial.cpp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-DNUM=20</a:t>
            </a:r>
          </a:p>
          <a:p>
            <a:r>
              <a:rPr lang="en-US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factorial.cpp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sz="1600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report&lt;2432902008176640000ll&gt;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factorial.cpp:51:34: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factorial.cpp:47:3: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  <a:p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&gt; 0 &amp;&amp; 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&lt; 0, "</a:t>
            </a:r>
            <a:r>
              <a:rPr lang="mr-IN" sz="16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report</a:t>
            </a:r>
            <a:r>
              <a:rPr lang="mr-IN" sz="16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mr-IN" sz="1600" dirty="0">
                <a:solidFill>
                  <a:srgbClr val="2FB41D"/>
                </a:solidFill>
                <a:latin typeface="Consolas" charset="0"/>
                <a:ea typeface="Consolas" charset="0"/>
                <a:cs typeface="Consolas" charset="0"/>
              </a:rPr>
              <a:t>   ^</a:t>
            </a:r>
            <a:endParaRPr lang="mr-IN" sz="1600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5185" y="3576795"/>
            <a:ext cx="246331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Define a macro from command line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45303" y="4047109"/>
            <a:ext cx="1119882" cy="4003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HW5 due Tue 12/5 at 8pm</a:t>
            </a:r>
          </a:p>
          <a:p>
            <a:endParaRPr lang="en-US" sz="2000" dirty="0"/>
          </a:p>
          <a:p>
            <a:r>
              <a:rPr lang="en-US" sz="2000" dirty="0"/>
              <a:t>Project 5 due Tue 12/12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Negative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946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Negative input causes unbounded recursion</a:t>
            </a:r>
          </a:p>
          <a:p>
            <a:r>
              <a:rPr lang="en-US" dirty="0" smtClean="0"/>
              <a:t>We can prevent it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factorial_helper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factorial_helper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 - 1&gt;::value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factorial_helper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&lt;0&gt;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factorial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argument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must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be non-negative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factorial_helper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&gt;= 0 ? N : 0&gt;::value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139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211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4911" y="1902108"/>
            <a:ext cx="246331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Helper template does computation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30649" y="2225273"/>
            <a:ext cx="1119882" cy="3467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950" y="5032845"/>
            <a:ext cx="1856197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Prevent instantiation of helper with negative value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54147" y="5804899"/>
            <a:ext cx="640424" cy="616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compute Fibonacci numbers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fib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fib&lt;N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- 1&gt;::value + fib&lt;N - 2&gt;::value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fib&lt;1&gt;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fib&lt;0&gt;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long long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This is akin to </a:t>
            </a:r>
            <a:r>
              <a:rPr lang="en-US" i="1" dirty="0" err="1" smtClean="0"/>
              <a:t>memoization</a:t>
            </a:r>
            <a:r>
              <a:rPr lang="en-US" dirty="0" smtClean="0"/>
              <a:t> in functional programming.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746" y="4378106"/>
            <a:ext cx="126492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Two base cases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28666" y="4048018"/>
            <a:ext cx="562471" cy="4870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28666" y="4818580"/>
            <a:ext cx="562471" cy="3197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3534" y="3224152"/>
            <a:ext cx="2017233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Computation is efficient, since compiler only instantiates a set of arguments once</a:t>
            </a:r>
            <a:r>
              <a:rPr lang="en-US" b="1" baseline="300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1</a:t>
            </a:r>
            <a:endParaRPr lang="en-US" b="1" i="1" baseline="30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2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Templates and Function Overloading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894757"/>
          </a:xfrm>
        </p:spPr>
        <p:txBody>
          <a:bodyPr>
            <a:normAutofit/>
          </a:bodyPr>
          <a:lstStyle/>
          <a:p>
            <a:r>
              <a:rPr lang="en-US" dirty="0" smtClean="0"/>
              <a:t>Function templates can be specialized, but functions can also be overloaded, so overloading a function template with a non-template function is more common</a:t>
            </a:r>
          </a:p>
          <a:p>
            <a:r>
              <a:rPr lang="en-US" dirty="0" smtClean="0"/>
              <a:t>C++ prefers a non-template over a template instantiation if the parameter types are equally compatible with the arguments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 &amp;item)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ostringstream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item).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 ?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"true"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"false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056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128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4063" y="4621071"/>
            <a:ext cx="189069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(3.14)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"3.14"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(true)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"true"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SFINAE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 to function templates is that </a:t>
            </a:r>
            <a:r>
              <a:rPr lang="en-US" i="1" dirty="0" smtClean="0"/>
              <a:t>substitution failure is not an error (SFINAE)</a:t>
            </a:r>
            <a:endParaRPr lang="en-US" dirty="0" smtClean="0"/>
          </a:p>
          <a:p>
            <a:r>
              <a:rPr lang="en-US" dirty="0" smtClean="0"/>
              <a:t>This means that it is not an error if a function template fails to instantiate due to the types and expressions in the header being incompatible with the argument</a:t>
            </a:r>
          </a:p>
          <a:p>
            <a:r>
              <a:rPr lang="en-US" dirty="0" smtClean="0"/>
              <a:t>Instead, the template is removed from consideration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(item))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8788" y="4935120"/>
            <a:ext cx="3857146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pt-B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pt-B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 3, 3.14 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"(3,3.14i)"</a:t>
            </a:r>
            <a:b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(3.14)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pt-BR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ambiguous</a:t>
            </a:r>
            <a:endParaRPr lang="pt-BR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5736" y="3430156"/>
            <a:ext cx="248634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Requires compatible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18607" y="3955551"/>
            <a:ext cx="267128" cy="2608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461" y="5142140"/>
            <a:ext cx="279659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template fails to instantiate, but the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previous one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succeeds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00054" y="5137814"/>
            <a:ext cx="308734" cy="2766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7304" y="5235572"/>
            <a:ext cx="183082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Both templates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are viable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336833" y="5558738"/>
            <a:ext cx="1880471" cy="1010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9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Causing a Substitution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576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need to cause a substitution failure</a:t>
            </a:r>
          </a:p>
          <a:p>
            <a:r>
              <a:rPr lang="en-US" dirty="0" smtClean="0"/>
              <a:t>Common tool: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T&gt;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&lt;false, T&gt;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N&gt;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factorial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&gt;= 0,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long long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&gt;::type 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factorial&lt;N - 1&gt;::value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3508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377628" cy="365125"/>
          </a:xfrm>
        </p:spPr>
        <p:txBody>
          <a:bodyPr/>
          <a:lstStyle/>
          <a:p>
            <a:r>
              <a:rPr lang="en-US" dirty="0" smtClean="0"/>
              <a:t>The standard library defines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enable_if</a:t>
            </a:r>
            <a:r>
              <a:rPr lang="en-US" dirty="0" smtClean="0"/>
              <a:t>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type_traits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7304" y="3757885"/>
            <a:ext cx="180365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doesn't exist if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 0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, resulting in an error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2589" y="4736387"/>
            <a:ext cx="374715" cy="357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Overloading and </a:t>
            </a:r>
            <a:r>
              <a:rPr lang="en-US" sz="2800" dirty="0" err="1" smtClean="0"/>
              <a:t>Variadic</a:t>
            </a:r>
            <a:r>
              <a:rPr lang="en-US" sz="2800" dirty="0" smtClean="0"/>
              <a:t> Arguments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770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the fact that </a:t>
            </a:r>
            <a:r>
              <a:rPr lang="en-US" dirty="0" err="1" smtClean="0"/>
              <a:t>variadic</a:t>
            </a:r>
            <a:r>
              <a:rPr lang="en-US" dirty="0" smtClean="0"/>
              <a:t> arguments have lowest priority in overload resolution to prefer one overload over another: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 &amp;item,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ignored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(item))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 &amp;item, ...)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ostringstream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&lt;&lt; item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oss.str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 &amp;item)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to_string_helper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(item, 0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4823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4895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7303" y="3039061"/>
            <a:ext cx="164607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overload is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preferred if it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is viable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76997" y="2967152"/>
            <a:ext cx="220306" cy="3397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6239" y="4422840"/>
            <a:ext cx="144713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Variadic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arguments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175933" y="4350931"/>
            <a:ext cx="220306" cy="3397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2025" y="5577603"/>
            <a:ext cx="149515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Dummy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argument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75748" y="5845414"/>
            <a:ext cx="396277" cy="129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1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introduced support for templates that take a variable number of arguments</a:t>
            </a:r>
          </a:p>
          <a:p>
            <a:r>
              <a:rPr lang="en-US" dirty="0" smtClean="0"/>
              <a:t>Allows definition of </a:t>
            </a:r>
            <a:r>
              <a:rPr lang="en-US" dirty="0" err="1" smtClean="0"/>
              <a:t>variadic</a:t>
            </a:r>
            <a:r>
              <a:rPr lang="en-US" dirty="0" smtClean="0"/>
              <a:t> classes and functions that are type safe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 = 1 +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...(Rest);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// more code here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987" y="2536641"/>
            <a:ext cx="187821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Accepts one type argument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59474" y="3182972"/>
            <a:ext cx="25052" cy="1893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0490" y="2448959"/>
            <a:ext cx="261159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pack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accepts zero or more type arguments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41206" y="3182972"/>
            <a:ext cx="419284" cy="2177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9539" y="4363536"/>
            <a:ext cx="201349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Size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of parameter pack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996701" y="4181582"/>
            <a:ext cx="51371" cy="1819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189" y="4772895"/>
            <a:ext cx="136449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Empty parameter pack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58683" y="5137079"/>
            <a:ext cx="322180" cy="9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7202" y="5228507"/>
            <a:ext cx="187821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 pack contains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384826" y="5561413"/>
            <a:ext cx="1012376" cy="2520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ellipsis to the right of a pattern that contains the name of a parameter pack is expanded into a comma-separated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tuple&lt;Rest...&gt;;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3089" y="3338062"/>
            <a:ext cx="251049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contains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expanded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tuple&lt;char,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11739" y="3142059"/>
            <a:ext cx="939044" cy="5677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9081" y="4363541"/>
            <a:ext cx="187821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Recursive data representation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30211" y="3976099"/>
            <a:ext cx="501018" cy="3831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6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25" y="1423850"/>
            <a:ext cx="6397375" cy="507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 = 1 +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...(Rest);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tuple&lt;Rest...&gt;;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tuple(First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Rest...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first(f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rest(r...)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tuple&lt;First&gt;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size =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First;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first;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tuple(First f) : first(f)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 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571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643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177" y="4521100"/>
            <a:ext cx="8462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6385" y="4776638"/>
            <a:ext cx="420640" cy="676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0085" y="2912608"/>
            <a:ext cx="241926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Expands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multiple parameters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568" y="3240279"/>
            <a:ext cx="944517" cy="1918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allow us to use the facilities of a language to generate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However, a macro system may be unavailable or otherwise unsuited for the task at hand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write a </a:t>
            </a:r>
            <a:r>
              <a:rPr lang="en-US" i="1" dirty="0" smtClean="0"/>
              <a:t>code generator</a:t>
            </a:r>
            <a:r>
              <a:rPr lang="en-US" dirty="0" smtClean="0"/>
              <a:t> in a separate program, in the same language or a different one, in order to generate the required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is also called </a:t>
            </a:r>
            <a:r>
              <a:rPr lang="en-US" i="1" dirty="0" smtClean="0"/>
              <a:t>automatic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function template to construct a tuple and then use it with argument deduction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&lt;class...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Types&gt;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 items)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tuple&lt;Types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...&gt;(items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t1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(3);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tuple&lt;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t2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(4.9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'c'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9424" y="4949134"/>
            <a:ext cx="143898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Argument types deduced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4518916" y="4572000"/>
            <a:ext cx="112313" cy="3771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4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a Tuple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2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define a </a:t>
            </a:r>
            <a:r>
              <a:rPr lang="en-US" dirty="0" err="1" smtClean="0"/>
              <a:t>struct</a:t>
            </a:r>
            <a:r>
              <a:rPr lang="en-US" dirty="0" smtClean="0"/>
              <a:t> to represent a tuple element: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Index,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&lt;Index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::type;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&amp;item;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(Tuple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&amp;t)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item(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rest_type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t.rest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&lt;0,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type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first_type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type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&amp;item;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(Tuple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&amp;t) : item(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t.first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056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128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6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Tuple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then define a function template to obtain an item from a tuple: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Index,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class...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tuple_element_t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&lt;Index, tuple&lt;Types...&gt;&gt; &amp;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get(tuple&lt;Types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...&gt; &amp;t) {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tuple_element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&lt;Index,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          tuple&lt;Types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...&gt;&gt;(t).item;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358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4304"/>
            <a:ext cx="5377628" cy="365125"/>
          </a:xfrm>
        </p:spPr>
        <p:txBody>
          <a:bodyPr/>
          <a:lstStyle/>
          <a:p>
            <a:r>
              <a:rPr lang="en-US" dirty="0" smtClean="0"/>
              <a:t>C++ defines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,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get()</a:t>
            </a:r>
            <a:r>
              <a:rPr lang="en-US" dirty="0" smtClean="0"/>
              <a:t>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&lt;tuple&gt;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90806" y="3911666"/>
            <a:ext cx="622543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tuple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t2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make_tuple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(4.9, </a:t>
            </a:r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1600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&gt;(t2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)++;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&lt;0&gt;(t2)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&lt;1&gt;(t2)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&lt;2&gt;(t2) 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9411" y="4311775"/>
            <a:ext cx="6626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5.9</a:t>
            </a:r>
          </a:p>
          <a:p>
            <a:r>
              <a:rPr lang="nb-NO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endParaRPr lang="nb-NO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92" y="2529882"/>
            <a:ext cx="122932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Alias template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84722" y="2679134"/>
            <a:ext cx="444960" cy="515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c*r</a:t>
            </a:r>
            <a:r>
              <a:rPr lang="en-US" dirty="0" smtClean="0"/>
              <a:t>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implementations are required to provide combinations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/>
              <a:t> up to 4 levels deep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cadar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-&gt; (car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(car x)))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write a Python program to generate definitions for these combinations, which we can then include as a library file in an interpreter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itertools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range(2, 5):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itertools.product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'd'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repeat=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7901" y="3842113"/>
            <a:ext cx="119723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Levels 2 up to 4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31229" y="4150763"/>
            <a:ext cx="536673" cy="3090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374" y="3627454"/>
            <a:ext cx="222807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Create sequences of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'd'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with length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64452" y="4325425"/>
            <a:ext cx="350923" cy="4417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2571" y="5238324"/>
            <a:ext cx="193968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Define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combination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for the sequence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912259" y="5537774"/>
            <a:ext cx="416568" cy="1622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construct body: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body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"(c{0}r {1})"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body.format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[0],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[1:]))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"x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Function to construct a definition</a:t>
            </a:r>
            <a:r>
              <a:rPr lang="en-US" dirty="0" smtClean="0">
                <a:sym typeface="Wingdings"/>
              </a:rPr>
              <a:t>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defun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"(define (c{0}r x) {1})"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8045" y="1828378"/>
            <a:ext cx="200346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Call for first item in sequence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11373" y="2137028"/>
            <a:ext cx="536673" cy="3090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68274" y="3720925"/>
            <a:ext cx="136646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Recursive call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68611" y="3441843"/>
            <a:ext cx="551381" cy="2790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2625" y="3012950"/>
            <a:ext cx="86302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085654" y="3336116"/>
            <a:ext cx="740338" cy="18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script: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cdddar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cddddr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x)))))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templates to produce source code at compile time, which is then compiled with the rest of the program's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form of compile-time specialization that takes advantage of the language's rules for template instantiation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Most common in C++, though it is available in D and a handful of other languages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Template metaprogramming is Turing complete, with computations expressed recursively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template metaprogramming</a:t>
            </a:r>
          </a:p>
          <a:p>
            <a:r>
              <a:rPr lang="en-US" dirty="0" smtClean="0"/>
              <a:t>Allows a specialized definition for instantiating a template with specific arguments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is_int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 =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is_int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 = 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0974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1046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049" y="3196574"/>
            <a:ext cx="132536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Generic definition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42415" y="3519739"/>
            <a:ext cx="348722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757" y="4592703"/>
            <a:ext cx="172665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Specialization for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argument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2414" y="4919378"/>
            <a:ext cx="348722" cy="1349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5814" y="4030777"/>
            <a:ext cx="256965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This specialization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has no template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parameters of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its own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80890" y="4366517"/>
            <a:ext cx="1984926" cy="22618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4571" y="5533601"/>
            <a:ext cx="207426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Full argument list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for specialization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284324" y="5054368"/>
            <a:ext cx="51370" cy="4792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02494" y="5537940"/>
            <a:ext cx="361650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is_int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&lt;double&gt;::value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false</a:t>
            </a:r>
            <a:b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is_int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&gt;::value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true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report a value at compile time by arranging for it to be </a:t>
            </a:r>
            <a:r>
              <a:rPr lang="en-US" dirty="0"/>
              <a:t>contained in an error message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report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 &lt; 0, "report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report&lt;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5&gt; foo;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917" y="2682866"/>
            <a:ext cx="123349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Compile-time assertion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42415" y="3000054"/>
            <a:ext cx="769963" cy="59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42415" y="4287105"/>
            <a:ext cx="703094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pair.cpp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: In instantiation of '</a:t>
            </a:r>
            <a:r>
              <a:rPr lang="en-US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 report&lt;</a:t>
            </a:r>
            <a:r>
              <a:rPr lang="en-US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, 5&gt;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':</a:t>
            </a:r>
          </a:p>
          <a:p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pair.cpp:70:16: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required from here</a:t>
            </a:r>
          </a:p>
          <a:p>
            <a:r>
              <a:rPr lang="en-US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</a:rPr>
              <a:t>pair.cpp:67:3: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B42419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 assertion failed: report</a:t>
            </a:r>
          </a:p>
          <a:p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static_assert</a:t>
            </a:r>
            <a:r>
              <a:rPr lang="en-US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(I &lt; 0, "report");</a:t>
            </a:r>
          </a:p>
          <a:p>
            <a:r>
              <a:rPr lang="mr-IN" dirty="0">
                <a:solidFill>
                  <a:srgbClr val="2FB41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solidFill>
                  <a:srgbClr val="2FB41D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solidFill>
                  <a:srgbClr val="2FB41D"/>
                </a:solidFill>
                <a:latin typeface="Consolas" charset="0"/>
                <a:ea typeface="Consolas" charset="0"/>
                <a:cs typeface="Consolas" charset="0"/>
              </a:rPr>
              <a:t>^</a:t>
            </a:r>
            <a:endParaRPr lang="mr-I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8190" y="3526215"/>
            <a:ext cx="12334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Values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851775" y="3895547"/>
            <a:ext cx="3175" cy="3915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59775" y="3895547"/>
            <a:ext cx="3175" cy="3915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7929" y="2122344"/>
            <a:ext cx="2434975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Dependent on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template parameter so that assertion is after instantiation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47355" y="2486346"/>
            <a:ext cx="1520574" cy="3801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8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14260</TotalTime>
  <Words>1399</Words>
  <Application>Microsoft Macintosh PowerPoint</Application>
  <PresentationFormat>On-screen Show (4:3)</PresentationFormat>
  <Paragraphs>266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Century Gothic</vt:lpstr>
      <vt:lpstr>Consolas</vt:lpstr>
      <vt:lpstr>Wingdings</vt:lpstr>
      <vt:lpstr>Wingdings 3</vt:lpstr>
      <vt:lpstr>Arial</vt:lpstr>
      <vt:lpstr>Wisp</vt:lpstr>
      <vt:lpstr>EECS 490 – Lecture 23 Template Metaprogramming</vt:lpstr>
      <vt:lpstr>Announcements</vt:lpstr>
      <vt:lpstr>Code Generation</vt:lpstr>
      <vt:lpstr>Scheme c*r Combinations</vt:lpstr>
      <vt:lpstr>Defining a Combination</vt:lpstr>
      <vt:lpstr>Combinations</vt:lpstr>
      <vt:lpstr>Template Metaprogramming</vt:lpstr>
      <vt:lpstr>Template Specialization</vt:lpstr>
      <vt:lpstr>Reporting a Value</vt:lpstr>
      <vt:lpstr>Pairs</vt:lpstr>
      <vt:lpstr>Alias Templates</vt:lpstr>
      <vt:lpstr>Empty Predicate</vt:lpstr>
      <vt:lpstr>Variable Templates</vt:lpstr>
      <vt:lpstr>Pair Length</vt:lpstr>
      <vt:lpstr>Reverse</vt:lpstr>
      <vt:lpstr>Partial Class Template Specialization</vt:lpstr>
      <vt:lpstr>Numerical Computations</vt:lpstr>
      <vt:lpstr>Factorial</vt:lpstr>
      <vt:lpstr>Command-Line Macros</vt:lpstr>
      <vt:lpstr>Preventing Negative Input</vt:lpstr>
      <vt:lpstr>Fibonacci Numbers</vt:lpstr>
      <vt:lpstr>PowerPoint Presentation</vt:lpstr>
      <vt:lpstr>Templates and Function Overloading</vt:lpstr>
      <vt:lpstr>SFINAE</vt:lpstr>
      <vt:lpstr>Causing a Substitution Failure</vt:lpstr>
      <vt:lpstr>Overloading and Variadic Arguments</vt:lpstr>
      <vt:lpstr>Variadic Templates</vt:lpstr>
      <vt:lpstr>Pattern Expansion</vt:lpstr>
      <vt:lpstr>Tuple Definition</vt:lpstr>
      <vt:lpstr>Constructing a Tuple</vt:lpstr>
      <vt:lpstr>Representing a Tuple Element</vt:lpstr>
      <vt:lpstr>Obtaining a Tuple Element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1160</cp:revision>
  <cp:lastPrinted>2016-11-15T20:02:54Z</cp:lastPrinted>
  <dcterms:created xsi:type="dcterms:W3CDTF">2014-09-12T02:12:56Z</dcterms:created>
  <dcterms:modified xsi:type="dcterms:W3CDTF">2017-11-30T19:29:31Z</dcterms:modified>
</cp:coreProperties>
</file>