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6" r:id="rId3"/>
    <p:sldId id="782" r:id="rId4"/>
    <p:sldId id="783" r:id="rId5"/>
    <p:sldId id="784" r:id="rId6"/>
    <p:sldId id="785" r:id="rId7"/>
    <p:sldId id="786" r:id="rId8"/>
    <p:sldId id="787" r:id="rId9"/>
    <p:sldId id="788" r:id="rId10"/>
    <p:sldId id="789" r:id="rId11"/>
    <p:sldId id="790" r:id="rId12"/>
    <p:sldId id="791" r:id="rId13"/>
    <p:sldId id="764" r:id="rId14"/>
    <p:sldId id="765" r:id="rId15"/>
    <p:sldId id="766" r:id="rId16"/>
    <p:sldId id="767" r:id="rId17"/>
    <p:sldId id="768" r:id="rId18"/>
    <p:sldId id="770" r:id="rId19"/>
    <p:sldId id="772" r:id="rId20"/>
    <p:sldId id="781" r:id="rId21"/>
    <p:sldId id="773" r:id="rId22"/>
    <p:sldId id="774" r:id="rId23"/>
    <p:sldId id="775" r:id="rId24"/>
    <p:sldId id="776" r:id="rId25"/>
    <p:sldId id="777" r:id="rId26"/>
    <p:sldId id="778" r:id="rId27"/>
    <p:sldId id="780" r:id="rId28"/>
    <p:sldId id="77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09" autoAdjust="0"/>
    <p:restoredTop sz="94607"/>
  </p:normalViewPr>
  <p:slideViewPr>
    <p:cSldViewPr snapToGrid="0">
      <p:cViewPr varScale="1">
        <p:scale>
          <a:sx n="124" d="100"/>
          <a:sy n="124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24</a:t>
            </a:r>
            <a:br>
              <a:rPr lang="en-US" dirty="0" smtClean="0"/>
            </a:br>
            <a:r>
              <a:rPr lang="en-US" sz="2700" dirty="0" smtClean="0"/>
              <a:t>Advanced Metaprogramming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a function template to construct a tuple and then use it with argument deduction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&lt;class...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Types&gt;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tuple&lt;Types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make_tuple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(Types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 items)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tuple&lt;Types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...&gt;(items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t1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make_tuple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(3);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tuple&lt;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t2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make_tuple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(4.9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'c'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9424" y="4949134"/>
            <a:ext cx="143898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Argument types deduced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4518916" y="4572000"/>
            <a:ext cx="112313" cy="37713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1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a Tuple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920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define a </a:t>
            </a:r>
            <a:r>
              <a:rPr lang="en-US" dirty="0" err="1" smtClean="0"/>
              <a:t>struct</a:t>
            </a:r>
            <a:r>
              <a:rPr lang="en-US" dirty="0" smtClean="0"/>
              <a:t> to represent a tuple element: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Index,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&lt;Index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type =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::type;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type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&amp;item;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(Tuple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&amp;t)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item(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t.rest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).item)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&lt;0,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Tuple&gt;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type =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type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&amp;item;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(Tuple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&amp;t) : item(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t.first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056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1289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3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 Tuple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then define a function template to obtain an item from a tuple: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Index,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class...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Types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tuple_element_t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&lt;Index, tuple&lt;Types...&gt;&gt; &amp;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get(tuple&lt;Types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...&gt; &amp;t) {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&lt;Index,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          tuple&lt;Types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...&gt;&gt;(t).item;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53584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54304"/>
            <a:ext cx="5377628" cy="365125"/>
          </a:xfrm>
        </p:spPr>
        <p:txBody>
          <a:bodyPr/>
          <a:lstStyle/>
          <a:p>
            <a:r>
              <a:rPr lang="en-US" dirty="0" smtClean="0"/>
              <a:t>C++ defines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make_tuple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,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get()</a:t>
            </a:r>
            <a:r>
              <a:rPr lang="en-US" dirty="0" smtClean="0"/>
              <a:t> 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&lt;tuple&gt;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90806" y="3911666"/>
            <a:ext cx="6225434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tuple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t2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make_tuple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(4.9, </a:t>
            </a:r>
            <a:r>
              <a:rPr lang="en-US" sz="1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sz="1600" i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&lt;0&gt;(t2)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&lt;1&gt;(t2)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&lt;2&gt;(t2)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&lt;0&gt;(t2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)++;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&lt;1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&gt;(t2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)++;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&lt;2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&gt;(t2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)++;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&lt;0&gt;(t2)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&lt;1&gt;(t2)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&lt;2&gt;(t2)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9411" y="4311775"/>
            <a:ext cx="66268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</a:p>
          <a:p>
            <a:r>
              <a:rPr lang="nb-NO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nb-NO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nb-NO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nb-NO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nb-NO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5.9</a:t>
            </a:r>
          </a:p>
          <a:p>
            <a:r>
              <a:rPr lang="nb-NO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 </a:t>
            </a:r>
            <a:endParaRPr lang="nb-NO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92" y="2529882"/>
            <a:ext cx="122932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Alias template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84722" y="2679134"/>
            <a:ext cx="444960" cy="515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8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can use metaprogramming to implement a multidimensional array abstraction in C++</a:t>
            </a:r>
          </a:p>
          <a:p>
            <a:pPr>
              <a:spcBef>
                <a:spcPts val="2200"/>
              </a:spcBef>
            </a:pPr>
            <a:r>
              <a:rPr lang="en-US" i="1" dirty="0" smtClean="0"/>
              <a:t>Point</a:t>
            </a:r>
            <a:r>
              <a:rPr lang="en-US" dirty="0" smtClean="0"/>
              <a:t>: a multidimensional index, represented by a sequence of integers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point&lt;3&gt; p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(3, -4, 5);</a:t>
            </a:r>
          </a:p>
          <a:p>
            <a:pPr>
              <a:spcBef>
                <a:spcPts val="2200"/>
              </a:spcBef>
            </a:pPr>
            <a:r>
              <a:rPr lang="en-US" i="1" dirty="0" smtClean="0"/>
              <a:t>Domain</a:t>
            </a:r>
            <a:r>
              <a:rPr lang="en-US" dirty="0" smtClean="0"/>
              <a:t>: a range of indices, represented by a lower-bound and an upper-bound point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rectdomain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&lt;3&gt;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(3, -4, 5),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(5, -2, 8) };</a:t>
            </a:r>
          </a:p>
          <a:p>
            <a:pPr>
              <a:spcBef>
                <a:spcPts val="2200"/>
              </a:spcBef>
            </a:pPr>
            <a:r>
              <a:rPr lang="en-US" i="1" dirty="0" smtClean="0"/>
              <a:t>Array</a:t>
            </a:r>
            <a:r>
              <a:rPr lang="en-US" dirty="0" smtClean="0"/>
              <a:t>: constructed over a domain, indexed with a point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ndarray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3&gt; A(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A[p] = 3.14;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implement a point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coords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[](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coords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[](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coords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&lt;class... Is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point&lt;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...(Is)&gt;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(Is... is)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...(Is)&gt;{{ is...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9869" y="2267579"/>
            <a:ext cx="1796565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Data representation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166434" y="2424581"/>
            <a:ext cx="422654" cy="1661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182" y="4874922"/>
            <a:ext cx="143898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Function to construct a point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1921165" y="5336587"/>
            <a:ext cx="36997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9340" y="3948187"/>
            <a:ext cx="2291137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Inner initializer list is for initializing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coords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array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55604" y="4871517"/>
            <a:ext cx="364439" cy="4650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3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50385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Point operations have a common structure: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point&lt;N&gt;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point&lt;N&gt; &amp;a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point&lt;N&gt; &amp;b)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point&lt;N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result;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N;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result[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= a[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+ b[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bool operator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==(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point&lt;N&gt; &amp;a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point&lt;N&gt; &amp;b)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result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N;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result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result &amp;&amp; (a[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== b[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22762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23482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52782" y="2198670"/>
            <a:ext cx="1037690" cy="267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52782" y="4405902"/>
            <a:ext cx="554805" cy="267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77820" y="2198670"/>
            <a:ext cx="176373" cy="26712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994937" y="4405902"/>
            <a:ext cx="279113" cy="26712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568539" y="2679843"/>
            <a:ext cx="2085654" cy="26712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77103" y="4887075"/>
            <a:ext cx="2436686" cy="26712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814262" y="3181564"/>
            <a:ext cx="3093377" cy="267128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14261" y="5408909"/>
            <a:ext cx="4326278" cy="267128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structure: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#define POINT_OP(op,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rettype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header,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action)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              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rettype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operator op(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point&lt;N&gt; &amp;a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point&lt;N&gt; &amp;b) {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header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 N;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action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return result;               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/>
              <a:t>Arithmetic structure: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#define POINT_ARITH_OP(op)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POINT_OP(op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point&lt;N&gt;, point&lt;N&gt; result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result[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= a[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op b[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7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8125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can implement the operations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POINT_ARITH_OP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(+);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POINT_ARITH_OP(-);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POINT_ARITH_OP(*);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POINT_ARITH_OP(/);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#define POINT_COMP_OP(op, start, combiner)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POINT_OP(op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bool, bool result = start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result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result combiner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op b[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]), result)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POINT_COMP_OP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(==, true,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&amp;&amp;);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POINT_COMP_OP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(!=, false,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||);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POINT_COMP_OP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(&lt;, true,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&amp;&amp;);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POINT_COMP_OP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(&lt;=, true,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&amp;&amp;);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POINT_COMP_OP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(&gt;, true,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&amp;&amp;);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POINT_COMP_OP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(&gt;=, true,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&amp;&amp;);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6111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6183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6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rectdomain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point&lt;N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lwb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point&lt;N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upb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size()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iterator;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iterator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begin()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iterator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end()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83659" y="1842112"/>
            <a:ext cx="3647326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rectdomain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&lt;3&gt;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rd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2, 3),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  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(3, 4, 5) }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mr-IN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rd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42260" y="3193756"/>
            <a:ext cx="115584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s-I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(1,2,3</a:t>
            </a:r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1,2,4</a:t>
            </a:r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1,3,3</a:t>
            </a:r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1,3,4</a:t>
            </a:r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2,2,3</a:t>
            </a:r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2,2,4</a:t>
            </a:r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2,3,3</a:t>
            </a:r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is-I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2,3,4)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3882" y="2870590"/>
            <a:ext cx="165520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Exclusive upper bound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19088" y="3027592"/>
            <a:ext cx="422654" cy="1661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5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ndarray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rectdomain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domain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sizes[N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*data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indexof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point&lt;N&gt; &amp;index)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ndarray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rectdomain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&lt;N&gt; &amp;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ndarray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ndarray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rhs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ndarray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ndarray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rhs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~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ndarray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[](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point&lt;N&gt; &amp;index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&amp;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[](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point&lt;N&gt; &amp;index)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499" y="2870590"/>
            <a:ext cx="180058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Linear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data representation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119088" y="2870590"/>
            <a:ext cx="541919" cy="32316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3702" y="2211318"/>
            <a:ext cx="207786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Translates multidimensional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to linear index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50864" y="2734485"/>
            <a:ext cx="752838" cy="35999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4144" y="1784815"/>
            <a:ext cx="164737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Element type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4130211" y="1727644"/>
            <a:ext cx="553933" cy="24183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5715" y="1301543"/>
            <a:ext cx="183579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Dimensionality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126804" y="1486210"/>
            <a:ext cx="588912" cy="343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1924" y="4478913"/>
            <a:ext cx="124856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The Big 3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1720488" y="4568206"/>
            <a:ext cx="260080" cy="9537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2034283" y="4226339"/>
            <a:ext cx="184935" cy="664373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HW5 due </a:t>
            </a:r>
            <a:r>
              <a:rPr lang="en-US" sz="2000" dirty="0" smtClean="0"/>
              <a:t>tonight </a:t>
            </a:r>
            <a:r>
              <a:rPr lang="en-US" sz="2000" dirty="0"/>
              <a:t>at 8pm</a:t>
            </a:r>
          </a:p>
          <a:p>
            <a:endParaRPr lang="en-US" sz="2000" dirty="0"/>
          </a:p>
          <a:p>
            <a:r>
              <a:rPr lang="en-US" sz="2000" dirty="0"/>
              <a:t>Project 5 due Tue 12/12 at 8pm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12/2/17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1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08148"/>
              </p:ext>
            </p:extLst>
          </p:nvPr>
        </p:nvGraphicFramePr>
        <p:xfrm>
          <a:off x="2767170" y="3663331"/>
          <a:ext cx="2503470" cy="233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694"/>
                <a:gridCol w="500694"/>
                <a:gridCol w="500694"/>
                <a:gridCol w="500694"/>
                <a:gridCol w="500694"/>
              </a:tblGrid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Stencil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stencil</a:t>
            </a:r>
            <a:r>
              <a:rPr lang="en-US" dirty="0" smtClean="0"/>
              <a:t> is an iterative computation that updates grid points according to the previous value of neighboring points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the </a:t>
            </a:r>
            <a:r>
              <a:rPr lang="en-US" i="1" dirty="0" smtClean="0"/>
              <a:t>Jacobi</a:t>
            </a:r>
            <a:r>
              <a:rPr lang="en-US" dirty="0" smtClean="0"/>
              <a:t> method, the updates are </a:t>
            </a:r>
            <a:r>
              <a:rPr lang="en-US" i="1" dirty="0" smtClean="0"/>
              <a:t>out of place</a:t>
            </a:r>
            <a:r>
              <a:rPr lang="en-US" dirty="0" smtClean="0"/>
              <a:t>, so that new values are recorded in a different grid than old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2481"/>
              </p:ext>
            </p:extLst>
          </p:nvPr>
        </p:nvGraphicFramePr>
        <p:xfrm>
          <a:off x="6012091" y="3663330"/>
          <a:ext cx="2503470" cy="233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694"/>
                <a:gridCol w="500694"/>
                <a:gridCol w="500694"/>
                <a:gridCol w="500694"/>
                <a:gridCol w="500694"/>
              </a:tblGrid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455576" y="4705564"/>
            <a:ext cx="359596" cy="26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2512" y="4362959"/>
            <a:ext cx="268983" cy="3558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54806" y="4478949"/>
            <a:ext cx="273122" cy="223057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62512" y="4023144"/>
            <a:ext cx="265416" cy="22267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21038" y="4027470"/>
            <a:ext cx="2925" cy="218350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521037" y="4490732"/>
            <a:ext cx="1" cy="214832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16431" y="4361810"/>
            <a:ext cx="263132" cy="1149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627846" y="4478949"/>
            <a:ext cx="251718" cy="22661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19998" y="4027469"/>
            <a:ext cx="259565" cy="226238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6068" y="4649526"/>
            <a:ext cx="160786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Ghost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cells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at boundary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4" name="Straight Arrow Connector 63"/>
          <p:cNvCxnSpPr>
            <a:stCxn id="63" idx="3"/>
          </p:cNvCxnSpPr>
          <p:nvPr/>
        </p:nvCxnSpPr>
        <p:spPr>
          <a:xfrm>
            <a:off x="2373928" y="4972692"/>
            <a:ext cx="456793" cy="22603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Stencil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and arrays for 3D heat equation: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point&lt;3&gt; start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(0, 0, 0);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point&lt;3&gt; end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xdim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ydim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zdim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rectdomain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&lt;3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domain{ start +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(-1, -1, -1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end +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rectdomain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&lt;3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interior{ start, end 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ndarray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3&gt;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(domain);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ndarray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3&gt;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gridB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(domain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473" y="2676888"/>
            <a:ext cx="160786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Domain with ghost cells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014333" y="3000053"/>
            <a:ext cx="29913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870" y="4945764"/>
            <a:ext cx="1704395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Include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ghost cells in array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5794068" y="4572000"/>
            <a:ext cx="51928" cy="3737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5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Stencil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</a:t>
            </a:r>
            <a:r>
              <a:rPr lang="en-US" dirty="0" err="1" smtClean="0"/>
              <a:t>timestep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interior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gridB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( 0, 0, 1)]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( 0, 0, -1)]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( 0, 1, 0)]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( 0, -1, 0)]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( 1, 0, 0)]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(-1, 0, 0)]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WEIGHT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Problem: this is very slow on some compilers, including GCC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3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compilers can do powerful analysis on nested loops, optimizing the iteration order to take advantage of the memory hierarchy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This loop is 5x faster in GCC: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[0]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interior.lwb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[0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[0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interior.upb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[0];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[0]++)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[1]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interior.lwb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[1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[1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interior.upb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[1];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[1]++)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[2]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interior.lwb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[2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[2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interior.upb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[2];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[2]++)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gridB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[p] = ...;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44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Nested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965279" cy="47920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Template metaprogramming to generate nested loops: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rdloop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F, class...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Is&gt;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loop(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 &amp;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lwb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upb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Is... is)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lwb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upb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rdloop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&lt;N-1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&gt;::loop(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lwb+1, upb+1, is...,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&lt;&gt;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rdloop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&lt;1&gt;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F, class...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Is&gt;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loop(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 &amp;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lwb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upb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Is... is)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lwb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upb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(is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5837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5909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6033" y="3568610"/>
            <a:ext cx="1021635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Functor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object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246688" y="4214941"/>
            <a:ext cx="308224" cy="32623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31947" y="3569878"/>
            <a:ext cx="1021635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Index bounds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069231" y="4214941"/>
            <a:ext cx="37080" cy="32623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07668" y="5288812"/>
            <a:ext cx="1500026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Indices computed so far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407668" y="4962575"/>
            <a:ext cx="184935" cy="32191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4728" y="5683473"/>
            <a:ext cx="290758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Call 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functor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with a point using computed indices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048018" y="5476126"/>
            <a:ext cx="174661" cy="20734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6058" y="1423849"/>
            <a:ext cx="1460295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Dimensions remaining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1826353" y="1747015"/>
            <a:ext cx="2098375" cy="1639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7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abstraction: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interior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gridB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] 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( 0, 0, 1)] 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( 0, 0, -1)] 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( 0, 1, 0)] 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( 0, -1, 0)] 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( 1, 0, 0)] 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(-1, 0, 0)] 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WEIGHT *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gridA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];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mr-IN" dirty="0" smtClean="0"/>
              <a:t> </a:t>
            </a:r>
            <a:endParaRPr lang="mr-I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6678" y="1952090"/>
            <a:ext cx="17326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Point variable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9649" y="2321423"/>
            <a:ext cx="226032" cy="2984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35694" y="1947673"/>
            <a:ext cx="104796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Domain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98652" y="2317005"/>
            <a:ext cx="291847" cy="3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255697" y="2515663"/>
            <a:ext cx="4104451" cy="2898817"/>
          </a:xfrm>
          <a:custGeom>
            <a:avLst/>
            <a:gdLst>
              <a:gd name="connsiteX0" fmla="*/ 2815119 w 4099388"/>
              <a:gd name="connsiteY0" fmla="*/ 0 h 2897312"/>
              <a:gd name="connsiteX1" fmla="*/ 2815119 w 4099388"/>
              <a:gd name="connsiteY1" fmla="*/ 369869 h 2897312"/>
              <a:gd name="connsiteX2" fmla="*/ 0 w 4099388"/>
              <a:gd name="connsiteY2" fmla="*/ 369869 h 2897312"/>
              <a:gd name="connsiteX3" fmla="*/ 10274 w 4099388"/>
              <a:gd name="connsiteY3" fmla="*/ 2897312 h 2897312"/>
              <a:gd name="connsiteX4" fmla="*/ 4099388 w 4099388"/>
              <a:gd name="connsiteY4" fmla="*/ 2887038 h 2897312"/>
              <a:gd name="connsiteX5" fmla="*/ 4099388 w 4099388"/>
              <a:gd name="connsiteY5" fmla="*/ 30822 h 2897312"/>
              <a:gd name="connsiteX6" fmla="*/ 2815119 w 4099388"/>
              <a:gd name="connsiteY6" fmla="*/ 0 h 2897312"/>
              <a:gd name="connsiteX0" fmla="*/ 2815119 w 4099388"/>
              <a:gd name="connsiteY0" fmla="*/ 0 h 2897312"/>
              <a:gd name="connsiteX1" fmla="*/ 2815119 w 4099388"/>
              <a:gd name="connsiteY1" fmla="*/ 369869 h 2897312"/>
              <a:gd name="connsiteX2" fmla="*/ 0 w 4099388"/>
              <a:gd name="connsiteY2" fmla="*/ 369869 h 2897312"/>
              <a:gd name="connsiteX3" fmla="*/ 10274 w 4099388"/>
              <a:gd name="connsiteY3" fmla="*/ 2897312 h 2897312"/>
              <a:gd name="connsiteX4" fmla="*/ 4099388 w 4099388"/>
              <a:gd name="connsiteY4" fmla="*/ 2887038 h 2897312"/>
              <a:gd name="connsiteX5" fmla="*/ 4099388 w 4099388"/>
              <a:gd name="connsiteY5" fmla="*/ 12350 h 2897312"/>
              <a:gd name="connsiteX6" fmla="*/ 2815119 w 4099388"/>
              <a:gd name="connsiteY6" fmla="*/ 0 h 2897312"/>
              <a:gd name="connsiteX0" fmla="*/ 2815119 w 4099388"/>
              <a:gd name="connsiteY0" fmla="*/ 0 h 2897312"/>
              <a:gd name="connsiteX1" fmla="*/ 2815119 w 4099388"/>
              <a:gd name="connsiteY1" fmla="*/ 369869 h 2897312"/>
              <a:gd name="connsiteX2" fmla="*/ 0 w 4099388"/>
              <a:gd name="connsiteY2" fmla="*/ 369869 h 2897312"/>
              <a:gd name="connsiteX3" fmla="*/ 10274 w 4099388"/>
              <a:gd name="connsiteY3" fmla="*/ 2897312 h 2897312"/>
              <a:gd name="connsiteX4" fmla="*/ 4099388 w 4099388"/>
              <a:gd name="connsiteY4" fmla="*/ 2887038 h 2897312"/>
              <a:gd name="connsiteX5" fmla="*/ 4094770 w 4099388"/>
              <a:gd name="connsiteY5" fmla="*/ 3113 h 2897312"/>
              <a:gd name="connsiteX6" fmla="*/ 2815119 w 4099388"/>
              <a:gd name="connsiteY6" fmla="*/ 0 h 2897312"/>
              <a:gd name="connsiteX0" fmla="*/ 2815119 w 4104211"/>
              <a:gd name="connsiteY0" fmla="*/ 0 h 2897312"/>
              <a:gd name="connsiteX1" fmla="*/ 2815119 w 4104211"/>
              <a:gd name="connsiteY1" fmla="*/ 369869 h 2897312"/>
              <a:gd name="connsiteX2" fmla="*/ 0 w 4104211"/>
              <a:gd name="connsiteY2" fmla="*/ 369869 h 2897312"/>
              <a:gd name="connsiteX3" fmla="*/ 10274 w 4104211"/>
              <a:gd name="connsiteY3" fmla="*/ 2897312 h 2897312"/>
              <a:gd name="connsiteX4" fmla="*/ 4099388 w 4104211"/>
              <a:gd name="connsiteY4" fmla="*/ 2887038 h 2897312"/>
              <a:gd name="connsiteX5" fmla="*/ 4104007 w 4104211"/>
              <a:gd name="connsiteY5" fmla="*/ 7731 h 2897312"/>
              <a:gd name="connsiteX6" fmla="*/ 2815119 w 4104211"/>
              <a:gd name="connsiteY6" fmla="*/ 0 h 2897312"/>
              <a:gd name="connsiteX0" fmla="*/ 2815119 w 4104211"/>
              <a:gd name="connsiteY0" fmla="*/ 0 h 2897312"/>
              <a:gd name="connsiteX1" fmla="*/ 2819737 w 4104211"/>
              <a:gd name="connsiteY1" fmla="*/ 351396 h 2897312"/>
              <a:gd name="connsiteX2" fmla="*/ 0 w 4104211"/>
              <a:gd name="connsiteY2" fmla="*/ 369869 h 2897312"/>
              <a:gd name="connsiteX3" fmla="*/ 10274 w 4104211"/>
              <a:gd name="connsiteY3" fmla="*/ 2897312 h 2897312"/>
              <a:gd name="connsiteX4" fmla="*/ 4099388 w 4104211"/>
              <a:gd name="connsiteY4" fmla="*/ 2887038 h 2897312"/>
              <a:gd name="connsiteX5" fmla="*/ 4104007 w 4104211"/>
              <a:gd name="connsiteY5" fmla="*/ 7731 h 2897312"/>
              <a:gd name="connsiteX6" fmla="*/ 2815119 w 4104211"/>
              <a:gd name="connsiteY6" fmla="*/ 0 h 2897312"/>
              <a:gd name="connsiteX0" fmla="*/ 2819737 w 4108829"/>
              <a:gd name="connsiteY0" fmla="*/ 0 h 2897312"/>
              <a:gd name="connsiteX1" fmla="*/ 2824355 w 4108829"/>
              <a:gd name="connsiteY1" fmla="*/ 351396 h 2897312"/>
              <a:gd name="connsiteX2" fmla="*/ 0 w 4108829"/>
              <a:gd name="connsiteY2" fmla="*/ 337541 h 2897312"/>
              <a:gd name="connsiteX3" fmla="*/ 14892 w 4108829"/>
              <a:gd name="connsiteY3" fmla="*/ 2897312 h 2897312"/>
              <a:gd name="connsiteX4" fmla="*/ 4104006 w 4108829"/>
              <a:gd name="connsiteY4" fmla="*/ 2887038 h 2897312"/>
              <a:gd name="connsiteX5" fmla="*/ 4108625 w 4108829"/>
              <a:gd name="connsiteY5" fmla="*/ 7731 h 2897312"/>
              <a:gd name="connsiteX6" fmla="*/ 2819737 w 4108829"/>
              <a:gd name="connsiteY6" fmla="*/ 0 h 2897312"/>
              <a:gd name="connsiteX0" fmla="*/ 2819737 w 4108829"/>
              <a:gd name="connsiteY0" fmla="*/ 0 h 2897312"/>
              <a:gd name="connsiteX1" fmla="*/ 2824355 w 4108829"/>
              <a:gd name="connsiteY1" fmla="*/ 342160 h 2897312"/>
              <a:gd name="connsiteX2" fmla="*/ 0 w 4108829"/>
              <a:gd name="connsiteY2" fmla="*/ 337541 h 2897312"/>
              <a:gd name="connsiteX3" fmla="*/ 14892 w 4108829"/>
              <a:gd name="connsiteY3" fmla="*/ 2897312 h 2897312"/>
              <a:gd name="connsiteX4" fmla="*/ 4104006 w 4108829"/>
              <a:gd name="connsiteY4" fmla="*/ 2887038 h 2897312"/>
              <a:gd name="connsiteX5" fmla="*/ 4108625 w 4108829"/>
              <a:gd name="connsiteY5" fmla="*/ 7731 h 2897312"/>
              <a:gd name="connsiteX6" fmla="*/ 2819737 w 4108829"/>
              <a:gd name="connsiteY6" fmla="*/ 0 h 2897312"/>
              <a:gd name="connsiteX0" fmla="*/ 2819737 w 4108829"/>
              <a:gd name="connsiteY0" fmla="*/ 0 h 2897312"/>
              <a:gd name="connsiteX1" fmla="*/ 2819737 w 4108829"/>
              <a:gd name="connsiteY1" fmla="*/ 337542 h 2897312"/>
              <a:gd name="connsiteX2" fmla="*/ 0 w 4108829"/>
              <a:gd name="connsiteY2" fmla="*/ 337541 h 2897312"/>
              <a:gd name="connsiteX3" fmla="*/ 14892 w 4108829"/>
              <a:gd name="connsiteY3" fmla="*/ 2897312 h 2897312"/>
              <a:gd name="connsiteX4" fmla="*/ 4104006 w 4108829"/>
              <a:gd name="connsiteY4" fmla="*/ 2887038 h 2897312"/>
              <a:gd name="connsiteX5" fmla="*/ 4108625 w 4108829"/>
              <a:gd name="connsiteY5" fmla="*/ 7731 h 2897312"/>
              <a:gd name="connsiteX6" fmla="*/ 2819737 w 4108829"/>
              <a:gd name="connsiteY6" fmla="*/ 0 h 2897312"/>
              <a:gd name="connsiteX0" fmla="*/ 2819737 w 4104451"/>
              <a:gd name="connsiteY0" fmla="*/ 1505 h 2898817"/>
              <a:gd name="connsiteX1" fmla="*/ 2819737 w 4104451"/>
              <a:gd name="connsiteY1" fmla="*/ 339047 h 2898817"/>
              <a:gd name="connsiteX2" fmla="*/ 0 w 4104451"/>
              <a:gd name="connsiteY2" fmla="*/ 339046 h 2898817"/>
              <a:gd name="connsiteX3" fmla="*/ 14892 w 4104451"/>
              <a:gd name="connsiteY3" fmla="*/ 2898817 h 2898817"/>
              <a:gd name="connsiteX4" fmla="*/ 4104006 w 4104451"/>
              <a:gd name="connsiteY4" fmla="*/ 2888543 h 2898817"/>
              <a:gd name="connsiteX5" fmla="*/ 4104007 w 4104451"/>
              <a:gd name="connsiteY5" fmla="*/ 0 h 2898817"/>
              <a:gd name="connsiteX6" fmla="*/ 2819737 w 4104451"/>
              <a:gd name="connsiteY6" fmla="*/ 1505 h 289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4451" h="2898817">
                <a:moveTo>
                  <a:pt x="2819737" y="1505"/>
                </a:moveTo>
                <a:cubicBezTo>
                  <a:pt x="2821276" y="118637"/>
                  <a:pt x="2818198" y="221915"/>
                  <a:pt x="2819737" y="339047"/>
                </a:cubicBezTo>
                <a:lnTo>
                  <a:pt x="0" y="339046"/>
                </a:lnTo>
                <a:cubicBezTo>
                  <a:pt x="3425" y="1181527"/>
                  <a:pt x="11467" y="2056336"/>
                  <a:pt x="14892" y="2898817"/>
                </a:cubicBezTo>
                <a:lnTo>
                  <a:pt x="4104006" y="2888543"/>
                </a:lnTo>
                <a:cubicBezTo>
                  <a:pt x="4102467" y="1927235"/>
                  <a:pt x="4105546" y="961308"/>
                  <a:pt x="4104007" y="0"/>
                </a:cubicBezTo>
                <a:lnTo>
                  <a:pt x="2819737" y="1505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75869" y="3594243"/>
            <a:ext cx="197181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Looks like body of lambda function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6360148" y="4055908"/>
            <a:ext cx="515721" cy="238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90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(p,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(auto 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 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!_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iter.done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              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iter.done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true)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[&amp;](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lwb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&amp;p)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23" y="2384209"/>
            <a:ext cx="196281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Dummy loop header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to introduce iterator object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12133" y="2691829"/>
            <a:ext cx="564631" cy="2925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3579" y="4105897"/>
            <a:ext cx="2681554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Iterator object overloads assignment operator to take 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functor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04845" y="3369924"/>
            <a:ext cx="852755" cy="73597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9348" y="4105897"/>
            <a:ext cx="1521022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Capture locals by reference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057845" y="3369925"/>
            <a:ext cx="205930" cy="73597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5129" y="4105897"/>
            <a:ext cx="1622121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Deduce point type from domain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524687" y="3441843"/>
            <a:ext cx="30225" cy="66405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82009" y="4105897"/>
            <a:ext cx="173260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Point variable is lambda parameter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818407" y="3441843"/>
            <a:ext cx="0" cy="66405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11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fast_iter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rectdomain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&amp;domain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done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fast_iter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rectdomain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: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domain(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 done(false)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fast_iter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 &amp;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rdloop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&gt;::loop(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domain.lwb.coords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domain.upb.coords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matches the performance of nested loops on GCC 6.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227" y="2384209"/>
            <a:ext cx="155387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For dummy loop header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065106" y="2691829"/>
            <a:ext cx="503433" cy="155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0966" y="4351612"/>
            <a:ext cx="184763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Use nested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loop generator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58603" y="4659232"/>
            <a:ext cx="503433" cy="155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56935" y="2917526"/>
            <a:ext cx="167888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Assignment operator takes 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functor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11766" y="3840856"/>
            <a:ext cx="256855" cy="3715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0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Templates and Function Overloading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894757"/>
          </a:xfrm>
        </p:spPr>
        <p:txBody>
          <a:bodyPr>
            <a:normAutofit/>
          </a:bodyPr>
          <a:lstStyle/>
          <a:p>
            <a:r>
              <a:rPr lang="en-US" dirty="0" smtClean="0"/>
              <a:t>Function templates can be specialized, but functions can also be overloaded, so overloading a function template with a non-template function is more common</a:t>
            </a:r>
          </a:p>
          <a:p>
            <a:r>
              <a:rPr lang="en-US" dirty="0" smtClean="0"/>
              <a:t>C++ prefers a non-template over a template instantiation if the parameter types are equally compatible with the arguments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 &amp;item)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ostringstream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item).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item)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item ?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"true"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"false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056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1289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4063" y="4621071"/>
            <a:ext cx="189069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(3.14)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"3.14"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(true)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"true"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9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SFINAE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key to function templates is that </a:t>
            </a:r>
            <a:r>
              <a:rPr lang="en-US" i="1" dirty="0" smtClean="0"/>
              <a:t>substitution failure is not an error (SFINAE)</a:t>
            </a:r>
            <a:endParaRPr lang="en-US" dirty="0" smtClean="0"/>
          </a:p>
          <a:p>
            <a:r>
              <a:rPr lang="en-US" dirty="0" smtClean="0"/>
              <a:t>This means that it is not an error if a function template fails to instantiate due to the types and expressions in the header being incompatible with the argument</a:t>
            </a:r>
          </a:p>
          <a:p>
            <a:r>
              <a:rPr lang="en-US" dirty="0" smtClean="0"/>
              <a:t>Instead, the template is removed from consideration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auto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&amp;item)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(item))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(item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8788" y="4935120"/>
            <a:ext cx="3857146" cy="120032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pt-BR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Complex</a:t>
            </a:r>
            <a:r>
              <a:rPr lang="pt-BR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 3, 3.14 </a:t>
            </a:r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"(3,3.14i)"</a:t>
            </a:r>
            <a:b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pt-BR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(3.14)</a:t>
            </a:r>
          </a:p>
          <a:p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rgbClr val="B42419"/>
                </a:solidFill>
                <a:latin typeface="Consolas" charset="0"/>
                <a:ea typeface="Consolas" charset="0"/>
                <a:cs typeface="Consolas" charset="0"/>
              </a:rPr>
              <a:t>error:</a:t>
            </a:r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ambiguous</a:t>
            </a:r>
            <a:endParaRPr lang="pt-BR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5736" y="3430156"/>
            <a:ext cx="248634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Requires compatible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318607" y="3955551"/>
            <a:ext cx="267128" cy="26089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461" y="5142140"/>
            <a:ext cx="279659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This template fails to instantiate, but the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previous one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succeeds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00054" y="5137814"/>
            <a:ext cx="308734" cy="2766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17304" y="5235572"/>
            <a:ext cx="183082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Both templates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are viable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5336833" y="5558738"/>
            <a:ext cx="1880471" cy="1010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9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Causing a Substitution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5762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 we need to cause a substitution failure</a:t>
            </a:r>
          </a:p>
          <a:p>
            <a:r>
              <a:rPr lang="en-US" dirty="0" smtClean="0"/>
              <a:t>Common tool: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enable_if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T&gt;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enable_if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&lt;false, T&gt;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factorial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enable_if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&gt;= 0,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long long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&gt;::type value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factorial&lt;N - 1&gt;::value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13508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377628" cy="365125"/>
          </a:xfrm>
        </p:spPr>
        <p:txBody>
          <a:bodyPr/>
          <a:lstStyle/>
          <a:p>
            <a:r>
              <a:rPr lang="en-US" dirty="0" smtClean="0"/>
              <a:t>The standard library defines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enable_if</a:t>
            </a:r>
            <a:r>
              <a:rPr lang="en-US" dirty="0" smtClean="0"/>
              <a:t> 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type_traits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7304" y="3757885"/>
            <a:ext cx="180365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This doesn't exist if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 0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, resulting in an error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42589" y="4736387"/>
            <a:ext cx="374715" cy="357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9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Overloading and </a:t>
            </a:r>
            <a:r>
              <a:rPr lang="en-US" sz="2800" dirty="0" err="1" smtClean="0"/>
              <a:t>Variadic</a:t>
            </a:r>
            <a:r>
              <a:rPr lang="en-US" sz="2800" dirty="0" smtClean="0"/>
              <a:t> Arguments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50770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use the fact that </a:t>
            </a:r>
            <a:r>
              <a:rPr lang="en-US" dirty="0" err="1" smtClean="0"/>
              <a:t>variadic</a:t>
            </a:r>
            <a:r>
              <a:rPr lang="en-US" dirty="0" smtClean="0"/>
              <a:t> arguments have lowest priority in overload resolution to prefer one overload over another: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to_string_helper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 &amp;item,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ignored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(item))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(item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to_string_helper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T &amp;item, ...)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ostringstream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oss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oss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&lt;&lt; item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oss.str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 &amp;item)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to_string_helper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(item, 0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4823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48959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97303" y="3039061"/>
            <a:ext cx="164607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This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overload is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preferred if it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is viable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976997" y="2967152"/>
            <a:ext cx="220306" cy="3397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6239" y="4422840"/>
            <a:ext cx="144713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Variadic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arguments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175933" y="4350931"/>
            <a:ext cx="220306" cy="3397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2025" y="5577603"/>
            <a:ext cx="149515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Dummy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argument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75748" y="5845414"/>
            <a:ext cx="396277" cy="1295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introduced support for templates that take a variable number of arguments</a:t>
            </a:r>
          </a:p>
          <a:p>
            <a:r>
              <a:rPr lang="en-US" dirty="0" smtClean="0"/>
              <a:t>Allows definition of </a:t>
            </a:r>
            <a:r>
              <a:rPr lang="en-US" dirty="0" err="1" smtClean="0"/>
              <a:t>variadic</a:t>
            </a:r>
            <a:r>
              <a:rPr lang="en-US" dirty="0" smtClean="0"/>
              <a:t> classes and functions that are type safe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class...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size = 1 +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...(Rest);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// more code here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t1;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tuple&lt;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t2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987" y="2536641"/>
            <a:ext cx="187821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Accepts one type argument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59474" y="3182972"/>
            <a:ext cx="25052" cy="18931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0490" y="2448959"/>
            <a:ext cx="2611592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Parameter pack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accepts zero or more type arguments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41206" y="3182972"/>
            <a:ext cx="419284" cy="21777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59539" y="4363536"/>
            <a:ext cx="201349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Size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of parameter pack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996701" y="4181582"/>
            <a:ext cx="51371" cy="18195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189" y="4772895"/>
            <a:ext cx="1364494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Empty parameter pack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58683" y="5137079"/>
            <a:ext cx="322180" cy="974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97202" y="5228507"/>
            <a:ext cx="187821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Parameter pack contains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384826" y="5561413"/>
            <a:ext cx="1012376" cy="25204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7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ellipsis to the right of a pattern that contains the name of a parameter pack is expanded into a comma-separated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tuple&lt;Rest...&gt;;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first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3089" y="3338062"/>
            <a:ext cx="251049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If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contains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, expanded to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tuple&lt;char,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11739" y="3142059"/>
            <a:ext cx="939044" cy="5677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9081" y="4363541"/>
            <a:ext cx="187821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Recursive data representation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30211" y="3976099"/>
            <a:ext cx="501018" cy="3831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3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25" y="1423850"/>
            <a:ext cx="6397375" cy="5077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class...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tuple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size = 1 +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...(Rest);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tuple&lt;Rest...&gt;;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first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tuple(First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Rest...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first(f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rest(r...) 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tuple&lt;First&gt;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size = 1;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First;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first;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tuple(First f) : first(f) 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 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3571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36433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0177" y="4521100"/>
            <a:ext cx="84620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Base case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6385" y="4776638"/>
            <a:ext cx="420640" cy="6762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30085" y="2912608"/>
            <a:ext cx="241926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Expands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to multiple parameters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85568" y="3240279"/>
            <a:ext cx="944517" cy="1918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169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14418</TotalTime>
  <Words>930</Words>
  <Application>Microsoft Macintosh PowerPoint</Application>
  <PresentationFormat>On-screen Show (4:3)</PresentationFormat>
  <Paragraphs>259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Century Gothic</vt:lpstr>
      <vt:lpstr>Consolas</vt:lpstr>
      <vt:lpstr>Mangal</vt:lpstr>
      <vt:lpstr>Wingdings 3</vt:lpstr>
      <vt:lpstr>Arial</vt:lpstr>
      <vt:lpstr>Wisp</vt:lpstr>
      <vt:lpstr>EECS 490 – Lecture 24 Advanced Metaprogramming</vt:lpstr>
      <vt:lpstr>Announcements</vt:lpstr>
      <vt:lpstr>Templates and Function Overloading</vt:lpstr>
      <vt:lpstr>SFINAE</vt:lpstr>
      <vt:lpstr>Causing a Substitution Failure</vt:lpstr>
      <vt:lpstr>Overloading and Variadic Arguments</vt:lpstr>
      <vt:lpstr>Variadic Templates</vt:lpstr>
      <vt:lpstr>Pattern Expansion</vt:lpstr>
      <vt:lpstr>Tuple Definition</vt:lpstr>
      <vt:lpstr>Constructing a Tuple</vt:lpstr>
      <vt:lpstr>Representing a Tuple Element</vt:lpstr>
      <vt:lpstr>Obtaining a Tuple Element</vt:lpstr>
      <vt:lpstr>Multidimensional Arrays</vt:lpstr>
      <vt:lpstr>Points</vt:lpstr>
      <vt:lpstr>Point Operations</vt:lpstr>
      <vt:lpstr>Generalized Macro</vt:lpstr>
      <vt:lpstr>Implementing Operations</vt:lpstr>
      <vt:lpstr>Rectangular Domains</vt:lpstr>
      <vt:lpstr>Array Interface</vt:lpstr>
      <vt:lpstr>PowerPoint Presentation</vt:lpstr>
      <vt:lpstr>Stencil</vt:lpstr>
      <vt:lpstr>Stencil Data Structures</vt:lpstr>
      <vt:lpstr>Stencil Loop</vt:lpstr>
      <vt:lpstr>Nested Iteration</vt:lpstr>
      <vt:lpstr>Implementing Nested Iteration</vt:lpstr>
      <vt:lpstr>Custom Loop</vt:lpstr>
      <vt:lpstr>Loop Macro</vt:lpstr>
      <vt:lpstr>Fast Iterator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1179</cp:revision>
  <cp:lastPrinted>2016-12-01T19:49:02Z</cp:lastPrinted>
  <dcterms:created xsi:type="dcterms:W3CDTF">2014-09-12T02:12:56Z</dcterms:created>
  <dcterms:modified xsi:type="dcterms:W3CDTF">2017-12-03T04:56:54Z</dcterms:modified>
</cp:coreProperties>
</file>