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hNj3jN3WsNX8FqlZZV8swCdW7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C08BD4-29C2-47FF-BB57-969D59EDC83A}">
  <a:tblStyle styleId="{9EC08BD4-29C2-47FF-BB57-969D59EDC83A}"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9F3"/>
          </a:solidFill>
        </a:fill>
      </a:tcStyle>
    </a:wholeTbl>
    <a:band1H>
      <a:tcTxStyle/>
      <a:tcStyle>
        <a:fill>
          <a:solidFill>
            <a:srgbClr val="CAD0E7"/>
          </a:solidFill>
        </a:fill>
      </a:tcStyle>
    </a:band1H>
    <a:band2H>
      <a:tcTxStyle/>
    </a:band2H>
    <a:band1V>
      <a:tcTxStyle/>
      <a:tcStyle>
        <a:fill>
          <a:solidFill>
            <a:srgbClr val="CAD0E7"/>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9"/>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lvl1pPr indent="-228600" lvl="0" marL="457200" algn="l">
              <a:lnSpc>
                <a:spcPct val="130000"/>
              </a:lnSpc>
              <a:spcBef>
                <a:spcPts val="600"/>
              </a:spcBef>
              <a:spcAft>
                <a:spcPts val="0"/>
              </a:spcAft>
              <a:buSzPts val="3360"/>
              <a:buNone/>
              <a:defRPr b="0" i="0" sz="2800">
                <a:solidFill>
                  <a:schemeClr val="lt1"/>
                </a:solidFill>
                <a:latin typeface="Georgia"/>
                <a:ea typeface="Georgia"/>
                <a:cs typeface="Georgia"/>
                <a:sym typeface="Georgia"/>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 name="Google Shape;16;p9"/>
          <p:cNvSpPr txBox="1"/>
          <p:nvPr>
            <p:ph type="ctrTitle"/>
          </p:nvPr>
        </p:nvSpPr>
        <p:spPr>
          <a:xfrm>
            <a:off x="658368" y="1490472"/>
            <a:ext cx="6638544" cy="2386584"/>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University at Buffalo, The State University of New York logo" id="17" name="Google Shape;17;p9"/>
          <p:cNvPicPr preferRelativeResize="0"/>
          <p:nvPr/>
        </p:nvPicPr>
        <p:blipFill rotWithShape="1">
          <a:blip r:embed="rId3">
            <a:alphaModFix/>
          </a:blip>
          <a:srcRect b="0" l="0" r="0" t="0"/>
          <a:stretch/>
        </p:blipFill>
        <p:spPr>
          <a:xfrm>
            <a:off x="660400" y="6041226"/>
            <a:ext cx="4800600" cy="35602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Three Photos">
  <p:cSld name="Content and Three Photos">
    <p:spTree>
      <p:nvGrpSpPr>
        <p:cNvPr id="52" name="Shape 52"/>
        <p:cNvGrpSpPr/>
        <p:nvPr/>
      </p:nvGrpSpPr>
      <p:grpSpPr>
        <a:xfrm>
          <a:off x="0" y="0"/>
          <a:ext cx="0" cy="0"/>
          <a:chOff x="0" y="0"/>
          <a:chExt cx="0" cy="0"/>
        </a:xfrm>
      </p:grpSpPr>
      <p:sp>
        <p:nvSpPr>
          <p:cNvPr id="53" name="Google Shape;53;p18"/>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8"/>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18"/>
          <p:cNvSpPr/>
          <p:nvPr>
            <p:ph idx="2" type="pic"/>
          </p:nvPr>
        </p:nvSpPr>
        <p:spPr>
          <a:xfrm>
            <a:off x="5114631" y="934720"/>
            <a:ext cx="7077369" cy="3064678"/>
          </a:xfrm>
          <a:prstGeom prst="rect">
            <a:avLst/>
          </a:prstGeom>
          <a:solidFill>
            <a:srgbClr val="BFBFBF"/>
          </a:solidFill>
          <a:ln cap="flat" cmpd="sng" w="9525">
            <a:solidFill>
              <a:schemeClr val="lt1"/>
            </a:solidFill>
            <a:prstDash val="solid"/>
            <a:round/>
            <a:headEnd len="sm" w="sm" type="none"/>
            <a:tailEnd len="sm" w="sm" type="none"/>
          </a:ln>
        </p:spPr>
      </p:sp>
      <p:sp>
        <p:nvSpPr>
          <p:cNvPr id="56" name="Google Shape;56;p18"/>
          <p:cNvSpPr/>
          <p:nvPr>
            <p:ph idx="3" type="pic"/>
          </p:nvPr>
        </p:nvSpPr>
        <p:spPr>
          <a:xfrm>
            <a:off x="5114631" y="3998296"/>
            <a:ext cx="3602522" cy="2857500"/>
          </a:xfrm>
          <a:prstGeom prst="rect">
            <a:avLst/>
          </a:prstGeom>
          <a:solidFill>
            <a:srgbClr val="BFBFBF"/>
          </a:solidFill>
          <a:ln cap="flat" cmpd="sng" w="9525">
            <a:solidFill>
              <a:schemeClr val="lt1"/>
            </a:solidFill>
            <a:prstDash val="solid"/>
            <a:round/>
            <a:headEnd len="sm" w="sm" type="none"/>
            <a:tailEnd len="sm" w="sm" type="none"/>
          </a:ln>
        </p:spPr>
      </p:sp>
      <p:sp>
        <p:nvSpPr>
          <p:cNvPr id="57" name="Google Shape;57;p18"/>
          <p:cNvSpPr/>
          <p:nvPr>
            <p:ph idx="4" type="pic"/>
          </p:nvPr>
        </p:nvSpPr>
        <p:spPr>
          <a:xfrm>
            <a:off x="8701089" y="3998296"/>
            <a:ext cx="3490912" cy="2857500"/>
          </a:xfrm>
          <a:prstGeom prst="rect">
            <a:avLst/>
          </a:prstGeom>
          <a:solidFill>
            <a:srgbClr val="BFBFBF"/>
          </a:solidFill>
          <a:ln cap="flat" cmpd="sng" w="9525">
            <a:solidFill>
              <a:schemeClr val="lt1"/>
            </a:solidFill>
            <a:prstDash val="solid"/>
            <a:round/>
            <a:headEnd len="sm" w="sm" type="none"/>
            <a:tailEnd len="sm" w="sm" type="none"/>
          </a:ln>
        </p:spPr>
      </p:sp>
      <p:sp>
        <p:nvSpPr>
          <p:cNvPr id="58" name="Google Shape;58;p1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Width Photo">
  <p:cSld name="Full Width Photo">
    <p:spTree>
      <p:nvGrpSpPr>
        <p:cNvPr id="59" name="Shape 59"/>
        <p:cNvGrpSpPr/>
        <p:nvPr/>
      </p:nvGrpSpPr>
      <p:grpSpPr>
        <a:xfrm>
          <a:off x="0" y="0"/>
          <a:ext cx="0" cy="0"/>
          <a:chOff x="0" y="0"/>
          <a:chExt cx="0" cy="0"/>
        </a:xfrm>
      </p:grpSpPr>
      <p:sp>
        <p:nvSpPr>
          <p:cNvPr id="60" name="Google Shape;60;p19"/>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9"/>
          <p:cNvSpPr/>
          <p:nvPr>
            <p:ph idx="2" type="pic"/>
          </p:nvPr>
        </p:nvSpPr>
        <p:spPr>
          <a:xfrm>
            <a:off x="0" y="927100"/>
            <a:ext cx="12192000" cy="5930900"/>
          </a:xfrm>
          <a:prstGeom prst="rect">
            <a:avLst/>
          </a:prstGeom>
          <a:solidFill>
            <a:srgbClr val="BFBFBF"/>
          </a:solidFill>
          <a:ln>
            <a:noFill/>
          </a:ln>
        </p:spPr>
      </p:sp>
      <p:sp>
        <p:nvSpPr>
          <p:cNvPr id="62" name="Google Shape;62;p19"/>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Graph">
  <p:cSld name="Content and Graph">
    <p:spTree>
      <p:nvGrpSpPr>
        <p:cNvPr id="63" name="Shape 63"/>
        <p:cNvGrpSpPr/>
        <p:nvPr/>
      </p:nvGrpSpPr>
      <p:grpSpPr>
        <a:xfrm>
          <a:off x="0" y="0"/>
          <a:ext cx="0" cy="0"/>
          <a:chOff x="0" y="0"/>
          <a:chExt cx="0" cy="0"/>
        </a:xfrm>
      </p:grpSpPr>
      <p:sp>
        <p:nvSpPr>
          <p:cNvPr id="64" name="Google Shape;64;p2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0"/>
          <p:cNvSpPr/>
          <p:nvPr>
            <p:ph idx="2" type="chart"/>
          </p:nvPr>
        </p:nvSpPr>
        <p:spPr>
          <a:xfrm>
            <a:off x="5161935" y="1976285"/>
            <a:ext cx="6325152" cy="3967316"/>
          </a:xfrm>
          <a:prstGeom prst="rect">
            <a:avLst/>
          </a:prstGeom>
          <a:solidFill>
            <a:srgbClr val="BFBFBF"/>
          </a:solid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lt1"/>
              </a:buClr>
              <a:buSzPts val="1600"/>
              <a:buFont typeface="Arial"/>
              <a:buNone/>
              <a:defRPr b="0" i="0" sz="1600" u="none" cap="none" strike="noStrike">
                <a:solidFill>
                  <a:schemeClr val="lt1"/>
                </a:solidFill>
                <a:latin typeface="Arial"/>
                <a:ea typeface="Arial"/>
                <a:cs typeface="Arial"/>
                <a:sym typeface="Arial"/>
              </a:defRPr>
            </a:lvl1pPr>
            <a:lvl2pPr lvl="1"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lvl="2"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lvl="3"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lvl="4"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7" name="Google Shape;67;p2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nd Photo">
  <p:cSld name="Content and Photo">
    <p:spTree>
      <p:nvGrpSpPr>
        <p:cNvPr id="18" name="Shape 18"/>
        <p:cNvGrpSpPr/>
        <p:nvPr/>
      </p:nvGrpSpPr>
      <p:grpSpPr>
        <a:xfrm>
          <a:off x="0" y="0"/>
          <a:ext cx="0" cy="0"/>
          <a:chOff x="0" y="0"/>
          <a:chExt cx="0" cy="0"/>
        </a:xfrm>
      </p:grpSpPr>
      <p:sp>
        <p:nvSpPr>
          <p:cNvPr id="19" name="Google Shape;19;p10"/>
          <p:cNvSpPr/>
          <p:nvPr>
            <p:ph idx="2" type="pic"/>
          </p:nvPr>
        </p:nvSpPr>
        <p:spPr>
          <a:xfrm>
            <a:off x="5098566" y="927100"/>
            <a:ext cx="7093434" cy="5930900"/>
          </a:xfrm>
          <a:prstGeom prst="rect">
            <a:avLst/>
          </a:prstGeom>
          <a:solidFill>
            <a:srgbClr val="BFBFBF"/>
          </a:solidFill>
          <a:ln>
            <a:noFill/>
          </a:ln>
        </p:spPr>
      </p:sp>
      <p:sp>
        <p:nvSpPr>
          <p:cNvPr id="20" name="Google Shape;20;p10"/>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0"/>
          <p:cNvSpPr txBox="1"/>
          <p:nvPr>
            <p:ph idx="1" type="body"/>
          </p:nvPr>
        </p:nvSpPr>
        <p:spPr>
          <a:xfrm>
            <a:off x="566928" y="2185416"/>
            <a:ext cx="424891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0"/>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Double Content" type="twoObj">
  <p:cSld name="TWO_OBJECTS">
    <p:spTree>
      <p:nvGrpSpPr>
        <p:cNvPr id="23" name="Shape 23"/>
        <p:cNvGrpSpPr/>
        <p:nvPr/>
      </p:nvGrpSpPr>
      <p:grpSpPr>
        <a:xfrm>
          <a:off x="0" y="0"/>
          <a:ext cx="0" cy="0"/>
          <a:chOff x="0" y="0"/>
          <a:chExt cx="0" cy="0"/>
        </a:xfrm>
      </p:grpSpPr>
      <p:sp>
        <p:nvSpPr>
          <p:cNvPr id="24" name="Google Shape;24;p11"/>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1"/>
          <p:cNvSpPr txBox="1"/>
          <p:nvPr>
            <p:ph idx="1" type="body"/>
          </p:nvPr>
        </p:nvSpPr>
        <p:spPr>
          <a:xfrm>
            <a:off x="566928" y="2185416"/>
            <a:ext cx="4500372" cy="394868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1"/>
          <p:cNvSpPr txBox="1"/>
          <p:nvPr>
            <p:ph idx="2" type="body"/>
          </p:nvPr>
        </p:nvSpPr>
        <p:spPr>
          <a:xfrm>
            <a:off x="5410200" y="2185416"/>
            <a:ext cx="4498848" cy="395020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1"/>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type="obj">
  <p:cSld name="OBJECT">
    <p:spTree>
      <p:nvGrpSpPr>
        <p:cNvPr id="28" name="Shape 28"/>
        <p:cNvGrpSpPr/>
        <p:nvPr/>
      </p:nvGrpSpPr>
      <p:grpSpPr>
        <a:xfrm>
          <a:off x="0" y="0"/>
          <a:ext cx="0" cy="0"/>
          <a:chOff x="0" y="0"/>
          <a:chExt cx="0" cy="0"/>
        </a:xfrm>
      </p:grpSpPr>
      <p:sp>
        <p:nvSpPr>
          <p:cNvPr id="29" name="Google Shape;29;p12"/>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2"/>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p:cSld name="Divider Slide">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13"/>
          <p:cNvSpPr txBox="1"/>
          <p:nvPr>
            <p:ph type="ctrTitle"/>
          </p:nvPr>
        </p:nvSpPr>
        <p:spPr>
          <a:xfrm>
            <a:off x="658368" y="1490663"/>
            <a:ext cx="6638544" cy="2387600"/>
          </a:xfrm>
          <a:prstGeom prst="rect">
            <a:avLst/>
          </a:prstGeom>
          <a:noFill/>
          <a:ln>
            <a:noFill/>
          </a:ln>
        </p:spPr>
        <p:txBody>
          <a:bodyPr anchorCtr="0" anchor="b" bIns="45700" lIns="0" spcFirstLastPara="1" rIns="91425" wrap="square" tIns="45700">
            <a:noAutofit/>
          </a:bodyPr>
          <a:lstStyle>
            <a:lvl1pPr lvl="0" algn="l">
              <a:lnSpc>
                <a:spcPct val="96666"/>
              </a:lnSpc>
              <a:spcBef>
                <a:spcPts val="0"/>
              </a:spcBef>
              <a:spcAft>
                <a:spcPts val="0"/>
              </a:spcAft>
              <a:buClr>
                <a:schemeClr val="lt1"/>
              </a:buClr>
              <a:buSzPts val="6000"/>
              <a:buFont typeface="Arial"/>
              <a:buNone/>
              <a:defRPr b="1" i="0" sz="60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3"/>
          <p:cNvSpPr txBox="1"/>
          <p:nvPr>
            <p:ph idx="1" type="subTitle"/>
          </p:nvPr>
        </p:nvSpPr>
        <p:spPr>
          <a:xfrm>
            <a:off x="658368" y="3970337"/>
            <a:ext cx="6638544" cy="2212976"/>
          </a:xfrm>
          <a:prstGeom prst="rect">
            <a:avLst/>
          </a:prstGeom>
          <a:noFill/>
          <a:ln>
            <a:noFill/>
          </a:ln>
        </p:spPr>
        <p:txBody>
          <a:bodyPr anchorCtr="0" anchor="t" bIns="45700" lIns="0" spcFirstLastPara="1" rIns="91425" wrap="square" tIns="45700">
            <a:noAutofit/>
          </a:bodyPr>
          <a:lstStyle>
            <a:lvl1pPr lvl="0" algn="l">
              <a:lnSpc>
                <a:spcPct val="130000"/>
              </a:lnSpc>
              <a:spcBef>
                <a:spcPts val="600"/>
              </a:spcBef>
              <a:spcAft>
                <a:spcPts val="0"/>
              </a:spcAft>
              <a:buSzPts val="3360"/>
              <a:buNone/>
              <a:defRPr b="0" sz="2800">
                <a:solidFill>
                  <a:schemeClr val="lt1"/>
                </a:solidFill>
                <a:latin typeface="Georgia"/>
                <a:ea typeface="Georgia"/>
                <a:cs typeface="Georgia"/>
                <a:sym typeface="Georgia"/>
              </a:defRPr>
            </a:lvl1pPr>
            <a:lvl2pPr lvl="1" algn="ctr">
              <a:lnSpc>
                <a:spcPct val="130000"/>
              </a:lnSpc>
              <a:spcBef>
                <a:spcPts val="600"/>
              </a:spcBef>
              <a:spcAft>
                <a:spcPts val="0"/>
              </a:spcAft>
              <a:buSzPts val="2400"/>
              <a:buNone/>
              <a:defRPr sz="2000"/>
            </a:lvl2pPr>
            <a:lvl3pPr lvl="2" algn="ctr">
              <a:lnSpc>
                <a:spcPct val="130000"/>
              </a:lnSpc>
              <a:spcBef>
                <a:spcPts val="600"/>
              </a:spcBef>
              <a:spcAft>
                <a:spcPts val="0"/>
              </a:spcAft>
              <a:buSzPts val="2160"/>
              <a:buNone/>
              <a:defRPr sz="1800"/>
            </a:lvl3pPr>
            <a:lvl4pPr lvl="3" algn="ctr">
              <a:lnSpc>
                <a:spcPct val="130000"/>
              </a:lnSpc>
              <a:spcBef>
                <a:spcPts val="600"/>
              </a:spcBef>
              <a:spcAft>
                <a:spcPts val="0"/>
              </a:spcAft>
              <a:buSzPts val="1920"/>
              <a:buNone/>
              <a:defRPr sz="1600"/>
            </a:lvl4pPr>
            <a:lvl5pPr lvl="4" algn="ctr">
              <a:lnSpc>
                <a:spcPct val="130000"/>
              </a:lnSpc>
              <a:spcBef>
                <a:spcPts val="600"/>
              </a:spcBef>
              <a:spcAft>
                <a:spcPts val="0"/>
              </a:spcAft>
              <a:buSzPts val="192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descr="University at Buffalo, The State University of New York logo" id="35" name="Google Shape;35;p13"/>
          <p:cNvPicPr preferRelativeResize="0"/>
          <p:nvPr/>
        </p:nvPicPr>
        <p:blipFill rotWithShape="1">
          <a:blip r:embed="rId3">
            <a:alphaModFix/>
          </a:blip>
          <a:srcRect b="0" l="0" r="0" t="0"/>
          <a:stretch/>
        </p:blipFill>
        <p:spPr>
          <a:xfrm>
            <a:off x="355600" y="321146"/>
            <a:ext cx="4800600" cy="35602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4"/>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566928" y="2185416"/>
            <a:ext cx="6951472" cy="3968249"/>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SzPts val="2160"/>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1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5"/>
          <p:cNvSpPr txBox="1"/>
          <p:nvPr>
            <p:ph idx="1" type="body"/>
          </p:nvPr>
        </p:nvSpPr>
        <p:spPr>
          <a:xfrm>
            <a:off x="566928" y="2185416"/>
            <a:ext cx="5138928" cy="393192"/>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5"/>
          <p:cNvSpPr txBox="1"/>
          <p:nvPr>
            <p:ph idx="2" type="body"/>
          </p:nvPr>
        </p:nvSpPr>
        <p:spPr>
          <a:xfrm>
            <a:off x="566928" y="2593340"/>
            <a:ext cx="5140515" cy="3535744"/>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5"/>
          <p:cNvSpPr txBox="1"/>
          <p:nvPr>
            <p:ph idx="3" type="body"/>
          </p:nvPr>
        </p:nvSpPr>
        <p:spPr>
          <a:xfrm>
            <a:off x="6172200" y="2185416"/>
            <a:ext cx="5138928" cy="394980"/>
          </a:xfrm>
          <a:prstGeom prst="rect">
            <a:avLst/>
          </a:prstGeom>
          <a:noFill/>
          <a:ln>
            <a:noFill/>
          </a:ln>
        </p:spPr>
        <p:txBody>
          <a:bodyPr anchorCtr="0" anchor="t" bIns="45700" lIns="91425" spcFirstLastPara="1" rIns="91425" wrap="square" tIns="45700">
            <a:spAutoFit/>
          </a:bodyPr>
          <a:lstStyle>
            <a:lvl1pPr indent="-228600" lvl="0" marL="457200" algn="l">
              <a:lnSpc>
                <a:spcPct val="130000"/>
              </a:lnSpc>
              <a:spcBef>
                <a:spcPts val="600"/>
              </a:spcBef>
              <a:spcAft>
                <a:spcPts val="0"/>
              </a:spcAft>
              <a:buSzPts val="1920"/>
              <a:buNone/>
              <a:defRPr b="1" sz="1600" cap="none">
                <a:solidFill>
                  <a:schemeClr val="dk2"/>
                </a:solidFill>
              </a:defRPr>
            </a:lvl1pPr>
            <a:lvl2pPr indent="-228600" lvl="1" marL="914400" algn="l">
              <a:lnSpc>
                <a:spcPct val="130000"/>
              </a:lnSpc>
              <a:spcBef>
                <a:spcPts val="600"/>
              </a:spcBef>
              <a:spcAft>
                <a:spcPts val="0"/>
              </a:spcAft>
              <a:buSzPts val="2400"/>
              <a:buNone/>
              <a:defRPr b="1" sz="2000"/>
            </a:lvl2pPr>
            <a:lvl3pPr indent="-228600" lvl="2" marL="1371600" algn="l">
              <a:lnSpc>
                <a:spcPct val="130000"/>
              </a:lnSpc>
              <a:spcBef>
                <a:spcPts val="600"/>
              </a:spcBef>
              <a:spcAft>
                <a:spcPts val="0"/>
              </a:spcAft>
              <a:buSzPts val="2160"/>
              <a:buNone/>
              <a:defRPr b="1" sz="1800"/>
            </a:lvl3pPr>
            <a:lvl4pPr indent="-228600" lvl="3" marL="1828800" algn="l">
              <a:lnSpc>
                <a:spcPct val="130000"/>
              </a:lnSpc>
              <a:spcBef>
                <a:spcPts val="600"/>
              </a:spcBef>
              <a:spcAft>
                <a:spcPts val="0"/>
              </a:spcAft>
              <a:buSzPts val="1920"/>
              <a:buNone/>
              <a:defRPr b="1" sz="1600"/>
            </a:lvl4pPr>
            <a:lvl5pPr indent="-228600" lvl="4" marL="2286000" algn="l">
              <a:lnSpc>
                <a:spcPct val="130000"/>
              </a:lnSpc>
              <a:spcBef>
                <a:spcPts val="600"/>
              </a:spcBef>
              <a:spcAft>
                <a:spcPts val="0"/>
              </a:spcAft>
              <a:buSzPts val="192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5"/>
          <p:cNvSpPr txBox="1"/>
          <p:nvPr>
            <p:ph idx="4" type="body"/>
          </p:nvPr>
        </p:nvSpPr>
        <p:spPr>
          <a:xfrm>
            <a:off x="6172200" y="2590800"/>
            <a:ext cx="5138928" cy="3538728"/>
          </a:xfrm>
          <a:prstGeom prst="rect">
            <a:avLst/>
          </a:prstGeom>
          <a:noFill/>
          <a:ln>
            <a:noFill/>
          </a:ln>
        </p:spPr>
        <p:txBody>
          <a:bodyPr anchorCtr="0" anchor="t" bIns="45700" lIns="91425" spcFirstLastPara="1" rIns="91425" wrap="square" tIns="45700">
            <a:noAutofit/>
          </a:bodyPr>
          <a:lstStyle>
            <a:lvl1pPr indent="-365760" lvl="0" marL="457200" algn="l">
              <a:lnSpc>
                <a:spcPct val="130000"/>
              </a:lnSpc>
              <a:spcBef>
                <a:spcPts val="600"/>
              </a:spcBef>
              <a:spcAft>
                <a:spcPts val="0"/>
              </a:spcAft>
              <a:buClr>
                <a:schemeClr val="dk2"/>
              </a:buClr>
              <a:buSzPts val="2160"/>
              <a:buFont typeface="Arial"/>
              <a:buChar char="•"/>
              <a:defRPr/>
            </a:lvl1pPr>
            <a:lvl2pPr indent="-365760" lvl="1" marL="914400" algn="l">
              <a:lnSpc>
                <a:spcPct val="130000"/>
              </a:lnSpc>
              <a:spcBef>
                <a:spcPts val="600"/>
              </a:spcBef>
              <a:spcAft>
                <a:spcPts val="0"/>
              </a:spcAft>
              <a:buSzPts val="2160"/>
              <a:buChar char="-"/>
              <a:defRPr/>
            </a:lvl2pPr>
            <a:lvl3pPr indent="-365760" lvl="2" marL="1371600" algn="l">
              <a:lnSpc>
                <a:spcPct val="130000"/>
              </a:lnSpc>
              <a:spcBef>
                <a:spcPts val="600"/>
              </a:spcBef>
              <a:spcAft>
                <a:spcPts val="0"/>
              </a:spcAft>
              <a:buSzPts val="2160"/>
              <a:buChar char="-"/>
              <a:defRPr/>
            </a:lvl3pPr>
            <a:lvl4pPr indent="-365760" lvl="3" marL="1828800" algn="l">
              <a:lnSpc>
                <a:spcPct val="130000"/>
              </a:lnSpc>
              <a:spcBef>
                <a:spcPts val="600"/>
              </a:spcBef>
              <a:spcAft>
                <a:spcPts val="0"/>
              </a:spcAft>
              <a:buSzPts val="2160"/>
              <a:buChar char="-"/>
              <a:defRPr/>
            </a:lvl4pPr>
            <a:lvl5pPr indent="-365760" lvl="4" marL="2286000" algn="l">
              <a:lnSpc>
                <a:spcPct val="130000"/>
              </a:lnSpc>
              <a:spcBef>
                <a:spcPts val="600"/>
              </a:spcBef>
              <a:spcAft>
                <a:spcPts val="0"/>
              </a:spcAft>
              <a:buSzPts val="216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16"/>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1.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lvl1pPr lvl="0" marR="0" rtl="0" algn="l">
              <a:lnSpc>
                <a:spcPct val="90000"/>
              </a:lnSpc>
              <a:spcBef>
                <a:spcPts val="0"/>
              </a:spcBef>
              <a:spcAft>
                <a:spcPts val="0"/>
              </a:spcAft>
              <a:buClr>
                <a:schemeClr val="dk2"/>
              </a:buClr>
              <a:buSzPts val="3600"/>
              <a:buFont typeface="Georgia"/>
              <a:buNone/>
              <a:defRPr b="0" i="0" sz="3600" u="none" cap="none" strike="noStrike">
                <a:solidFill>
                  <a:schemeClr val="dk2"/>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566928" y="2185416"/>
            <a:ext cx="10515600" cy="3968249"/>
          </a:xfrm>
          <a:prstGeom prst="rect">
            <a:avLst/>
          </a:prstGeom>
          <a:noFill/>
          <a:ln>
            <a:noFill/>
          </a:ln>
        </p:spPr>
        <p:txBody>
          <a:bodyPr anchorCtr="0" anchor="t" bIns="45700" lIns="91425" spcFirstLastPara="1" rIns="91425" wrap="square" tIns="45700">
            <a:noAutofit/>
          </a:bodyPr>
          <a:lstStyle>
            <a:lvl1pPr indent="-365760" lvl="0" marL="457200" marR="0" rtl="0" algn="l">
              <a:lnSpc>
                <a:spcPct val="130000"/>
              </a:lnSpc>
              <a:spcBef>
                <a:spcPts val="600"/>
              </a:spcBef>
              <a:spcAft>
                <a:spcPts val="0"/>
              </a:spcAft>
              <a:buClr>
                <a:schemeClr val="dk2"/>
              </a:buClr>
              <a:buSzPts val="2160"/>
              <a:buFont typeface="Arial"/>
              <a:buChar char="•"/>
              <a:defRPr b="0" i="0" sz="1800" u="none" cap="none" strike="noStrike">
                <a:solidFill>
                  <a:schemeClr val="dk1"/>
                </a:solidFill>
                <a:latin typeface="Arial"/>
                <a:ea typeface="Arial"/>
                <a:cs typeface="Arial"/>
                <a:sym typeface="Arial"/>
              </a:defRPr>
            </a:lvl1pPr>
            <a:lvl2pPr indent="-365760" lvl="1" marL="9144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2pPr>
            <a:lvl3pPr indent="-365760" lvl="2" marL="13716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3pPr>
            <a:lvl4pPr indent="-365760" lvl="3" marL="18288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4pPr>
            <a:lvl5pPr indent="-365760" lvl="4" marL="2286000" marR="0" rtl="0" algn="l">
              <a:lnSpc>
                <a:spcPct val="130000"/>
              </a:lnSpc>
              <a:spcBef>
                <a:spcPts val="600"/>
              </a:spcBef>
              <a:spcAft>
                <a:spcPts val="0"/>
              </a:spcAft>
              <a:buClr>
                <a:schemeClr val="dk2"/>
              </a:buClr>
              <a:buSzPts val="2160"/>
              <a:buFont typeface="NTR"/>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pic>
        <p:nvPicPr>
          <p:cNvPr descr="University at Buffalo, The State University of New York logo" id="12" name="Google Shape;12;p8"/>
          <p:cNvPicPr preferRelativeResize="0"/>
          <p:nvPr/>
        </p:nvPicPr>
        <p:blipFill rotWithShape="1">
          <a:blip r:embed="rId2">
            <a:alphaModFix/>
          </a:blip>
          <a:srcRect b="0" l="0" r="0" t="0"/>
          <a:stretch/>
        </p:blipFill>
        <p:spPr>
          <a:xfrm>
            <a:off x="355600" y="321146"/>
            <a:ext cx="4800600" cy="356029"/>
          </a:xfrm>
          <a:prstGeom prst="rect">
            <a:avLst/>
          </a:prstGeom>
          <a:noFill/>
          <a:ln>
            <a:noFill/>
          </a:ln>
        </p:spPr>
      </p:pic>
      <p:sp>
        <p:nvSpPr>
          <p:cNvPr id="13" name="Google Shape;13;p8"/>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6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445725" y="1490472"/>
            <a:ext cx="11300550" cy="2386584"/>
          </a:xfrm>
          <a:prstGeom prst="rect">
            <a:avLst/>
          </a:prstGeom>
          <a:noFill/>
          <a:ln>
            <a:noFill/>
          </a:ln>
        </p:spPr>
        <p:txBody>
          <a:bodyPr anchorCtr="0" anchor="b" bIns="45700" lIns="0" spcFirstLastPara="1" rIns="91425" wrap="square" tIns="45700">
            <a:noAutofit/>
          </a:bodyPr>
          <a:lstStyle/>
          <a:p>
            <a:pPr indent="0" lvl="0" marL="0" rtl="0" algn="l">
              <a:lnSpc>
                <a:spcPct val="96666"/>
              </a:lnSpc>
              <a:spcBef>
                <a:spcPts val="0"/>
              </a:spcBef>
              <a:spcAft>
                <a:spcPts val="0"/>
              </a:spcAft>
              <a:buClr>
                <a:schemeClr val="lt1"/>
              </a:buClr>
              <a:buSzPts val="6000"/>
              <a:buFont typeface="Arial"/>
              <a:buNone/>
            </a:pPr>
            <a:r>
              <a:rPr lang="en-US"/>
              <a:t>IMPACT OF LAKE-EFFECT SNOW ON TRANSPORTATION NETWORK RESILIENCE IN BUFFALO</a:t>
            </a:r>
            <a:endParaRPr/>
          </a:p>
        </p:txBody>
      </p:sp>
      <p:sp>
        <p:nvSpPr>
          <p:cNvPr id="73" name="Google Shape;73;p1"/>
          <p:cNvSpPr txBox="1"/>
          <p:nvPr>
            <p:ph idx="1" type="body"/>
          </p:nvPr>
        </p:nvSpPr>
        <p:spPr>
          <a:xfrm>
            <a:off x="658368" y="3968496"/>
            <a:ext cx="6638544" cy="1650381"/>
          </a:xfrm>
          <a:prstGeom prst="rect">
            <a:avLst/>
          </a:prstGeom>
          <a:noFill/>
          <a:ln>
            <a:noFill/>
          </a:ln>
        </p:spPr>
        <p:txBody>
          <a:bodyPr anchorCtr="0" anchor="t" bIns="45700" lIns="0" spcFirstLastPara="1" rIns="91425" wrap="square" tIns="45700">
            <a:noAutofit/>
          </a:bodyPr>
          <a:lstStyle/>
          <a:p>
            <a:pPr indent="0" lvl="0" marL="0" rtl="0" algn="l">
              <a:lnSpc>
                <a:spcPct val="130000"/>
              </a:lnSpc>
              <a:spcBef>
                <a:spcPts val="0"/>
              </a:spcBef>
              <a:spcAft>
                <a:spcPts val="0"/>
              </a:spcAft>
              <a:buSzPts val="3360"/>
              <a:buNone/>
            </a:pPr>
            <a:r>
              <a:rPr lang="en-US"/>
              <a:t>Dongyang Wu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descr="A map of a state&#10;&#10;AI-generated content may be incorrect." id="78" name="Google Shape;78;p2"/>
          <p:cNvPicPr preferRelativeResize="0"/>
          <p:nvPr>
            <p:ph idx="2" type="pic"/>
          </p:nvPr>
        </p:nvPicPr>
        <p:blipFill rotWithShape="1">
          <a:blip r:embed="rId3">
            <a:alphaModFix/>
          </a:blip>
          <a:srcRect b="0" l="0" r="0" t="0"/>
          <a:stretch/>
        </p:blipFill>
        <p:spPr>
          <a:xfrm>
            <a:off x="6317405" y="927100"/>
            <a:ext cx="4655755" cy="5930900"/>
          </a:xfrm>
          <a:prstGeom prst="rect">
            <a:avLst/>
          </a:prstGeom>
          <a:noFill/>
          <a:ln>
            <a:noFill/>
          </a:ln>
        </p:spPr>
      </p:pic>
      <p:sp>
        <p:nvSpPr>
          <p:cNvPr id="79" name="Google Shape;79;p2"/>
          <p:cNvSpPr txBox="1"/>
          <p:nvPr>
            <p:ph type="title"/>
          </p:nvPr>
        </p:nvSpPr>
        <p:spPr>
          <a:xfrm>
            <a:off x="566928" y="1499616"/>
            <a:ext cx="4248912" cy="5909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Georgia"/>
              <a:buNone/>
            </a:pPr>
            <a:r>
              <a:rPr lang="en-US"/>
              <a:t>Literature review</a:t>
            </a:r>
            <a:endParaRPr/>
          </a:p>
        </p:txBody>
      </p:sp>
      <p:sp>
        <p:nvSpPr>
          <p:cNvPr id="80" name="Google Shape;80;p2"/>
          <p:cNvSpPr txBox="1"/>
          <p:nvPr>
            <p:ph idx="1" type="body"/>
          </p:nvPr>
        </p:nvSpPr>
        <p:spPr>
          <a:xfrm>
            <a:off x="566927" y="2185416"/>
            <a:ext cx="5205799" cy="3968249"/>
          </a:xfrm>
          <a:prstGeom prst="rect">
            <a:avLst/>
          </a:prstGeom>
          <a:noFill/>
          <a:ln>
            <a:noFill/>
          </a:ln>
        </p:spPr>
        <p:txBody>
          <a:bodyPr anchorCtr="0" anchor="t" bIns="45700" lIns="91425" spcFirstLastPara="1" rIns="91425" wrap="square" tIns="45700">
            <a:noAutofit/>
          </a:bodyPr>
          <a:lstStyle/>
          <a:p>
            <a:pPr indent="0" lvl="0" marL="0" rtl="0" algn="l">
              <a:lnSpc>
                <a:spcPct val="130000"/>
              </a:lnSpc>
              <a:spcBef>
                <a:spcPts val="0"/>
              </a:spcBef>
              <a:spcAft>
                <a:spcPts val="0"/>
              </a:spcAft>
              <a:buSzPts val="2160"/>
              <a:buNone/>
            </a:pPr>
            <a:r>
              <a:rPr lang="en-US"/>
              <a:t>Impact of Severe Weather on Traffic Mobility</a:t>
            </a:r>
            <a:endParaRPr/>
          </a:p>
          <a:p>
            <a:pPr indent="-228600" lvl="0" marL="228600" rtl="0" algn="l">
              <a:lnSpc>
                <a:spcPct val="130000"/>
              </a:lnSpc>
              <a:spcBef>
                <a:spcPts val="600"/>
              </a:spcBef>
              <a:spcAft>
                <a:spcPts val="0"/>
              </a:spcAft>
              <a:buSzPts val="2160"/>
              <a:buChar char="•"/>
            </a:pPr>
            <a:r>
              <a:rPr lang="en-US"/>
              <a:t>Hyuk-Jae Roh developed a winter traffic model to assess the impact of severe weather on transportation networks in cold regions. The study demonstrated that temperature and snowfall significantly affect traffic flow, and models can be transferred across different highway segments to optimize monitoring strategies.</a:t>
            </a:r>
            <a:endParaRPr/>
          </a:p>
          <a:p>
            <a:pPr indent="-91440" lvl="0" marL="228600" rtl="0" algn="l">
              <a:lnSpc>
                <a:spcPct val="130000"/>
              </a:lnSpc>
              <a:spcBef>
                <a:spcPts val="600"/>
              </a:spcBef>
              <a:spcAft>
                <a:spcPts val="0"/>
              </a:spcAft>
              <a:buSzPts val="2160"/>
              <a:buNone/>
            </a:pPr>
            <a:r>
              <a:t/>
            </a:r>
            <a:endParaRPr/>
          </a:p>
        </p:txBody>
      </p:sp>
      <p:sp>
        <p:nvSpPr>
          <p:cNvPr id="81" name="Google Shape;81;p2"/>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3"/>
          <p:cNvSpPr txBox="1"/>
          <p:nvPr>
            <p:ph type="title"/>
          </p:nvPr>
        </p:nvSpPr>
        <p:spPr>
          <a:xfrm>
            <a:off x="566928" y="1499616"/>
            <a:ext cx="6304927" cy="59093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Georgia"/>
              <a:buNone/>
            </a:pPr>
            <a:r>
              <a:rPr lang="en-US"/>
              <a:t>Lake-effect snow in Buffalo</a:t>
            </a:r>
            <a:endParaRPr/>
          </a:p>
        </p:txBody>
      </p:sp>
      <p:sp>
        <p:nvSpPr>
          <p:cNvPr id="87" name="Google Shape;87;p3"/>
          <p:cNvSpPr txBox="1"/>
          <p:nvPr>
            <p:ph idx="1" type="body"/>
          </p:nvPr>
        </p:nvSpPr>
        <p:spPr>
          <a:xfrm>
            <a:off x="566928" y="2185416"/>
            <a:ext cx="4697800" cy="3948684"/>
          </a:xfrm>
          <a:prstGeom prst="rect">
            <a:avLst/>
          </a:prstGeom>
          <a:noFill/>
          <a:ln>
            <a:noFill/>
          </a:ln>
        </p:spPr>
        <p:txBody>
          <a:bodyPr anchorCtr="0" anchor="t" bIns="45700" lIns="91425" spcFirstLastPara="1" rIns="91425" wrap="square" tIns="45700">
            <a:normAutofit/>
          </a:bodyPr>
          <a:lstStyle/>
          <a:p>
            <a:pPr indent="-228600" lvl="0" marL="228600" rtl="0" algn="l">
              <a:lnSpc>
                <a:spcPct val="130000"/>
              </a:lnSpc>
              <a:spcBef>
                <a:spcPts val="0"/>
              </a:spcBef>
              <a:spcAft>
                <a:spcPts val="0"/>
              </a:spcAft>
              <a:buSzPts val="2880"/>
              <a:buChar char="•"/>
            </a:pPr>
            <a:r>
              <a:rPr lang="en-US" sz="2400"/>
              <a:t>Lake-effect snow</a:t>
            </a:r>
            <a:endParaRPr/>
          </a:p>
          <a:p>
            <a:pPr indent="-182880" lvl="1" marL="685800" rtl="0" algn="l">
              <a:lnSpc>
                <a:spcPct val="130000"/>
              </a:lnSpc>
              <a:spcBef>
                <a:spcPts val="600"/>
              </a:spcBef>
              <a:spcAft>
                <a:spcPts val="0"/>
              </a:spcAft>
              <a:buSzPts val="2040"/>
              <a:buChar char="-"/>
            </a:pPr>
            <a:r>
              <a:rPr lang="en-US" sz="1700"/>
              <a:t>The Buffalo area is often affected by lake-effect snow in winter due to its proximity to the Great Lakes, which leads to extreme snowfall. This weather phenomenon significantly impacts the transportation network, and my research task focuses on analyzing the impact of lake effect snow on traffic flow, speed, and accident rates.</a:t>
            </a:r>
            <a:endParaRPr/>
          </a:p>
        </p:txBody>
      </p:sp>
      <p:pic>
        <p:nvPicPr>
          <p:cNvPr descr="A diagram of clouds and snow&#10;&#10;AI-generated content may be incorrect." id="88" name="Google Shape;88;p3"/>
          <p:cNvPicPr preferRelativeResize="0"/>
          <p:nvPr/>
        </p:nvPicPr>
        <p:blipFill rotWithShape="1">
          <a:blip r:embed="rId3">
            <a:alphaModFix/>
          </a:blip>
          <a:srcRect b="0" l="0" r="0" t="0"/>
          <a:stretch/>
        </p:blipFill>
        <p:spPr>
          <a:xfrm>
            <a:off x="5521036" y="2090547"/>
            <a:ext cx="6440055" cy="4282637"/>
          </a:xfrm>
          <a:prstGeom prst="rect">
            <a:avLst/>
          </a:prstGeom>
          <a:noFill/>
          <a:ln>
            <a:noFill/>
          </a:ln>
        </p:spPr>
      </p:pic>
      <p:sp>
        <p:nvSpPr>
          <p:cNvPr id="89" name="Google Shape;89;p3"/>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95" name="Google Shape;95;p4"/>
          <p:cNvGraphicFramePr/>
          <p:nvPr/>
        </p:nvGraphicFramePr>
        <p:xfrm>
          <a:off x="914400" y="1029523"/>
          <a:ext cx="3000000" cy="3000000"/>
        </p:xfrm>
        <a:graphic>
          <a:graphicData uri="http://schemas.openxmlformats.org/drawingml/2006/table">
            <a:tbl>
              <a:tblPr bandRow="1" firstRow="1">
                <a:noFill/>
                <a:tableStyleId>{9EC08BD4-29C2-47FF-BB57-969D59EDC83A}</a:tableStyleId>
              </a:tblPr>
              <a:tblGrid>
                <a:gridCol w="2927925"/>
                <a:gridCol w="3870025"/>
                <a:gridCol w="3398975"/>
              </a:tblGrid>
              <a:tr h="3945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800"/>
                        <a:t>Reference paper</a:t>
                      </a:r>
                      <a:endParaRPr/>
                    </a:p>
                  </a:txBody>
                  <a:tcPr marT="45725" marB="45725" marR="91450" marL="91450"/>
                </a:tc>
                <a:tc>
                  <a:txBody>
                    <a:bodyPr/>
                    <a:lstStyle/>
                    <a:p>
                      <a:pPr indent="0" lvl="0" marL="0" marR="0" rtl="0" algn="ctr">
                        <a:spcBef>
                          <a:spcPts val="0"/>
                        </a:spcBef>
                        <a:spcAft>
                          <a:spcPts val="0"/>
                        </a:spcAft>
                        <a:buNone/>
                      </a:pPr>
                      <a:r>
                        <a:rPr lang="en-US" sz="1800"/>
                        <a:t>My topic</a:t>
                      </a:r>
                      <a:endParaRPr/>
                    </a:p>
                  </a:txBody>
                  <a:tcPr marT="45725" marB="45725" marR="91450" marL="91450"/>
                </a:tc>
              </a:tr>
              <a:tr h="1077925">
                <a:tc>
                  <a:txBody>
                    <a:bodyPr/>
                    <a:lstStyle/>
                    <a:p>
                      <a:pPr indent="0" lvl="0" marL="0" marR="0" rtl="0" algn="ctr">
                        <a:spcBef>
                          <a:spcPts val="0"/>
                        </a:spcBef>
                        <a:spcAft>
                          <a:spcPts val="0"/>
                        </a:spcAft>
                        <a:buNone/>
                      </a:pPr>
                      <a:r>
                        <a:rPr lang="en-US" sz="1800"/>
                        <a:t>Main focus</a:t>
                      </a:r>
                      <a:endParaRPr/>
                    </a:p>
                  </a:txBody>
                  <a:tcPr marT="45725" marB="45725" marR="91450" marL="91450"/>
                </a:tc>
                <a:tc>
                  <a:txBody>
                    <a:bodyPr/>
                    <a:lstStyle/>
                    <a:p>
                      <a:pPr indent="0" lvl="0" marL="0" marR="0" rtl="0" algn="l">
                        <a:spcBef>
                          <a:spcPts val="0"/>
                        </a:spcBef>
                        <a:spcAft>
                          <a:spcPts val="0"/>
                        </a:spcAft>
                        <a:buNone/>
                      </a:pPr>
                      <a:r>
                        <a:rPr lang="en-US" sz="1800"/>
                        <a:t>Studies the impact of severe winter weather on traffic mobility in cold-region highway networks	</a:t>
                      </a:r>
                      <a:endParaRPr/>
                    </a:p>
                  </a:txBody>
                  <a:tcPr marT="45725" marB="45725" marR="91450" marL="91450"/>
                </a:tc>
                <a:tc>
                  <a:txBody>
                    <a:bodyPr/>
                    <a:lstStyle/>
                    <a:p>
                      <a:pPr indent="0" lvl="0" marL="0" marR="0" rtl="0" algn="l">
                        <a:spcBef>
                          <a:spcPts val="0"/>
                        </a:spcBef>
                        <a:spcAft>
                          <a:spcPts val="0"/>
                        </a:spcAft>
                        <a:buNone/>
                      </a:pPr>
                      <a:r>
                        <a:rPr lang="en-US" sz="1800"/>
                        <a:t>Focuses on Lake-Effect Snow and its impact on transportation network resilience in Buffalo</a:t>
                      </a:r>
                      <a:endParaRPr/>
                    </a:p>
                  </a:txBody>
                  <a:tcPr marT="45725" marB="45725" marR="91450" marL="91450"/>
                </a:tc>
              </a:tr>
              <a:tr h="905250">
                <a:tc>
                  <a:txBody>
                    <a:bodyPr/>
                    <a:lstStyle/>
                    <a:p>
                      <a:pPr indent="0" lvl="0" marL="0" marR="0" rtl="0" algn="ctr">
                        <a:spcBef>
                          <a:spcPts val="0"/>
                        </a:spcBef>
                        <a:spcAft>
                          <a:spcPts val="0"/>
                        </a:spcAft>
                        <a:buNone/>
                      </a:pPr>
                      <a:r>
                        <a:rPr lang="en-US" sz="1800"/>
                        <a:t>Geographical scope</a:t>
                      </a:r>
                      <a:endParaRPr/>
                    </a:p>
                  </a:txBody>
                  <a:tcPr marT="45725" marB="45725" marR="91450" marL="91450"/>
                </a:tc>
                <a:tc>
                  <a:txBody>
                    <a:bodyPr/>
                    <a:lstStyle/>
                    <a:p>
                      <a:pPr indent="0" lvl="0" marL="0" marR="0" rtl="0" algn="l">
                        <a:spcBef>
                          <a:spcPts val="0"/>
                        </a:spcBef>
                        <a:spcAft>
                          <a:spcPts val="0"/>
                        </a:spcAft>
                        <a:buNone/>
                      </a:pPr>
                      <a:r>
                        <a:rPr lang="en-US" sz="1800"/>
                        <a:t>Conducted in Alberta, Canada</a:t>
                      </a:r>
                      <a:endParaRPr/>
                    </a:p>
                    <a:p>
                      <a:pPr indent="0" lvl="0" marL="0" marR="0" rtl="0" algn="l">
                        <a:spcBef>
                          <a:spcPts val="0"/>
                        </a:spcBef>
                        <a:spcAft>
                          <a:spcPts val="0"/>
                        </a:spcAft>
                        <a:buNone/>
                      </a:pPr>
                      <a:r>
                        <a:rPr lang="en-US" sz="1800"/>
                        <a:t>across different functionally distinct highway segments</a:t>
                      </a:r>
                      <a:endParaRPr/>
                    </a:p>
                  </a:txBody>
                  <a:tcPr marT="45725" marB="45725" marR="91450" marL="91450"/>
                </a:tc>
                <a:tc>
                  <a:txBody>
                    <a:bodyPr/>
                    <a:lstStyle/>
                    <a:p>
                      <a:pPr indent="0" lvl="0" marL="0" marR="0" rtl="0" algn="l">
                        <a:spcBef>
                          <a:spcPts val="0"/>
                        </a:spcBef>
                        <a:spcAft>
                          <a:spcPts val="0"/>
                        </a:spcAft>
                        <a:buNone/>
                      </a:pPr>
                      <a:r>
                        <a:rPr lang="en-US" sz="1800"/>
                        <a:t>Focused on Buffalo, New York, where Lake Erie contributes heavy snow</a:t>
                      </a:r>
                      <a:endParaRPr/>
                    </a:p>
                  </a:txBody>
                  <a:tcPr marT="45725" marB="45725" marR="91450" marL="91450"/>
                </a:tc>
              </a:tr>
              <a:tr h="829175">
                <a:tc>
                  <a:txBody>
                    <a:bodyPr/>
                    <a:lstStyle/>
                    <a:p>
                      <a:pPr indent="0" lvl="0" marL="0" marR="0" rtl="0" algn="ctr">
                        <a:spcBef>
                          <a:spcPts val="0"/>
                        </a:spcBef>
                        <a:spcAft>
                          <a:spcPts val="0"/>
                        </a:spcAft>
                        <a:buNone/>
                      </a:pPr>
                      <a:r>
                        <a:rPr lang="en-US" sz="1800"/>
                        <a:t>Weather factor</a:t>
                      </a:r>
                      <a:endParaRPr/>
                    </a:p>
                  </a:txBody>
                  <a:tcPr marT="45725" marB="45725" marR="91450" marL="91450"/>
                </a:tc>
                <a:tc>
                  <a:txBody>
                    <a:bodyPr/>
                    <a:lstStyle/>
                    <a:p>
                      <a:pPr indent="0" lvl="0" marL="0" marR="0" rtl="0" algn="l">
                        <a:spcBef>
                          <a:spcPts val="0"/>
                        </a:spcBef>
                        <a:spcAft>
                          <a:spcPts val="0"/>
                        </a:spcAft>
                        <a:buNone/>
                      </a:pPr>
                      <a:r>
                        <a:rPr lang="en-US" sz="1800"/>
                        <a:t>General severe winter conditions including cold temperatures and snowfall</a:t>
                      </a:r>
                      <a:endParaRPr/>
                    </a:p>
                  </a:txBody>
                  <a:tcPr marT="45725" marB="45725" marR="91450" marL="91450"/>
                </a:tc>
                <a:tc>
                  <a:txBody>
                    <a:bodyPr/>
                    <a:lstStyle/>
                    <a:p>
                      <a:pPr indent="0" lvl="0" marL="0" marR="0" rtl="0" algn="l">
                        <a:spcBef>
                          <a:spcPts val="0"/>
                        </a:spcBef>
                        <a:spcAft>
                          <a:spcPts val="0"/>
                        </a:spcAft>
                        <a:buNone/>
                      </a:pPr>
                      <a:r>
                        <a:rPr lang="en-US" sz="1800"/>
                        <a:t>Specifically analyzes Lake-Effect Snow</a:t>
                      </a:r>
                      <a:endParaRPr/>
                    </a:p>
                  </a:txBody>
                  <a:tcPr marT="45725" marB="45725" marR="91450" marL="91450"/>
                </a:tc>
              </a:tr>
              <a:tr h="1114175">
                <a:tc>
                  <a:txBody>
                    <a:bodyPr/>
                    <a:lstStyle/>
                    <a:p>
                      <a:pPr indent="0" lvl="0" marL="0" marR="0" rtl="0" algn="ctr">
                        <a:spcBef>
                          <a:spcPts val="0"/>
                        </a:spcBef>
                        <a:spcAft>
                          <a:spcPts val="0"/>
                        </a:spcAft>
                        <a:buNone/>
                      </a:pPr>
                      <a:r>
                        <a:rPr lang="en-US" sz="1800"/>
                        <a:t>Methodology </a:t>
                      </a:r>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lang="en-US" sz="1800"/>
                        <a:t>Weigh-In-Motion (WIM) traffic data</a:t>
                      </a:r>
                      <a:endParaRPr/>
                    </a:p>
                    <a:p>
                      <a:pPr indent="-285750" lvl="0" marL="285750" marR="0" rtl="0" algn="l">
                        <a:spcBef>
                          <a:spcPts val="0"/>
                        </a:spcBef>
                        <a:spcAft>
                          <a:spcPts val="0"/>
                        </a:spcAft>
                        <a:buClr>
                          <a:schemeClr val="dk1"/>
                        </a:buClr>
                        <a:buSzPts val="1800"/>
                        <a:buFont typeface="Arial"/>
                        <a:buChar char="•"/>
                      </a:pPr>
                      <a:r>
                        <a:rPr lang="en-US" sz="1800"/>
                        <a:t>statistical models</a:t>
                      </a:r>
                      <a:endParaRPr/>
                    </a:p>
                    <a:p>
                      <a:pPr indent="-285750" lvl="0" marL="285750" marR="0" rtl="0" algn="l">
                        <a:spcBef>
                          <a:spcPts val="0"/>
                        </a:spcBef>
                        <a:spcAft>
                          <a:spcPts val="0"/>
                        </a:spcAft>
                        <a:buClr>
                          <a:schemeClr val="dk1"/>
                        </a:buClr>
                        <a:buSzPts val="1800"/>
                        <a:buFont typeface="Arial"/>
                        <a:buChar char="•"/>
                      </a:pPr>
                      <a:r>
                        <a:rPr lang="en-US" sz="1800"/>
                        <a:t>spatial transferability tests</a:t>
                      </a:r>
                      <a:endParaRPr/>
                    </a:p>
                  </a:txBody>
                  <a:tcPr marT="45725" marB="45725" marR="91450" marL="91450"/>
                </a:tc>
                <a:tc>
                  <a:txBody>
                    <a:bodyPr/>
                    <a:lstStyle/>
                    <a:p>
                      <a:pPr indent="-285750" lvl="0" marL="285750" marR="0" rtl="0" algn="l">
                        <a:spcBef>
                          <a:spcPts val="0"/>
                        </a:spcBef>
                        <a:spcAft>
                          <a:spcPts val="0"/>
                        </a:spcAft>
                        <a:buClr>
                          <a:schemeClr val="dk1"/>
                        </a:buClr>
                        <a:buSzPts val="1800"/>
                        <a:buFont typeface="Arial"/>
                        <a:buChar char="•"/>
                      </a:pPr>
                      <a:r>
                        <a:rPr lang="en-US" sz="1800"/>
                        <a:t>Local traffic data</a:t>
                      </a:r>
                      <a:endParaRPr/>
                    </a:p>
                    <a:p>
                      <a:pPr indent="-285750" lvl="0" marL="285750" marR="0" rtl="0" algn="l">
                        <a:spcBef>
                          <a:spcPts val="0"/>
                        </a:spcBef>
                        <a:spcAft>
                          <a:spcPts val="0"/>
                        </a:spcAft>
                        <a:buClr>
                          <a:schemeClr val="dk1"/>
                        </a:buClr>
                        <a:buSzPts val="1800"/>
                        <a:buFont typeface="Arial"/>
                        <a:buChar char="•"/>
                      </a:pPr>
                      <a:r>
                        <a:rPr lang="en-US" sz="1800"/>
                        <a:t>Historical snowfall records</a:t>
                      </a:r>
                      <a:endParaRPr/>
                    </a:p>
                    <a:p>
                      <a:pPr indent="0" lvl="0" marL="0" marR="0" rtl="0" algn="l">
                        <a:spcBef>
                          <a:spcPts val="0"/>
                        </a:spcBef>
                        <a:spcAft>
                          <a:spcPts val="0"/>
                        </a:spcAft>
                        <a:buNone/>
                      </a:pPr>
                      <a:r>
                        <a:t/>
                      </a:r>
                      <a:endParaRPr sz="1800"/>
                    </a:p>
                  </a:txBody>
                  <a:tcPr marT="45725" marB="45725" marR="91450" marL="91450"/>
                </a:tc>
              </a:tr>
              <a:tr h="1077925">
                <a:tc>
                  <a:txBody>
                    <a:bodyPr/>
                    <a:lstStyle/>
                    <a:p>
                      <a:pPr indent="0" lvl="0" marL="0" marR="0" rtl="0" algn="ctr">
                        <a:spcBef>
                          <a:spcPts val="0"/>
                        </a:spcBef>
                        <a:spcAft>
                          <a:spcPts val="0"/>
                        </a:spcAft>
                        <a:buNone/>
                      </a:pPr>
                      <a:r>
                        <a:rPr lang="en-US" sz="1800"/>
                        <a:t>Outcomes </a:t>
                      </a:r>
                      <a:endParaRPr/>
                    </a:p>
                  </a:txBody>
                  <a:tcPr marT="45725" marB="45725" marR="91450" marL="91450"/>
                </a:tc>
                <a:tc>
                  <a:txBody>
                    <a:bodyPr/>
                    <a:lstStyle/>
                    <a:p>
                      <a:pPr indent="0" lvl="0" marL="0" marR="0" rtl="0" algn="l">
                        <a:spcBef>
                          <a:spcPts val="0"/>
                        </a:spcBef>
                        <a:spcAft>
                          <a:spcPts val="0"/>
                        </a:spcAft>
                        <a:buNone/>
                      </a:pPr>
                      <a:r>
                        <a:rPr lang="en-US" sz="1800"/>
                        <a:t>Winter traffic models can be transferred across different cold regions to optimize monitoring efforts</a:t>
                      </a:r>
                      <a:endParaRPr/>
                    </a:p>
                  </a:txBody>
                  <a:tcPr marT="45725" marB="45725" marR="91450" marL="91450"/>
                </a:tc>
                <a:tc>
                  <a:txBody>
                    <a:bodyPr/>
                    <a:lstStyle/>
                    <a:p>
                      <a:pPr indent="0" lvl="0" marL="0" marR="0" rtl="0" algn="l">
                        <a:spcBef>
                          <a:spcPts val="0"/>
                        </a:spcBef>
                        <a:spcAft>
                          <a:spcPts val="0"/>
                        </a:spcAft>
                        <a:buNone/>
                      </a:pPr>
                      <a:r>
                        <a:rPr lang="en-US" sz="1800"/>
                        <a:t>Identify vulnerable road segments and improve Buffalo’s transportation network </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title"/>
          </p:nvPr>
        </p:nvSpPr>
        <p:spPr>
          <a:xfrm>
            <a:off x="566928" y="1499616"/>
            <a:ext cx="10515600"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Research tasks and ideas</a:t>
            </a:r>
            <a:endParaRPr/>
          </a:p>
        </p:txBody>
      </p:sp>
      <p:sp>
        <p:nvSpPr>
          <p:cNvPr id="101" name="Google Shape;101;p5"/>
          <p:cNvSpPr txBox="1"/>
          <p:nvPr>
            <p:ph idx="1" type="body"/>
          </p:nvPr>
        </p:nvSpPr>
        <p:spPr>
          <a:xfrm>
            <a:off x="566928" y="2185416"/>
            <a:ext cx="9593072" cy="3948684"/>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SzPts val="2160"/>
              <a:buFont typeface="Arial"/>
              <a:buAutoNum type="arabicPeriod"/>
            </a:pPr>
            <a:r>
              <a:rPr lang="en-US"/>
              <a:t>How do snowfall and low temperatures impact traffic volume, speed, and accident rates?</a:t>
            </a:r>
            <a:endParaRPr/>
          </a:p>
          <a:p>
            <a:pPr indent="-342900" lvl="0" marL="342900" rtl="0" algn="l">
              <a:lnSpc>
                <a:spcPct val="130000"/>
              </a:lnSpc>
              <a:spcBef>
                <a:spcPts val="600"/>
              </a:spcBef>
              <a:spcAft>
                <a:spcPts val="0"/>
              </a:spcAft>
              <a:buSzPts val="2160"/>
              <a:buFont typeface="Arial"/>
              <a:buAutoNum type="arabicPeriod"/>
            </a:pPr>
            <a:r>
              <a:rPr lang="en-US"/>
              <a:t>Which road segments or nodes are most affected during extreme snowfall events?</a:t>
            </a:r>
            <a:endParaRPr/>
          </a:p>
          <a:p>
            <a:pPr indent="-342900" lvl="0" marL="342900" rtl="0" algn="l">
              <a:lnSpc>
                <a:spcPct val="130000"/>
              </a:lnSpc>
              <a:spcBef>
                <a:spcPts val="600"/>
              </a:spcBef>
              <a:spcAft>
                <a:spcPts val="0"/>
              </a:spcAft>
              <a:buSzPts val="2160"/>
              <a:buFont typeface="Arial"/>
              <a:buAutoNum type="arabicPeriod"/>
            </a:pPr>
            <a:r>
              <a:rPr lang="en-US"/>
              <a:t>To what extent does the transportation network's functionality degrade under snowfall conditions?</a:t>
            </a:r>
            <a:endParaRPr/>
          </a:p>
          <a:p>
            <a:pPr indent="-342900" lvl="0" marL="342900" rtl="0" algn="l">
              <a:lnSpc>
                <a:spcPct val="130000"/>
              </a:lnSpc>
              <a:spcBef>
                <a:spcPts val="600"/>
              </a:spcBef>
              <a:spcAft>
                <a:spcPts val="0"/>
              </a:spcAft>
              <a:buSzPts val="2160"/>
              <a:buFont typeface="Arial"/>
              <a:buAutoNum type="arabicPeriod"/>
            </a:pPr>
            <a:r>
              <a:rPr lang="en-US"/>
              <a:t>How resilient is the transportation network, and are there any bottleneck segments?</a:t>
            </a:r>
            <a:endParaRPr/>
          </a:p>
          <a:p>
            <a:pPr indent="0" lvl="0" marL="0" rtl="0" algn="l">
              <a:lnSpc>
                <a:spcPct val="130000"/>
              </a:lnSpc>
              <a:spcBef>
                <a:spcPts val="600"/>
              </a:spcBef>
              <a:spcAft>
                <a:spcPts val="0"/>
              </a:spcAft>
              <a:buSzPts val="2160"/>
              <a:buNone/>
            </a:pPr>
            <a:r>
              <a:t/>
            </a:r>
            <a:endParaRPr/>
          </a:p>
        </p:txBody>
      </p:sp>
      <p:sp>
        <p:nvSpPr>
          <p:cNvPr id="102" name="Google Shape;102;p5"/>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566928" y="1499616"/>
            <a:ext cx="6951472" cy="590931"/>
          </a:xfrm>
          <a:prstGeom prst="rect">
            <a:avLst/>
          </a:prstGeom>
          <a:noFill/>
          <a:ln>
            <a:noFill/>
          </a:ln>
        </p:spPr>
        <p:txBody>
          <a:bodyPr anchorCtr="0" anchor="b" bIns="45700" lIns="91425" spcFirstLastPara="1" rIns="91425" wrap="square" tIns="45700">
            <a:spAutoFit/>
          </a:bodyPr>
          <a:lstStyle/>
          <a:p>
            <a:pPr indent="0" lvl="0" marL="0" rtl="0" algn="l">
              <a:lnSpc>
                <a:spcPct val="90000"/>
              </a:lnSpc>
              <a:spcBef>
                <a:spcPts val="0"/>
              </a:spcBef>
              <a:spcAft>
                <a:spcPts val="0"/>
              </a:spcAft>
              <a:buClr>
                <a:schemeClr val="dk2"/>
              </a:buClr>
              <a:buSzPts val="3600"/>
              <a:buFont typeface="Georgia"/>
              <a:buNone/>
            </a:pPr>
            <a:r>
              <a:rPr lang="en-US"/>
              <a:t>References</a:t>
            </a:r>
            <a:endParaRPr/>
          </a:p>
        </p:txBody>
      </p:sp>
      <p:sp>
        <p:nvSpPr>
          <p:cNvPr id="108" name="Google Shape;108;p6"/>
          <p:cNvSpPr txBox="1"/>
          <p:nvPr>
            <p:ph idx="1" type="body"/>
          </p:nvPr>
        </p:nvSpPr>
        <p:spPr>
          <a:xfrm>
            <a:off x="566927" y="2185416"/>
            <a:ext cx="9833217" cy="3968249"/>
          </a:xfrm>
          <a:prstGeom prst="rect">
            <a:avLst/>
          </a:prstGeom>
          <a:noFill/>
          <a:ln>
            <a:noFill/>
          </a:ln>
        </p:spPr>
        <p:txBody>
          <a:bodyPr anchorCtr="0" anchor="t" bIns="45700" lIns="91425" spcFirstLastPara="1" rIns="91425" wrap="square" tIns="45700">
            <a:noAutofit/>
          </a:bodyPr>
          <a:lstStyle/>
          <a:p>
            <a:pPr indent="-342900" lvl="0" marL="342900" rtl="0" algn="l">
              <a:lnSpc>
                <a:spcPct val="130000"/>
              </a:lnSpc>
              <a:spcBef>
                <a:spcPts val="0"/>
              </a:spcBef>
              <a:spcAft>
                <a:spcPts val="0"/>
              </a:spcAft>
              <a:buSzPts val="2160"/>
              <a:buFont typeface="Arial"/>
              <a:buAutoNum type="arabicPeriod"/>
            </a:pPr>
            <a:r>
              <a:rPr lang="en-US"/>
              <a:t>Roh, H.-J. (2024). Modelling severe weather impact on traffic mobility and evaluating cross-regional applicability to functionally distinct segments in cold region highway networks. Sustainable Futures.</a:t>
            </a:r>
            <a:endParaRPr/>
          </a:p>
          <a:p>
            <a:pPr indent="-342900" lvl="0" marL="342900" rtl="0" algn="l">
              <a:lnSpc>
                <a:spcPct val="130000"/>
              </a:lnSpc>
              <a:spcBef>
                <a:spcPts val="600"/>
              </a:spcBef>
              <a:spcAft>
                <a:spcPts val="0"/>
              </a:spcAft>
              <a:buSzPts val="2160"/>
              <a:buFont typeface="Arial"/>
              <a:buAutoNum type="arabicPeriod"/>
            </a:pPr>
            <a:r>
              <a:rPr lang="en-US"/>
              <a:t>National Oceanic and Atmospheric Administration (NOAA). (2023). Lake-Effect Snow in the Great Lakes Region.</a:t>
            </a:r>
            <a:endParaRPr/>
          </a:p>
          <a:p>
            <a:pPr indent="-342900" lvl="0" marL="342900" rtl="0" algn="l">
              <a:lnSpc>
                <a:spcPct val="130000"/>
              </a:lnSpc>
              <a:spcBef>
                <a:spcPts val="600"/>
              </a:spcBef>
              <a:spcAft>
                <a:spcPts val="0"/>
              </a:spcAft>
              <a:buSzPts val="2160"/>
              <a:buFont typeface="Arial"/>
              <a:buAutoNum type="arabicPeriod"/>
            </a:pPr>
            <a:r>
              <a:rPr lang="en-US"/>
              <a:t>Knapp, K. K., &amp; Smithson, L. D. (2000). Winter storm event volume impact analysis using multiple-source archived monitoring data. Transportation Research Record.</a:t>
            </a:r>
            <a:endParaRPr/>
          </a:p>
          <a:p>
            <a:pPr indent="-342900" lvl="0" marL="342900" rtl="0" algn="l">
              <a:lnSpc>
                <a:spcPct val="130000"/>
              </a:lnSpc>
              <a:spcBef>
                <a:spcPts val="600"/>
              </a:spcBef>
              <a:spcAft>
                <a:spcPts val="0"/>
              </a:spcAft>
              <a:buSzPts val="2160"/>
              <a:buFont typeface="Arial"/>
              <a:buAutoNum type="arabicPeriod"/>
            </a:pPr>
            <a:r>
              <a:rPr lang="en-US"/>
              <a:t>Maze, T. H., Agarwal, M., &amp; Burchett, G. D. (2006). Whether weather matters to traffic demand, traffic safety, and traffic operations and flow. Transportation Research Record.</a:t>
            </a:r>
            <a:endParaRPr/>
          </a:p>
        </p:txBody>
      </p:sp>
      <p:sp>
        <p:nvSpPr>
          <p:cNvPr id="109" name="Google Shape;109;p6"/>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Thank you for your patience - 211 New Hampshire211 New Hampshire" id="114" name="Google Shape;114;p7"/>
          <p:cNvPicPr preferRelativeResize="0"/>
          <p:nvPr/>
        </p:nvPicPr>
        <p:blipFill rotWithShape="1">
          <a:blip r:embed="rId3">
            <a:alphaModFix/>
          </a:blip>
          <a:srcRect b="0" l="0" r="0" t="0"/>
          <a:stretch/>
        </p:blipFill>
        <p:spPr>
          <a:xfrm>
            <a:off x="0" y="927100"/>
            <a:ext cx="5945765" cy="5930900"/>
          </a:xfrm>
          <a:prstGeom prst="rect">
            <a:avLst/>
          </a:prstGeom>
          <a:solidFill>
            <a:srgbClr val="FFFFFF"/>
          </a:solidFill>
          <a:ln>
            <a:noFill/>
          </a:ln>
        </p:spPr>
      </p:pic>
      <p:sp>
        <p:nvSpPr>
          <p:cNvPr id="115" name="Google Shape;115;p7"/>
          <p:cNvSpPr txBox="1"/>
          <p:nvPr>
            <p:ph idx="11" type="ftr"/>
          </p:nvPr>
        </p:nvSpPr>
        <p:spPr>
          <a:xfrm>
            <a:off x="7574280" y="6319774"/>
            <a:ext cx="41148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UB Brand Colors">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005BBB"/>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2019-04-04T19:20:28Z</dcterms:created>
  <dc:creator>Division of University Communications</dc:creator>
</cp:coreProperties>
</file>