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7" r:id="rId2"/>
    <p:sldId id="330" r:id="rId3"/>
    <p:sldId id="331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5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407" r:id="rId46"/>
    <p:sldId id="374" r:id="rId47"/>
    <p:sldId id="375" r:id="rId48"/>
    <p:sldId id="376" r:id="rId49"/>
    <p:sldId id="377" r:id="rId50"/>
    <p:sldId id="378" r:id="rId51"/>
    <p:sldId id="379" r:id="rId52"/>
    <p:sldId id="405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6" r:id="rId76"/>
    <p:sldId id="40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407"/>
            <p14:sldId id="374"/>
            <p14:sldId id="375"/>
            <p14:sldId id="376"/>
            <p14:sldId id="377"/>
            <p14:sldId id="378"/>
            <p14:sldId id="379"/>
            <p14:sldId id="405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6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/>
    <p:restoredTop sz="91328"/>
  </p:normalViewPr>
  <p:slideViewPr>
    <p:cSldViewPr snapToGrid="0" snapToObjects="1">
      <p:cViewPr>
        <p:scale>
          <a:sx n="99" d="100"/>
          <a:sy n="99" d="100"/>
        </p:scale>
        <p:origin x="85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14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15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22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8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27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3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28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4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34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35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36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5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37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38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39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40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6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4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47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48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7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49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2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50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13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5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52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2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67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8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3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8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77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9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73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7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74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9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4: </a:t>
            </a:r>
            <a:r>
              <a:rPr lang="en-US" dirty="0" smtClean="0"/>
              <a:t>SQL for Data Science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9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9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48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3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14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7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15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84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details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6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9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Go over Activity 2-1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Assignment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1 is due tomorrow (end of day)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Any questions?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PA2 is out. It is due on the 19</a:t>
            </a:r>
            <a:r>
              <a:rPr lang="en-US" sz="3600" baseline="30000" dirty="0" smtClean="0">
                <a:solidFill>
                  <a:schemeClr val="tx1"/>
                </a:solidFill>
                <a:latin typeface="+mj-lt"/>
              </a:rPr>
              <a:t>th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Start early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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Ask questions on Piazza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Go over activities and reading before attempting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  <a:sym typeface="Wingdings"/>
              </a:rPr>
              <a:t>Out of town for the next two lectures.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We will resume on Feb 13</a:t>
            </a:r>
            <a:r>
              <a:rPr lang="en-US" sz="3200" baseline="30000" dirty="0" smtClean="0">
                <a:solidFill>
                  <a:schemeClr val="tx1"/>
                </a:solidFill>
                <a:latin typeface="+mj-lt"/>
                <a:sym typeface="Wingdings"/>
              </a:rPr>
              <a:t>th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.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1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7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22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/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/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98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23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/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/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9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24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3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25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9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2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27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/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70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28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Go over Activity 2-2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9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Finish Relational Algebra (slides in previous lecture)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 to SQL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Single-table queries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5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5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10219464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6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8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34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/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/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atomic types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3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37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0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38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/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/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/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39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98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Introduction to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40</a:t>
            </a:fld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5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41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8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68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0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1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Go over Activity 2-3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7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Advanced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47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Operators and Nested Queries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8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48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34571" y="3204003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49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55605"/>
            <a:ext cx="10295965" cy="3660775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 smtClean="0"/>
              <a:t>But why use SQL?</a:t>
            </a:r>
          </a:p>
          <a:p>
            <a:pPr eaLnBrk="0" hangingPunct="0"/>
            <a:endParaRPr lang="en-US" dirty="0" smtClean="0"/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7072" y="2466215"/>
            <a:ext cx="9924547" cy="7658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</a:t>
            </a:r>
            <a:r>
              <a:rPr lang="en-US" sz="2400" u="sng" dirty="0">
                <a:solidFill>
                  <a:prstClr val="black"/>
                </a:solidFill>
              </a:rPr>
              <a:t>relational model of data</a:t>
            </a:r>
            <a:r>
              <a:rPr lang="en-US" sz="2400" dirty="0">
                <a:solidFill>
                  <a:prstClr val="black"/>
                </a:solidFill>
              </a:rPr>
              <a:t> is the most widely used model today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Main Concept: the </a:t>
            </a:r>
            <a:r>
              <a:rPr lang="en-US" sz="2000" i="1" dirty="0">
                <a:solidFill>
                  <a:prstClr val="black"/>
                </a:solidFill>
              </a:rPr>
              <a:t>relation</a:t>
            </a:r>
            <a:r>
              <a:rPr lang="en-US" sz="2000" dirty="0">
                <a:solidFill>
                  <a:prstClr val="black"/>
                </a:solidFill>
              </a:rPr>
              <a:t>- essentially, a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8184" y="3482132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the </a:t>
            </a:r>
            <a:r>
              <a:rPr lang="en-US" sz="2800" i="1" dirty="0" smtClean="0">
                <a:latin typeface="+mj-lt"/>
              </a:rPr>
              <a:t>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062" y="5278554"/>
            <a:ext cx="982623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SQL is a logical, declarative query language. </a:t>
            </a:r>
            <a:r>
              <a:rPr lang="en-US" sz="2800" i="1" dirty="0">
                <a:latin typeface="+mj-lt"/>
              </a:rPr>
              <a:t>W</a:t>
            </a:r>
            <a:r>
              <a:rPr lang="en-US" sz="2800" i="1" dirty="0" smtClean="0">
                <a:latin typeface="+mj-lt"/>
              </a:rPr>
              <a:t>e </a:t>
            </a:r>
            <a:r>
              <a:rPr lang="en-US" sz="2800" i="1" dirty="0">
                <a:latin typeface="+mj-lt"/>
              </a:rPr>
              <a:t>use SQL because we happen to use the relational </a:t>
            </a:r>
            <a:r>
              <a:rPr lang="en-US" sz="2800" i="1" dirty="0" smtClean="0">
                <a:latin typeface="+mj-lt"/>
              </a:rPr>
              <a:t>model.</a:t>
            </a:r>
            <a:endParaRPr lang="en-US" sz="2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164" y="3759130"/>
            <a:ext cx="520283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Remember:</a:t>
            </a:r>
            <a:r>
              <a:rPr lang="en-US" sz="2400" dirty="0" smtClean="0"/>
              <a:t> The reason for using the relational model is data independence!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17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50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2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52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Multiset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2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44617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29924" y="5297258"/>
                <a:ext cx="41321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𝒎𝒂𝒙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24" y="5297258"/>
                <a:ext cx="413215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6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3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4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0600" y="4257056"/>
            <a:ext cx="2301342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the Multiset disjoint union operation</a:t>
            </a:r>
            <a:endParaRPr lang="en-US" sz="28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1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8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8024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35135" y="5297258"/>
                <a:ext cx="35217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35" y="5297258"/>
                <a:ext cx="35217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disjoint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93" y="3146066"/>
            <a:ext cx="412513" cy="47439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r="-194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71706" y="4379841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11439" y="5584805"/>
                <a:ext cx="394236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sz="2800" dirty="0" smtClean="0"/>
                  <a:t>For elements that are in X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39" y="5584805"/>
                <a:ext cx="394236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782" r="-247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5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 animBg="1"/>
      <p:bldP spid="16" grpId="1" animBg="1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2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0396" y="1409035"/>
            <a:ext cx="483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24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0396" y="1409035"/>
            <a:ext cx="499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49763" y="3661844"/>
            <a:ext cx="617444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 has a factory in the US (but not China)</a:t>
            </a:r>
          </a:p>
          <a:p>
            <a:r>
              <a:rPr lang="en-US" sz="2400" dirty="0" smtClean="0">
                <a:latin typeface="+mj-lt"/>
              </a:rPr>
              <a:t>Y Inc. has a factor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140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6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8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4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5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Probably </a:t>
            </a:r>
            <a:r>
              <a:rPr lang="en-US" sz="2800" dirty="0">
                <a:latin typeface="+mj-lt"/>
              </a:rPr>
              <a:t>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(multicore?)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2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2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1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72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8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73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2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74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5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Go over Activity 3-1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4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87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4044</Words>
  <Application>Microsoft Macintosh PowerPoint</Application>
  <PresentationFormat>Widescreen</PresentationFormat>
  <Paragraphs>1167</Paragraphs>
  <Slides>76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 CS639:  Data Management for  Data Science</vt:lpstr>
      <vt:lpstr>Announcements</vt:lpstr>
      <vt:lpstr>Today’s Lecture</vt:lpstr>
      <vt:lpstr>1. Introduction to SQL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Go over Activity 2-1 </vt:lpstr>
      <vt:lpstr>2. Single-table queries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Go over Activity 2-2 </vt:lpstr>
      <vt:lpstr>3. Multi-table queries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Go over Activity 2-3 </vt:lpstr>
      <vt:lpstr>4. Advanced SQL</vt:lpstr>
      <vt:lpstr>Set Operators and Nested Queries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Generalizing Set Operations to Multiset Operations</vt:lpstr>
      <vt:lpstr>EXCEPT</vt:lpstr>
      <vt:lpstr>INTERSECT: Still some subtle problems…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Correlated Queries</vt:lpstr>
      <vt:lpstr>Complex Correlated Query</vt:lpstr>
      <vt:lpstr>Go over Activity 3-1 </vt:lpstr>
      <vt:lpstr>Basic SQL 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512</cp:revision>
  <cp:lastPrinted>2019-01-22T23:38:09Z</cp:lastPrinted>
  <dcterms:created xsi:type="dcterms:W3CDTF">2015-09-11T05:09:33Z</dcterms:created>
  <dcterms:modified xsi:type="dcterms:W3CDTF">2019-02-06T16:15:32Z</dcterms:modified>
</cp:coreProperties>
</file>