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330" r:id="rId3"/>
    <p:sldId id="331" r:id="rId4"/>
    <p:sldId id="332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359" r:id="rId22"/>
    <p:sldId id="405" r:id="rId23"/>
    <p:sldId id="413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374" r:id="rId32"/>
    <p:sldId id="419" r:id="rId33"/>
    <p:sldId id="420" r:id="rId34"/>
    <p:sldId id="421" r:id="rId35"/>
    <p:sldId id="422" r:id="rId36"/>
    <p:sldId id="423" r:id="rId37"/>
    <p:sldId id="429" r:id="rId38"/>
    <p:sldId id="424" r:id="rId39"/>
    <p:sldId id="425" r:id="rId40"/>
    <p:sldId id="430" r:id="rId41"/>
    <p:sldId id="426" r:id="rId42"/>
    <p:sldId id="431" r:id="rId43"/>
    <p:sldId id="427" r:id="rId44"/>
    <p:sldId id="428" r:id="rId45"/>
    <p:sldId id="41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332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359"/>
            <p14:sldId id="405"/>
            <p14:sldId id="413"/>
            <p14:sldId id="406"/>
            <p14:sldId id="407"/>
            <p14:sldId id="408"/>
            <p14:sldId id="409"/>
            <p14:sldId id="410"/>
            <p14:sldId id="411"/>
            <p14:sldId id="412"/>
            <p14:sldId id="374"/>
            <p14:sldId id="419"/>
            <p14:sldId id="420"/>
            <p14:sldId id="421"/>
            <p14:sldId id="422"/>
            <p14:sldId id="423"/>
            <p14:sldId id="429"/>
            <p14:sldId id="424"/>
            <p14:sldId id="425"/>
            <p14:sldId id="430"/>
            <p14:sldId id="426"/>
            <p14:sldId id="431"/>
            <p14:sldId id="427"/>
            <p14:sldId id="428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91356"/>
  </p:normalViewPr>
  <p:slideViewPr>
    <p:cSldViewPr snapToGrid="0" snapToObjects="1">
      <p:cViewPr>
        <p:scale>
          <a:sx n="99" d="100"/>
          <a:sy n="99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14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6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7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10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11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5: Principles of RDBMS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10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10522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11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5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/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/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9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PA2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Installation of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sym typeface="Wingdings"/>
              </a:rPr>
              <a:t>sql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Wingdings"/>
              </a:rPr>
              <a:t> module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+mj-lt"/>
                <a:sym typeface="Wingdings"/>
              </a:rPr>
              <a:t>NetID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  <a:sym typeface="Wingdings"/>
              </a:rPr>
              <a:t>PA2 questions?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Overview of an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4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 (</a:t>
            </a:r>
            <a:r>
              <a:rPr lang="en-US" b="1" u="sng" dirty="0" smtClean="0">
                <a:solidFill>
                  <a:srgbClr val="FF0000"/>
                </a:solidFill>
              </a:rPr>
              <a:t>we will only see this one</a:t>
            </a:r>
            <a:r>
              <a:rPr lang="en-US" b="1" u="sng" dirty="0" smtClean="0"/>
              <a:t>):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Equivalence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Finish 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an RDBMS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 and ACID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8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Transactions and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13005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34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35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</a:t>
            </a:r>
            <a:r>
              <a:rPr lang="en-US" sz="3200" dirty="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2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36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20,000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15,000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17,000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18,000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 smtClean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2.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Written naively, in which states is </a:t>
            </a:r>
            <a:r>
              <a:rPr lang="en-US" sz="3000" b="1" dirty="0" smtClean="0"/>
              <a:t>atomicity</a:t>
            </a:r>
            <a:r>
              <a:rPr lang="en-US" sz="3000" dirty="0" smtClean="0"/>
              <a:t> preserved?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DB Always preserves atomicity!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22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38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39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(continue from Lecture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DBMS ensures that the execution </a:t>
            </a:r>
            <a:r>
              <a:rPr lang="en-US" dirty="0"/>
              <a:t>of {T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 smtClean="0"/>
              <a:t>execution</a:t>
            </a:r>
          </a:p>
          <a:p>
            <a:pPr lvl="1"/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winner gets the </a:t>
            </a:r>
            <a:r>
              <a:rPr lang="en-US" dirty="0" smtClean="0"/>
              <a:t>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loser </a:t>
            </a:r>
            <a:r>
              <a:rPr lang="en-US" dirty="0"/>
              <a:t>is </a:t>
            </a:r>
            <a:r>
              <a:rPr lang="en-US" dirty="0" smtClean="0"/>
              <a:t>blocked (waits) </a:t>
            </a:r>
            <a:r>
              <a:rPr lang="en-US" dirty="0"/>
              <a:t>until winner </a:t>
            </a:r>
            <a:r>
              <a:rPr lang="en-US" dirty="0" smtClean="0"/>
              <a:t>finishes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set of TXNs is </a:t>
            </a:r>
            <a:r>
              <a:rPr lang="en-US" sz="2400" b="1" u="sng" dirty="0" smtClean="0">
                <a:latin typeface="+mj-lt"/>
              </a:rPr>
              <a:t>isolated</a:t>
            </a:r>
            <a:r>
              <a:rPr lang="en-US" sz="2400" dirty="0" smtClean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and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need X and Y, and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asks </a:t>
            </a:r>
            <a:r>
              <a:rPr lang="en-US" sz="2000" dirty="0"/>
              <a:t>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-&gt; </a:t>
            </a:r>
            <a:r>
              <a:rPr lang="en-US" sz="2000" i="1" dirty="0" smtClean="0"/>
              <a:t>Deadlock!  </a:t>
            </a:r>
            <a:r>
              <a:rPr lang="en-US" sz="2000" dirty="0" smtClean="0"/>
              <a:t>One is aborted…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concurrency issues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1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/>
              <a:t>ensures </a:t>
            </a:r>
            <a:r>
              <a:rPr lang="en-US" b="1" dirty="0" smtClean="0"/>
              <a:t>atomicity</a:t>
            </a:r>
            <a:r>
              <a:rPr lang="en-US" dirty="0" smtClean="0"/>
              <a:t> even </a:t>
            </a:r>
            <a:r>
              <a:rPr lang="en-US" dirty="0"/>
              <a:t>if a </a:t>
            </a:r>
            <a:r>
              <a:rPr lang="en-US" dirty="0" smtClean="0"/>
              <a:t>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Write-ahead logging (WAL)</a:t>
            </a:r>
            <a:endParaRPr lang="en-US" b="1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Keep a log of all the writes done.</a:t>
            </a:r>
          </a:p>
          <a:p>
            <a:pPr lvl="1"/>
            <a:r>
              <a:rPr lang="en-US" dirty="0" smtClean="0"/>
              <a:t>After a crash, the partially executed TXNs are undone using the </a:t>
            </a:r>
            <a:r>
              <a:rPr lang="en-US" u="sng" dirty="0" smtClean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Write-ahead Logging (WAL):</a:t>
            </a:r>
            <a:r>
              <a:rPr lang="en-US" sz="2400" dirty="0" smtClean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 smtClean="0"/>
              <a:t>We assume that the log is on “stable” storage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atomicity issues also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are used to maintain, query, and manage large datasets.</a:t>
            </a:r>
          </a:p>
          <a:p>
            <a:pPr lvl="1"/>
            <a:r>
              <a:rPr lang="en-US" dirty="0" smtClean="0"/>
              <a:t>Provide concurrency, recovery from crashes, quick application development, integrity, and security</a:t>
            </a:r>
          </a:p>
          <a:p>
            <a:endParaRPr lang="en-US" dirty="0" smtClean="0"/>
          </a:p>
          <a:p>
            <a:r>
              <a:rPr lang="en-US" dirty="0" smtClean="0"/>
              <a:t>Key abstractions give </a:t>
            </a:r>
            <a:r>
              <a:rPr lang="en-US" b="1" dirty="0" smtClean="0"/>
              <a:t>data independence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DBMS R&amp;D is one of the broadest fields in CS. </a:t>
            </a:r>
            <a:r>
              <a:rPr lang="en-US" b="1" dirty="0" smtClean="0"/>
              <a:t>Fact!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</a:t>
            </a:r>
            <a:r>
              <a:rPr lang="en-US" dirty="0" smtClean="0"/>
              <a:t>(Aggregation and Group By)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6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7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6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/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6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2371</Words>
  <Application>Microsoft Macintosh PowerPoint</Application>
  <PresentationFormat>Widescreen</PresentationFormat>
  <Paragraphs>550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 CS639:  Data Management for  Data Science</vt:lpstr>
      <vt:lpstr>Announcements</vt:lpstr>
      <vt:lpstr>Today’s Lecture</vt:lpstr>
      <vt:lpstr>1. SQL (continue from Lecture 5)</vt:lpstr>
      <vt:lpstr>1. SQL (Aggregation and Group By)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2. Overview of an RDBMS</vt:lpstr>
      <vt:lpstr>RDBMS Architecture</vt:lpstr>
      <vt:lpstr>Logical vs. Physical Optimization</vt:lpstr>
      <vt:lpstr>Recall: Logical Equivalence of RA Plans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3. Transactions and ACID</vt:lpstr>
      <vt:lpstr>Transactions: Basic Definition</vt:lpstr>
      <vt:lpstr>Transactions: Basic Definition</vt:lpstr>
      <vt:lpstr>Transactions in SQL</vt:lpstr>
      <vt:lpstr>Transaction Properties: ACID</vt:lpstr>
      <vt:lpstr>ACID: Atomicity</vt:lpstr>
      <vt:lpstr>Transactions</vt:lpstr>
      <vt:lpstr>ACID: Consistency</vt:lpstr>
      <vt:lpstr>ACID: Isolation</vt:lpstr>
      <vt:lpstr>Challenge: Scheduling Concurrent Transactions</vt:lpstr>
      <vt:lpstr>ACID: Durability</vt:lpstr>
      <vt:lpstr>Ensuring Atomicity &amp; Durability</vt:lpstr>
      <vt:lpstr>Challenges for ACID properties</vt:lpstr>
      <vt:lpstr>A Note: ACID is contentious!</vt:lpstr>
      <vt:lpstr>Summary of DBMS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582</cp:revision>
  <cp:lastPrinted>2019-01-22T23:38:09Z</cp:lastPrinted>
  <dcterms:created xsi:type="dcterms:W3CDTF">2015-09-11T05:09:33Z</dcterms:created>
  <dcterms:modified xsi:type="dcterms:W3CDTF">2019-02-15T00:55:51Z</dcterms:modified>
</cp:coreProperties>
</file>