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CCFFCC"/>
    <a:srgbClr val="FFFFCC"/>
    <a:srgbClr val="FBFBF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646-867E-41E6-86D5-38B21CB7DA76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07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646-867E-41E6-86D5-38B21CB7DA76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1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646-867E-41E6-86D5-38B21CB7DA76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2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646-867E-41E6-86D5-38B21CB7DA76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40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646-867E-41E6-86D5-38B21CB7DA76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646-867E-41E6-86D5-38B21CB7DA76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3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646-867E-41E6-86D5-38B21CB7DA76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1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646-867E-41E6-86D5-38B21CB7DA76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0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646-867E-41E6-86D5-38B21CB7DA76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646-867E-41E6-86D5-38B21CB7DA76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1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646-867E-41E6-86D5-38B21CB7DA76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3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7D646-867E-41E6-86D5-38B21CB7DA76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8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9928" y="2967335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虚拟机设计报告</a:t>
            </a:r>
            <a:endParaRPr lang="en-US" altLang="zh-CN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73926" y="38088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四、运行流程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6191" y="2090057"/>
            <a:ext cx="8535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一个指令的执行流程为：取指→译码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→执行→ 更新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取指阶段，先从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处取出第一个字节，将其分为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icode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ifun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，根据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icode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部分的值确定指令类型，在根据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ifun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的值确定指令长度，取出完整指令。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译码阶段，一句指令的类型分割指令的各个部分，将其翻译为寄存器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id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、立即数或内存地址。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执行阶段，根据指令应有的功能执行指令。可能会更新条件码寄存器。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更新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阶段，根据指令执行情况更新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的值。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40297" y="49845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五、实现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33452" y="2351313"/>
            <a:ext cx="79683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用长度为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15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64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位整型（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int64_t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）数组模拟寄存器文件；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用长度为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0x100000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的字节型（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uint8_t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）数组模拟内存；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用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64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位整型（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int64_t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）变量模拟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，用字节型（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uint8_t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）变量模拟条件码（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CC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）和机器状态（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State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用函数与过程模拟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处理的流程。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遇到异常状态会直接终止程序运行。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21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11170" y="2967335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谢谢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73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0236" y="380889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一、基本信息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4935" y="1647048"/>
            <a:ext cx="81502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● 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此虚拟机及汇编程序使用</a:t>
            </a:r>
            <a:r>
              <a:rPr lang="en-US" altLang="zh-CN" dirty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dirty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语言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实现。</a:t>
            </a:r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● 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该程序</a:t>
            </a:r>
            <a:r>
              <a:rPr lang="zh-CN" altLang="en-US" dirty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运行的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是二进制可执行代码。</a:t>
            </a:r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● 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可以先编写汇编代码，通过汇编器翻译成二进制代码，然后交由虚拟机运行。</a:t>
            </a:r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● 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此虚拟机支持</a:t>
            </a:r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64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位有符号和无符号整型的算数和逻辑运算。</a:t>
            </a:r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● 15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个通用寄存器</a:t>
            </a:r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● 3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个特殊功能寄存器</a:t>
            </a:r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● 1MB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内存</a:t>
            </a:r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● 6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种机器状态</a:t>
            </a:r>
            <a:endParaRPr lang="zh-CN" altLang="en-US" dirty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2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56365" y="498455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二、具体部件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07935" y="208155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通用寄存器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14554"/>
              </p:ext>
            </p:extLst>
          </p:nvPr>
        </p:nvGraphicFramePr>
        <p:xfrm>
          <a:off x="1833612" y="3016618"/>
          <a:ext cx="8098180" cy="3243504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2024545">
                  <a:extLst>
                    <a:ext uri="{9D8B030D-6E8A-4147-A177-3AD203B41FA5}">
                      <a16:colId xmlns:a16="http://schemas.microsoft.com/office/drawing/2014/main" val="2751928071"/>
                    </a:ext>
                  </a:extLst>
                </a:gridCol>
                <a:gridCol w="2024545">
                  <a:extLst>
                    <a:ext uri="{9D8B030D-6E8A-4147-A177-3AD203B41FA5}">
                      <a16:colId xmlns:a16="http://schemas.microsoft.com/office/drawing/2014/main" val="3940967561"/>
                    </a:ext>
                  </a:extLst>
                </a:gridCol>
                <a:gridCol w="2024545">
                  <a:extLst>
                    <a:ext uri="{9D8B030D-6E8A-4147-A177-3AD203B41FA5}">
                      <a16:colId xmlns:a16="http://schemas.microsoft.com/office/drawing/2014/main" val="3970809767"/>
                    </a:ext>
                  </a:extLst>
                </a:gridCol>
                <a:gridCol w="2024545">
                  <a:extLst>
                    <a:ext uri="{9D8B030D-6E8A-4147-A177-3AD203B41FA5}">
                      <a16:colId xmlns:a16="http://schemas.microsoft.com/office/drawing/2014/main" val="4064833999"/>
                    </a:ext>
                  </a:extLst>
                </a:gridCol>
              </a:tblGrid>
              <a:tr h="810876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</a:t>
                      </a:r>
                      <a:r>
                        <a:rPr lang="en-US" altLang="zh-CN" sz="3200" dirty="0" err="1" smtClean="0">
                          <a:latin typeface="Constantia" panose="02030602050306030303" pitchFamily="18" charset="0"/>
                        </a:rPr>
                        <a:t>rax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</a:t>
                      </a:r>
                      <a:r>
                        <a:rPr lang="en-US" altLang="zh-CN" sz="3200" dirty="0" err="1" smtClean="0">
                          <a:latin typeface="Constantia" panose="02030602050306030303" pitchFamily="18" charset="0"/>
                        </a:rPr>
                        <a:t>rcx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</a:t>
                      </a:r>
                      <a:r>
                        <a:rPr lang="en-US" altLang="zh-CN" sz="3200" dirty="0" err="1" smtClean="0">
                          <a:latin typeface="Constantia" panose="02030602050306030303" pitchFamily="18" charset="0"/>
                        </a:rPr>
                        <a:t>rdx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</a:t>
                      </a:r>
                      <a:r>
                        <a:rPr lang="en-US" altLang="zh-CN" sz="3200" dirty="0" err="1" smtClean="0">
                          <a:latin typeface="Constantia" panose="02030602050306030303" pitchFamily="18" charset="0"/>
                        </a:rPr>
                        <a:t>rbx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56831"/>
                  </a:ext>
                </a:extLst>
              </a:tr>
              <a:tr h="810876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</a:t>
                      </a:r>
                      <a:r>
                        <a:rPr lang="en-US" altLang="zh-CN" sz="3200" dirty="0" err="1" smtClean="0">
                          <a:latin typeface="Constantia" panose="02030602050306030303" pitchFamily="18" charset="0"/>
                        </a:rPr>
                        <a:t>rsp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</a:t>
                      </a:r>
                      <a:r>
                        <a:rPr lang="en-US" altLang="zh-CN" sz="3200" dirty="0" err="1" smtClean="0">
                          <a:latin typeface="Constantia" panose="02030602050306030303" pitchFamily="18" charset="0"/>
                        </a:rPr>
                        <a:t>rbp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</a:t>
                      </a:r>
                      <a:r>
                        <a:rPr lang="en-US" altLang="zh-CN" sz="3200" dirty="0" err="1" smtClean="0">
                          <a:latin typeface="Constantia" panose="02030602050306030303" pitchFamily="18" charset="0"/>
                        </a:rPr>
                        <a:t>rsi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</a:t>
                      </a:r>
                      <a:r>
                        <a:rPr lang="en-US" altLang="zh-CN" sz="3200" dirty="0" err="1" smtClean="0">
                          <a:latin typeface="Constantia" panose="02030602050306030303" pitchFamily="18" charset="0"/>
                        </a:rPr>
                        <a:t>rdi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88392"/>
                  </a:ext>
                </a:extLst>
              </a:tr>
              <a:tr h="810876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%r8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%r9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%r10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%r11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56252"/>
                  </a:ext>
                </a:extLst>
              </a:tr>
              <a:tr h="810876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%r12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%r13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%r14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16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7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2686" y="407014"/>
            <a:ext cx="30572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特殊功能寄存器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58876" y="1233333"/>
            <a:ext cx="84048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● PC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：程序计数器，保存下一条指令的地址</a:t>
            </a:r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●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CC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：条件码寄存器，保存运算过程中的状态（零标志、负数标志、溢出标志）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●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State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 机器状态寄存器（区分为正常状态和异常状态）</a:t>
            </a:r>
            <a:endParaRPr lang="zh-CN" altLang="en-US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48240" y="2997426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机器状态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00847"/>
              </p:ext>
            </p:extLst>
          </p:nvPr>
        </p:nvGraphicFramePr>
        <p:xfrm>
          <a:off x="2097312" y="3840627"/>
          <a:ext cx="8127999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28611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770516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1493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编号</a:t>
                      </a:r>
                      <a:endParaRPr lang="zh-CN" altLang="en-US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名称</a:t>
                      </a:r>
                      <a:endParaRPr lang="zh-CN" altLang="en-US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含义</a:t>
                      </a:r>
                      <a:endParaRPr lang="zh-CN" altLang="en-US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6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0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OK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正常运行</a:t>
                      </a:r>
                      <a:endParaRPr lang="zh-CN" altLang="en-US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05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1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HLT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停机</a:t>
                      </a:r>
                      <a:endParaRPr lang="zh-CN" altLang="en-US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52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2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ADR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非法内存地址</a:t>
                      </a:r>
                      <a:endParaRPr lang="zh-CN" altLang="en-US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5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3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INS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非法指令</a:t>
                      </a:r>
                      <a:endParaRPr lang="zh-CN" altLang="en-US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49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4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REG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非法寄存器</a:t>
                      </a:r>
                      <a:r>
                        <a:rPr lang="en-US" altLang="zh-CN" dirty="0" smtClean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zh-CN" altLang="en-US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9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5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逻辑错误</a:t>
                      </a:r>
                      <a:endParaRPr lang="zh-CN" altLang="en-US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0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89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4837" y="425521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内存结构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15443" y="2319364"/>
            <a:ext cx="2429692" cy="3991513"/>
            <a:chOff x="1541415" y="1645919"/>
            <a:chExt cx="2508070" cy="4404250"/>
          </a:xfrm>
        </p:grpSpPr>
        <p:sp>
          <p:nvSpPr>
            <p:cNvPr id="3" name="矩形 2"/>
            <p:cNvSpPr/>
            <p:nvPr/>
          </p:nvSpPr>
          <p:spPr>
            <a:xfrm>
              <a:off x="1541415" y="1645919"/>
              <a:ext cx="2508070" cy="440425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541415" y="4965952"/>
              <a:ext cx="25080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541415" y="3871883"/>
              <a:ext cx="25080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435378" y="5339147"/>
              <a:ext cx="720132" cy="44148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栈区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303002" y="4245079"/>
              <a:ext cx="984885" cy="44148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代码</a:t>
              </a:r>
              <a:r>
                <a:rPr lang="zh-CN" altLang="en-US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区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38248" y="2623107"/>
              <a:ext cx="1514393" cy="44148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用户数据区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608163" y="2617558"/>
            <a:ext cx="6647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用户数据区用来存放全局变量或是一些运行过程中的数据。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用户可自由使用。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范围从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0x80000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到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0xfffff</a:t>
            </a: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代码区存放二进制可执行代码。虚拟机读入文件时，自动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将代码放置在以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0x40000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起始的连续内存空间中。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范围从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0x40000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到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0x7ffff</a:t>
            </a: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栈区用于保存函数的局部变量，函数返回地址，函数的参数等。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高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地址为栈底，低地址为栈顶。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范围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从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0x00000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到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0x3ffff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715443" y="1480164"/>
            <a:ext cx="901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内存使用长度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0x10000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的字节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数组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来模拟。内存空间分为栈区、代码区和用户数据区。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3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4737" y="733587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三、指令系统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57998" y="2168435"/>
            <a:ext cx="70931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此虚拟机上使用的指令系统为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DY64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，由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CS:APP3e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第四章所述的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Y86-64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指令系统修改而来。</a:t>
            </a:r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pPr indent="457200"/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pPr indent="457200"/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。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Y86-64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指令集架构融合了了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RISC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和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CISC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指令集的特点：主要的运算、逻辑和控制操作都发生在寄存器之间，全部指令都为单周期指令；寻址方式简单；同时，指令不定长。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Y86-64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指令集只支持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64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位有符号整型的运算。</a:t>
            </a:r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pPr indent="457200"/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pPr indent="457200"/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DY64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指令集中添加了更多的寻址方式；添加了额外的运算指令，增添了比较指令、输出指令；此外，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DY64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增添了对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64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位无符号整型的支持。</a:t>
            </a:r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6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30673" y="357701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  <a:ea typeface="华文中宋" panose="02010600040101010101" pitchFamily="2" charset="-122"/>
              </a:rPr>
              <a:t>寻址方式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784131"/>
              </p:ext>
            </p:extLst>
          </p:nvPr>
        </p:nvGraphicFramePr>
        <p:xfrm>
          <a:off x="1979684" y="1227908"/>
          <a:ext cx="8128121" cy="4445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54702">
                  <a:extLst>
                    <a:ext uri="{9D8B030D-6E8A-4147-A177-3AD203B41FA5}">
                      <a16:colId xmlns:a16="http://schemas.microsoft.com/office/drawing/2014/main" val="596741792"/>
                    </a:ext>
                  </a:extLst>
                </a:gridCol>
                <a:gridCol w="1527391">
                  <a:extLst>
                    <a:ext uri="{9D8B030D-6E8A-4147-A177-3AD203B41FA5}">
                      <a16:colId xmlns:a16="http://schemas.microsoft.com/office/drawing/2014/main" val="3879993953"/>
                    </a:ext>
                  </a:extLst>
                </a:gridCol>
                <a:gridCol w="3413998">
                  <a:extLst>
                    <a:ext uri="{9D8B030D-6E8A-4147-A177-3AD203B41FA5}">
                      <a16:colId xmlns:a16="http://schemas.microsoft.com/office/drawing/2014/main" val="304684223"/>
                    </a:ext>
                  </a:extLst>
                </a:gridCol>
                <a:gridCol w="2032030">
                  <a:extLst>
                    <a:ext uri="{9D8B030D-6E8A-4147-A177-3AD203B41FA5}">
                      <a16:colId xmlns:a16="http://schemas.microsoft.com/office/drawing/2014/main" val="3517839507"/>
                    </a:ext>
                  </a:extLst>
                </a:gridCol>
              </a:tblGrid>
              <a:tr h="36278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类型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格式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操作数值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名称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5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立即数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$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Imm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Imm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立即数寻址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7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寄存器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rA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rA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]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寄存器寻址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存储器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Imm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()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M[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Imm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]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绝对寻址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存储器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(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rA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)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M[R[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rA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]]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间接寻址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37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存储器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Imm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(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rA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)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M[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Imm+R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rA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]]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基址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+</a:t>
                      </a:r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偏移量寻址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存储器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(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rB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, 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rI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)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M[R[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rB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]+R[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rI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]]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变址寻址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43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存储器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Imm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(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rB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,</a:t>
                      </a:r>
                      <a:r>
                        <a:rPr lang="en-US" altLang="zh-CN" baseline="0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rI</a:t>
                      </a:r>
                      <a:r>
                        <a:rPr lang="en-US" altLang="zh-CN" baseline="0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)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M[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Imm+R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rB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]+R[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rI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]]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变址寻址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存储器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(, 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rI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, s)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M[R[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rI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]*s]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比例变址寻址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97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存储器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Imm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(,</a:t>
                      </a:r>
                      <a:r>
                        <a:rPr lang="en-US" altLang="zh-CN" baseline="0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rI</a:t>
                      </a:r>
                      <a:r>
                        <a:rPr lang="en-US" altLang="zh-CN" baseline="0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, s)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M[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Imm+R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rI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]*s]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比例变址寻址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8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存储器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(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rB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, 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rI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, s)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M[R[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rB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]+R[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rI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]*s]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比例变址寻址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73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存储器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Imm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(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rB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,</a:t>
                      </a:r>
                      <a:r>
                        <a:rPr lang="en-US" altLang="zh-CN" baseline="0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rI</a:t>
                      </a:r>
                      <a:r>
                        <a:rPr lang="en-US" altLang="zh-CN" baseline="0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, s)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M[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Imm+R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rB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]+R[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rI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]*s]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比例变址寻址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33194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813805" y="5958340"/>
            <a:ext cx="445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其中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s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为比例因子，取值必须是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1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、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2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、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4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或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8</a:t>
            </a:r>
            <a:endParaRPr lang="zh-CN" altLang="en-US" dirty="0">
              <a:latin typeface="Constantia" panose="02030602050306030303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47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1147082" y="1970703"/>
            <a:ext cx="10073912" cy="3933709"/>
            <a:chOff x="1238522" y="1709445"/>
            <a:chExt cx="10073912" cy="3933709"/>
          </a:xfrm>
        </p:grpSpPr>
        <p:sp>
          <p:nvSpPr>
            <p:cNvPr id="2" name="矩形 1"/>
            <p:cNvSpPr/>
            <p:nvPr/>
          </p:nvSpPr>
          <p:spPr>
            <a:xfrm>
              <a:off x="1465955" y="2184078"/>
              <a:ext cx="64312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null</a:t>
              </a:r>
              <a:r>
                <a:rPr lang="zh-CN" alt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型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83964" y="2677710"/>
              <a:ext cx="425116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r>
                <a:rPr lang="zh-CN" alt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型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23050" y="3171342"/>
              <a:ext cx="48603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rr</a:t>
              </a:r>
              <a:r>
                <a:rPr lang="zh-CN" alt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型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643888" y="3664974"/>
              <a:ext cx="4651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ir</a:t>
              </a:r>
              <a:r>
                <a:rPr lang="zh-CN" alt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型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33281" y="4158606"/>
              <a:ext cx="575799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rm</a:t>
              </a:r>
              <a:r>
                <a:rPr lang="zh-CN" alt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型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533281" y="4652238"/>
              <a:ext cx="575799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mr</a:t>
              </a:r>
              <a:r>
                <a:rPr lang="zh-CN" alt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型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04802" y="5145870"/>
              <a:ext cx="404278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</a:t>
              </a:r>
              <a:r>
                <a:rPr lang="zh-CN" alt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型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175754" y="2206105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 smtClean="0">
                  <a:latin typeface="Ubuntu Mono" panose="020B0509030602030204" pitchFamily="49" charset="0"/>
                </a:rPr>
                <a:t>icode</a:t>
              </a:r>
              <a:endParaRPr lang="zh-CN" altLang="en-US" sz="1000" b="1" dirty="0">
                <a:latin typeface="Ubuntu Mono" panose="020B0509030602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23757" y="2206105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>
                  <a:latin typeface="Ubuntu Mono" panose="020B0509030602030204" pitchFamily="49" charset="0"/>
                </a:rPr>
                <a:t>i</a:t>
              </a:r>
              <a:r>
                <a:rPr lang="en-US" altLang="zh-CN" sz="1000" b="1" dirty="0" err="1" smtClean="0">
                  <a:latin typeface="Ubuntu Mono" panose="020B0509030602030204" pitchFamily="49" charset="0"/>
                </a:rPr>
                <a:t>fun</a:t>
              </a:r>
              <a:endParaRPr lang="en-US" altLang="zh-CN" sz="10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75754" y="2699737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 smtClean="0">
                  <a:latin typeface="Ubuntu Mono" panose="020B0509030602030204" pitchFamily="49" charset="0"/>
                </a:rPr>
                <a:t>icode</a:t>
              </a:r>
              <a:endParaRPr lang="zh-CN" altLang="en-US" sz="1000" b="1" dirty="0">
                <a:latin typeface="Ubuntu Mono" panose="020B0509030602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23757" y="2699737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>
                  <a:latin typeface="Ubuntu Mono" panose="020B0509030602030204" pitchFamily="49" charset="0"/>
                </a:rPr>
                <a:t>i</a:t>
              </a:r>
              <a:r>
                <a:rPr lang="en-US" altLang="zh-CN" sz="1000" b="1" dirty="0" err="1" smtClean="0">
                  <a:latin typeface="Ubuntu Mono" panose="020B0509030602030204" pitchFamily="49" charset="0"/>
                </a:rPr>
                <a:t>fun</a:t>
              </a:r>
              <a:endParaRPr lang="en-US" altLang="zh-CN" sz="10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75754" y="3193369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 smtClean="0">
                  <a:latin typeface="Ubuntu Mono" panose="020B0509030602030204" pitchFamily="49" charset="0"/>
                </a:rPr>
                <a:t>icode</a:t>
              </a:r>
              <a:endParaRPr lang="zh-CN" altLang="en-US" sz="1000" b="1" dirty="0">
                <a:latin typeface="Ubuntu Mono" panose="020B0509030602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23757" y="3193369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>
                  <a:latin typeface="Ubuntu Mono" panose="020B0509030602030204" pitchFamily="49" charset="0"/>
                </a:rPr>
                <a:t>i</a:t>
              </a:r>
              <a:r>
                <a:rPr lang="en-US" altLang="zh-CN" sz="1000" b="1" dirty="0" err="1" smtClean="0">
                  <a:latin typeface="Ubuntu Mono" panose="020B0509030602030204" pitchFamily="49" charset="0"/>
                </a:rPr>
                <a:t>fun</a:t>
              </a:r>
              <a:endParaRPr lang="en-US" altLang="zh-CN" sz="10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175754" y="3687001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 smtClean="0">
                  <a:latin typeface="Ubuntu Mono" panose="020B0509030602030204" pitchFamily="49" charset="0"/>
                </a:rPr>
                <a:t>icode</a:t>
              </a:r>
              <a:endParaRPr lang="zh-CN" altLang="en-US" sz="1000" b="1" dirty="0">
                <a:latin typeface="Ubuntu Mono" panose="020B0509030602030204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23757" y="3687001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>
                  <a:latin typeface="Ubuntu Mono" panose="020B0509030602030204" pitchFamily="49" charset="0"/>
                </a:rPr>
                <a:t>i</a:t>
              </a:r>
              <a:r>
                <a:rPr lang="en-US" altLang="zh-CN" sz="1000" b="1" dirty="0" err="1" smtClean="0">
                  <a:latin typeface="Ubuntu Mono" panose="020B0509030602030204" pitchFamily="49" charset="0"/>
                </a:rPr>
                <a:t>fun</a:t>
              </a:r>
              <a:endParaRPr lang="en-US" altLang="zh-CN" sz="10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175754" y="4180633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 smtClean="0">
                  <a:latin typeface="Ubuntu Mono" panose="020B0509030602030204" pitchFamily="49" charset="0"/>
                </a:rPr>
                <a:t>icode</a:t>
              </a:r>
              <a:endParaRPr lang="zh-CN" altLang="en-US" sz="1000" b="1" dirty="0">
                <a:latin typeface="Ubuntu Mono" panose="020B0509030602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723757" y="4180633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>
                  <a:latin typeface="Ubuntu Mono" panose="020B0509030602030204" pitchFamily="49" charset="0"/>
                </a:rPr>
                <a:t>i</a:t>
              </a:r>
              <a:r>
                <a:rPr lang="en-US" altLang="zh-CN" sz="1000" b="1" dirty="0" err="1" smtClean="0">
                  <a:latin typeface="Ubuntu Mono" panose="020B0509030602030204" pitchFamily="49" charset="0"/>
                </a:rPr>
                <a:t>fun</a:t>
              </a:r>
              <a:endParaRPr lang="en-US" altLang="zh-CN" sz="10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175754" y="4674265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 smtClean="0">
                  <a:latin typeface="Ubuntu Mono" panose="020B0509030602030204" pitchFamily="49" charset="0"/>
                </a:rPr>
                <a:t>icode</a:t>
              </a:r>
              <a:endParaRPr lang="zh-CN" altLang="en-US" sz="1000" b="1" dirty="0">
                <a:latin typeface="Ubuntu Mono" panose="020B0509030602030204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723757" y="4674265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>
                  <a:latin typeface="Ubuntu Mono" panose="020B0509030602030204" pitchFamily="49" charset="0"/>
                </a:rPr>
                <a:t>i</a:t>
              </a:r>
              <a:r>
                <a:rPr lang="en-US" altLang="zh-CN" sz="1000" b="1" dirty="0" err="1" smtClean="0">
                  <a:latin typeface="Ubuntu Mono" panose="020B0509030602030204" pitchFamily="49" charset="0"/>
                </a:rPr>
                <a:t>fun</a:t>
              </a:r>
              <a:endParaRPr lang="en-US" altLang="zh-CN" sz="10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75754" y="5167897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 smtClean="0">
                  <a:latin typeface="Ubuntu Mono" panose="020B0509030602030204" pitchFamily="49" charset="0"/>
                </a:rPr>
                <a:t>icode</a:t>
              </a:r>
              <a:endParaRPr lang="zh-CN" altLang="en-US" sz="1000" b="1" dirty="0">
                <a:latin typeface="Ubuntu Mono" panose="020B0509030602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723757" y="5167897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>
                  <a:latin typeface="Ubuntu Mono" panose="020B0509030602030204" pitchFamily="49" charset="0"/>
                </a:rPr>
                <a:t>i</a:t>
              </a:r>
              <a:r>
                <a:rPr lang="en-US" altLang="zh-CN" sz="1000" b="1" dirty="0" err="1" smtClean="0">
                  <a:latin typeface="Ubuntu Mono" panose="020B0509030602030204" pitchFamily="49" charset="0"/>
                </a:rPr>
                <a:t>fun</a:t>
              </a:r>
              <a:endParaRPr lang="en-US" altLang="zh-CN" sz="10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348880" y="2702137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latin typeface="Ubuntu Mono" panose="020B0509030602030204" pitchFamily="49" charset="0"/>
                </a:rPr>
                <a:t>rA</a:t>
              </a:r>
              <a:endParaRPr lang="zh-CN" altLang="en-US" sz="1200" b="1" dirty="0">
                <a:latin typeface="Ubuntu Mono" panose="020B0509030602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96883" y="2702137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Ubuntu Mono" panose="020B0509030602030204" pitchFamily="49" charset="0"/>
                </a:rPr>
                <a:t>0xF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8880" y="3195769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latin typeface="Ubuntu Mono" panose="020B0509030602030204" pitchFamily="49" charset="0"/>
                </a:rPr>
                <a:t>rA</a:t>
              </a:r>
              <a:endParaRPr lang="zh-CN" altLang="en-US" sz="1200" b="1" dirty="0">
                <a:latin typeface="Ubuntu Mono" panose="020B0509030602030204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896883" y="3195769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latin typeface="Ubuntu Mono" panose="020B0509030602030204" pitchFamily="49" charset="0"/>
                </a:rPr>
                <a:t>rB</a:t>
              </a:r>
              <a:endParaRPr lang="en-US" altLang="zh-CN" sz="12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348880" y="3689401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latin typeface="Ubuntu Mono" panose="020B0509030602030204" pitchFamily="49" charset="0"/>
                </a:rPr>
                <a:t>rA</a:t>
              </a:r>
              <a:endParaRPr lang="zh-CN" altLang="en-US" sz="1200" b="1" dirty="0">
                <a:latin typeface="Ubuntu Mono" panose="020B0509030602030204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896883" y="3689401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Ubuntu Mono" panose="020B0509030602030204" pitchFamily="49" charset="0"/>
                </a:rPr>
                <a:t>0xF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3348880" y="4183033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latin typeface="Ubuntu Mono" panose="020B0509030602030204" pitchFamily="49" charset="0"/>
                </a:rPr>
                <a:t>rA</a:t>
              </a:r>
              <a:endParaRPr lang="zh-CN" altLang="en-US" sz="1200" b="1" dirty="0">
                <a:latin typeface="Ubuntu Mono" panose="020B0509030602030204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896883" y="4183033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latin typeface="Ubuntu Mono" panose="020B0509030602030204" pitchFamily="49" charset="0"/>
                </a:rPr>
                <a:t>rB</a:t>
              </a:r>
              <a:endParaRPr lang="en-US" altLang="zh-CN" sz="12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348880" y="4676665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latin typeface="Ubuntu Mono" panose="020B0509030602030204" pitchFamily="49" charset="0"/>
                </a:rPr>
                <a:t>rA</a:t>
              </a:r>
              <a:endParaRPr lang="zh-CN" altLang="en-US" sz="1200" b="1" dirty="0">
                <a:latin typeface="Ubuntu Mono" panose="020B0509030602030204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896883" y="4676665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latin typeface="Ubuntu Mono" panose="020B0509030602030204" pitchFamily="49" charset="0"/>
                </a:rPr>
                <a:t>rB</a:t>
              </a:r>
              <a:endParaRPr lang="en-US" altLang="zh-CN" sz="12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522006" y="3687001"/>
              <a:ext cx="5419725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  <a:latin typeface="Ubuntu Mono" panose="020B0509030602030204" pitchFamily="49" charset="0"/>
                </a:rPr>
                <a:t>immediate</a:t>
              </a:r>
              <a:endParaRPr lang="zh-CN" altLang="en-US" sz="1200" b="1" dirty="0">
                <a:solidFill>
                  <a:schemeClr val="tx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95132" y="4180633"/>
              <a:ext cx="5419725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  <a:latin typeface="Ubuntu Mono" panose="020B0509030602030204" pitchFamily="49" charset="0"/>
                </a:rPr>
                <a:t>immediate</a:t>
              </a:r>
              <a:endParaRPr lang="zh-CN" altLang="en-US" sz="1200" b="1" dirty="0">
                <a:solidFill>
                  <a:schemeClr val="tx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695132" y="4677389"/>
              <a:ext cx="5419725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  <a:latin typeface="Ubuntu Mono" panose="020B0509030602030204" pitchFamily="49" charset="0"/>
                </a:rPr>
                <a:t>immediate</a:t>
              </a:r>
              <a:endParaRPr lang="zh-CN" altLang="en-US" sz="1200" b="1" dirty="0">
                <a:solidFill>
                  <a:schemeClr val="tx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348880" y="5167897"/>
              <a:ext cx="5419725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  <a:latin typeface="Ubuntu Mono" panose="020B0509030602030204" pitchFamily="49" charset="0"/>
                </a:rPr>
                <a:t>immediate</a:t>
              </a:r>
              <a:endParaRPr lang="zh-CN" altLang="en-US" sz="1200" b="1" dirty="0">
                <a:solidFill>
                  <a:schemeClr val="tx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385805" y="1709445"/>
              <a:ext cx="72327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字节数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997758" y="1713493"/>
              <a:ext cx="27924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205106" y="1713493"/>
              <a:ext cx="27924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489362" y="1709445"/>
              <a:ext cx="27924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9567911" y="1709445"/>
              <a:ext cx="37382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1238522" y="2072631"/>
              <a:ext cx="10073912" cy="4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271760" y="2094658"/>
              <a:ext cx="0" cy="354849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4442680" y="2094658"/>
              <a:ext cx="6620" cy="354849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8768605" y="2072631"/>
              <a:ext cx="0" cy="357052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9941731" y="2072631"/>
              <a:ext cx="0" cy="357052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10741037" y="1709445"/>
              <a:ext cx="373821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11</a:t>
              </a:r>
              <a:endPara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1114857" y="2072631"/>
              <a:ext cx="0" cy="357052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4519799" y="4180633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latin typeface="Ubuntu Mono" panose="020B0509030602030204" pitchFamily="49" charset="0"/>
                </a:rPr>
                <a:t>rI</a:t>
              </a:r>
              <a:endParaRPr lang="en-US" altLang="zh-CN" sz="12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067802" y="4180633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Ubuntu Mono" panose="020B0509030602030204" pitchFamily="49" charset="0"/>
                </a:rPr>
                <a:t>s</a:t>
              </a:r>
              <a:endParaRPr lang="en-US" altLang="zh-CN" sz="12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519799" y="4674265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latin typeface="Ubuntu Mono" panose="020B0509030602030204" pitchFamily="49" charset="0"/>
                </a:rPr>
                <a:t>rI</a:t>
              </a:r>
              <a:endParaRPr lang="zh-CN" altLang="en-US" sz="1200" b="1" dirty="0">
                <a:latin typeface="Ubuntu Mono" panose="020B0509030602030204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067802" y="4674265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Ubuntu Mono" panose="020B0509030602030204" pitchFamily="49" charset="0"/>
                </a:rPr>
                <a:t>s</a:t>
              </a:r>
              <a:endParaRPr lang="en-US" altLang="zh-CN" sz="1200" b="1" dirty="0" smtClean="0">
                <a:latin typeface="Ubuntu Mono" panose="020B0509030602030204" pitchFamily="49" charset="0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5054230" y="846355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指令格式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55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73925" y="408020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指令类型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0420" y="1233759"/>
            <a:ext cx="93931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0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halt &amp;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nop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 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特殊指令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: halt,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nop</a:t>
            </a:r>
            <a:endParaRPr lang="en-US" altLang="zh-CN" dirty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1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irmov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 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数据传送指令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: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irmov</a:t>
            </a:r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2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rmmov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 &amp;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mrmov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：数据传送指令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: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rmmov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mrmov</a:t>
            </a:r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3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rrmov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：数据传送指令和条件传送指令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: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rrmov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cmovXX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(e, ne, s, ns, l, le, g,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ge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, b, be, a, ae)</a:t>
            </a:r>
          </a:p>
          <a:p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4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OP 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运算和逻辑操作指令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: add, sub, and, or,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xor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sal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sar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shr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inc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dec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neg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, not</a:t>
            </a:r>
          </a:p>
          <a:p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5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、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6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OP 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特殊运算指令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: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imul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umul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idiv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, div,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cqto</a:t>
            </a:r>
            <a:endParaRPr lang="en-US" altLang="zh-CN" dirty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7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lea 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地址加载指令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: lea</a:t>
            </a:r>
          </a:p>
          <a:p>
            <a:endParaRPr lang="en-US" altLang="zh-CN" dirty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8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cmp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 &amp; test 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比较指令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: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cmp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, test</a:t>
            </a:r>
          </a:p>
          <a:p>
            <a:endParaRPr lang="en-US" altLang="zh-CN" dirty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9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jXX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 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跳转指令和条件跳转指令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: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jmp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jXX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(e, ne, s, ns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, l, le, g,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ge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, b, be, a, ae)</a:t>
            </a:r>
          </a:p>
          <a:p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0xA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ret 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返回指令（跳转指令）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: ret</a:t>
            </a:r>
          </a:p>
          <a:p>
            <a:endParaRPr lang="en-US" altLang="zh-CN" dirty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0xB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：堆栈指令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: push, pop</a:t>
            </a:r>
          </a:p>
          <a:p>
            <a:endParaRPr lang="en-US" altLang="zh-CN" dirty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0xC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：输出指令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: </a:t>
            </a:r>
            <a:r>
              <a:rPr lang="en-US" altLang="zh-CN" dirty="0" err="1" smtClean="0">
                <a:latin typeface="Constantia" panose="02030602050306030303" pitchFamily="18" charset="0"/>
                <a:ea typeface="华文中宋" panose="02010600040101010101" pitchFamily="2" charset="-122"/>
              </a:rPr>
              <a:t>iecho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, echo</a:t>
            </a:r>
          </a:p>
        </p:txBody>
      </p:sp>
    </p:spTree>
    <p:extLst>
      <p:ext uri="{BB962C8B-B14F-4D97-AF65-F5344CB8AC3E}">
        <p14:creationId xmlns:p14="http://schemas.microsoft.com/office/powerpoint/2010/main" val="391638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1038</Words>
  <Application>Microsoft Office PowerPoint</Application>
  <PresentationFormat>宽屏</PresentationFormat>
  <Paragraphs>223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华文中宋</vt:lpstr>
      <vt:lpstr>Arial</vt:lpstr>
      <vt:lpstr>Constantia</vt:lpstr>
      <vt:lpstr>Ubuntu Mono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dong</dc:creator>
  <cp:lastModifiedBy>yan dong</cp:lastModifiedBy>
  <cp:revision>50</cp:revision>
  <dcterms:created xsi:type="dcterms:W3CDTF">2018-04-23T11:58:44Z</dcterms:created>
  <dcterms:modified xsi:type="dcterms:W3CDTF">2018-04-23T15:47:16Z</dcterms:modified>
</cp:coreProperties>
</file>