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1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CFFCC"/>
    <a:srgbClr val="FFFFCC"/>
    <a:srgbClr val="FBFBF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07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1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2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0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3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1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01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1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D646-867E-41E6-86D5-38B21CB7DA76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3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7D646-867E-41E6-86D5-38B21CB7DA76}" type="datetimeFigureOut">
              <a:rPr lang="zh-CN" altLang="en-US" smtClean="0"/>
              <a:t>2018/5/28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9A106-7F61-4D24-B8B1-1F054C6AB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64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9928" y="2967335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虚拟机设计报告</a:t>
            </a:r>
            <a:endParaRPr lang="en-US" altLang="zh-CN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73925" y="408020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指令类型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4271" y="1442765"/>
            <a:ext cx="44454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0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：特殊指令</a:t>
            </a:r>
            <a:endParaRPr lang="en-US" altLang="zh-CN" dirty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1</a:t>
            </a:r>
            <a:r>
              <a:rPr lang="zh-CN" altLang="en-US" dirty="0">
                <a:latin typeface="Constantia" panose="02030602050306030303" pitchFamily="18" charset="0"/>
                <a:ea typeface="华文中宋" panose="02010600040101010101" pitchFamily="2" charset="-122"/>
              </a:rPr>
              <a:t>：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 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立即数与寄存器间数据传送指令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2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：寄存器与存储器间数据传送指令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3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：寄存器间数据传送指令和条件传送指令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：双操作数运算和逻辑操作指令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5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：单操作数特殊运算指令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endParaRPr lang="en-US" altLang="zh-CN" dirty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>
                <a:latin typeface="Constantia" panose="02030602050306030303" pitchFamily="18" charset="0"/>
                <a:ea typeface="华文中宋" panose="02010600040101010101" pitchFamily="2" charset="-122"/>
              </a:rPr>
              <a:t>6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：比较和测试指令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endParaRPr lang="en-US" altLang="zh-CN" dirty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>
                <a:latin typeface="Constantia" panose="02030602050306030303" pitchFamily="18" charset="0"/>
                <a:ea typeface="华文中宋" panose="02010600040101010101" pitchFamily="2" charset="-122"/>
              </a:rPr>
              <a:t>7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：跳转指令和条件跳转指令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endParaRPr lang="en-US" altLang="zh-CN" dirty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>
                <a:latin typeface="Constantia" panose="02030602050306030303" pitchFamily="18" charset="0"/>
                <a:ea typeface="华文中宋" panose="02010600040101010101" pitchFamily="2" charset="-122"/>
              </a:rPr>
              <a:t>8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：堆栈指令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endParaRPr lang="en-US" altLang="zh-CN" dirty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>
                <a:latin typeface="Constantia" panose="02030602050306030303" pitchFamily="18" charset="0"/>
                <a:ea typeface="华文中宋" panose="02010600040101010101" pitchFamily="2" charset="-122"/>
              </a:rPr>
              <a:t>9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：中断指令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38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73926" y="380889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四、运行流程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76191" y="2090057"/>
            <a:ext cx="8535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一个指令的执行流程为：取指→译码→执行→ 更新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取指阶段，先从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处取出第一个字节，将其分为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icode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ifun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，根据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icode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部分的值确定指令类型，在根据</a:t>
            </a:r>
            <a:r>
              <a:rPr lang="en-US" altLang="zh-CN" dirty="0" err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ifun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的值确定指令长度，取出完整指令。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 译码阶段，一句指令的类型分割指令的各个部分，将其翻译为寄存器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id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、立即数或内存地址。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执行阶段，根据指令应有的功能执行指令。可能会更新条件码寄存器。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更新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阶段，根据指令执行情况更新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PC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的值。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11170" y="296733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谢谢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73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0236" y="380889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一、基本信息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4935" y="1647048"/>
            <a:ext cx="81502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此虚拟机使用</a:t>
            </a:r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Java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实现</a:t>
            </a:r>
            <a:r>
              <a:rPr lang="zh-CN" altLang="en-US" dirty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汇编程序使用</a:t>
            </a:r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C++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语言实现。</a:t>
            </a:r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该程序</a:t>
            </a:r>
            <a:r>
              <a:rPr lang="zh-CN" altLang="en-US" dirty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运行的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是二进制可执行代码。</a:t>
            </a:r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可以先编写汇编代码，通过汇编器翻译成二进制代码，然后交由虚拟机运行。</a:t>
            </a:r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此虚拟机支持</a:t>
            </a:r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位</a:t>
            </a:r>
            <a:r>
              <a:rPr lang="zh-CN" altLang="en-US" dirty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带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符号整型的算数和逻辑运算。</a:t>
            </a:r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15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个通用寄存器</a:t>
            </a:r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3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个特殊功能寄存器</a:t>
            </a:r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256MB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内存</a:t>
            </a:r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+512K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输入缓冲区</a:t>
            </a:r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+512K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输出缓冲区</a:t>
            </a:r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+16MB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显存</a:t>
            </a:r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6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种机器状态</a:t>
            </a:r>
            <a:endParaRPr lang="zh-CN" altLang="en-US" dirty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29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56365" y="498455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二、具体部件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7935" y="208155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通用寄存器</a:t>
            </a:r>
            <a:endParaRPr lang="zh-CN" alt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314554"/>
              </p:ext>
            </p:extLst>
          </p:nvPr>
        </p:nvGraphicFramePr>
        <p:xfrm>
          <a:off x="1833612" y="3016618"/>
          <a:ext cx="8098180" cy="3243504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2024545">
                  <a:extLst>
                    <a:ext uri="{9D8B030D-6E8A-4147-A177-3AD203B41FA5}">
                      <a16:colId xmlns:a16="http://schemas.microsoft.com/office/drawing/2014/main" val="2751928071"/>
                    </a:ext>
                  </a:extLst>
                </a:gridCol>
                <a:gridCol w="2024545">
                  <a:extLst>
                    <a:ext uri="{9D8B030D-6E8A-4147-A177-3AD203B41FA5}">
                      <a16:colId xmlns:a16="http://schemas.microsoft.com/office/drawing/2014/main" val="3940967561"/>
                    </a:ext>
                  </a:extLst>
                </a:gridCol>
                <a:gridCol w="2024545">
                  <a:extLst>
                    <a:ext uri="{9D8B030D-6E8A-4147-A177-3AD203B41FA5}">
                      <a16:colId xmlns:a16="http://schemas.microsoft.com/office/drawing/2014/main" val="3970809767"/>
                    </a:ext>
                  </a:extLst>
                </a:gridCol>
                <a:gridCol w="2024545">
                  <a:extLst>
                    <a:ext uri="{9D8B030D-6E8A-4147-A177-3AD203B41FA5}">
                      <a16:colId xmlns:a16="http://schemas.microsoft.com/office/drawing/2014/main" val="4064833999"/>
                    </a:ext>
                  </a:extLst>
                </a:gridCol>
              </a:tblGrid>
              <a:tr h="810876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</a:t>
                      </a:r>
                      <a:r>
                        <a:rPr lang="en-US" altLang="zh-CN" sz="3200" dirty="0" err="1" smtClean="0">
                          <a:latin typeface="Constantia" panose="02030602050306030303" pitchFamily="18" charset="0"/>
                        </a:rPr>
                        <a:t>rax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</a:t>
                      </a:r>
                      <a:r>
                        <a:rPr lang="en-US" altLang="zh-CN" sz="3200" dirty="0" err="1" smtClean="0">
                          <a:latin typeface="Constantia" panose="02030602050306030303" pitchFamily="18" charset="0"/>
                        </a:rPr>
                        <a:t>rcx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</a:t>
                      </a:r>
                      <a:r>
                        <a:rPr lang="en-US" altLang="zh-CN" sz="3200" dirty="0" err="1" smtClean="0">
                          <a:latin typeface="Constantia" panose="02030602050306030303" pitchFamily="18" charset="0"/>
                        </a:rPr>
                        <a:t>rdx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</a:t>
                      </a:r>
                      <a:r>
                        <a:rPr lang="en-US" altLang="zh-CN" sz="3200" dirty="0" err="1" smtClean="0">
                          <a:latin typeface="Constantia" panose="02030602050306030303" pitchFamily="18" charset="0"/>
                        </a:rPr>
                        <a:t>rbx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56831"/>
                  </a:ext>
                </a:extLst>
              </a:tr>
              <a:tr h="810876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</a:t>
                      </a:r>
                      <a:r>
                        <a:rPr lang="en-US" altLang="zh-CN" sz="3200" dirty="0" err="1" smtClean="0">
                          <a:latin typeface="Constantia" panose="02030602050306030303" pitchFamily="18" charset="0"/>
                        </a:rPr>
                        <a:t>rsp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</a:t>
                      </a:r>
                      <a:r>
                        <a:rPr lang="en-US" altLang="zh-CN" sz="3200" dirty="0" err="1" smtClean="0">
                          <a:latin typeface="Constantia" panose="02030602050306030303" pitchFamily="18" charset="0"/>
                        </a:rPr>
                        <a:t>rbp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</a:t>
                      </a:r>
                      <a:r>
                        <a:rPr lang="en-US" altLang="zh-CN" sz="3200" dirty="0" err="1" smtClean="0">
                          <a:latin typeface="Constantia" panose="02030602050306030303" pitchFamily="18" charset="0"/>
                        </a:rPr>
                        <a:t>rsi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</a:t>
                      </a:r>
                      <a:r>
                        <a:rPr lang="en-US" altLang="zh-CN" sz="3200" dirty="0" err="1" smtClean="0">
                          <a:latin typeface="Constantia" panose="02030602050306030303" pitchFamily="18" charset="0"/>
                        </a:rPr>
                        <a:t>rdi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88392"/>
                  </a:ext>
                </a:extLst>
              </a:tr>
              <a:tr h="810876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%r8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%r9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%r10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%r11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556252"/>
                  </a:ext>
                </a:extLst>
              </a:tr>
              <a:tr h="810876"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%r12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%r13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200" dirty="0" smtClean="0">
                          <a:latin typeface="Constantia" panose="02030602050306030303" pitchFamily="18" charset="0"/>
                        </a:rPr>
                        <a:t>%r14</a:t>
                      </a:r>
                      <a:endParaRPr lang="zh-CN" altLang="en-US" sz="3200" dirty="0">
                        <a:latin typeface="Constantia" panose="020306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3200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161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79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632686" y="407014"/>
            <a:ext cx="30572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特殊功能寄存器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8876" y="1233333"/>
            <a:ext cx="84048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 PC</a:t>
            </a:r>
            <a:r>
              <a:rPr lang="zh-CN" altLang="en-US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：程序计数器，保存下一条指令的地址</a:t>
            </a:r>
            <a:endParaRPr lang="en-US" altLang="zh-CN" dirty="0" smtClean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n w="0"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CC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：条件码寄存器，保存运算过程中的状态（零标志、负数标志、溢出标志）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n w="0"/>
                <a:latin typeface="华文中宋" panose="02010600040101010101" pitchFamily="2" charset="-122"/>
                <a:ea typeface="华文中宋" panose="02010600040101010101" pitchFamily="2" charset="-122"/>
              </a:rPr>
              <a:t>●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State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： 机器状态寄存器（区分为正常状态和异常状态）</a:t>
            </a:r>
          </a:p>
        </p:txBody>
      </p:sp>
      <p:sp>
        <p:nvSpPr>
          <p:cNvPr id="4" name="矩形 3"/>
          <p:cNvSpPr/>
          <p:nvPr/>
        </p:nvSpPr>
        <p:spPr>
          <a:xfrm>
            <a:off x="5248240" y="2997426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机器状态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00847"/>
              </p:ext>
            </p:extLst>
          </p:nvPr>
        </p:nvGraphicFramePr>
        <p:xfrm>
          <a:off x="2097312" y="3840627"/>
          <a:ext cx="8127999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28611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70516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1493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编号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名称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含义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61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0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OK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正常运行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05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1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HLT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停机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52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2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ADR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非法内存地址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15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3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INS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非法指令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49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4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REG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非法寄存器</a:t>
                      </a:r>
                      <a:r>
                        <a:rPr lang="en-US" altLang="zh-CN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ID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9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5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逻辑错误</a:t>
                      </a:r>
                      <a:endParaRPr lang="zh-CN" altLang="en-US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0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89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9523" y="582275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存储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结构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08163" y="1987071"/>
            <a:ext cx="66479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内存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空间分为预留空间、栈区、代码区和用户数据区。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预留空间范围从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0x00000000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0x00ffffff</a:t>
            </a: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栈区用于保存函数的局部变量，函数返回地址，函数的参数等。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范围从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0x01000000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0x01ffffff</a:t>
            </a: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代码区存放二进制可执行代码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范围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从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0x02000000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0x02ffffff</a:t>
            </a:r>
            <a:endParaRPr lang="en-US" altLang="zh-CN" dirty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用户数据区用来存放全局变量或是一些运行过程中的数据。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用户可自由使用。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范围从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0x03000000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0x0fffffff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28506" y="1671827"/>
            <a:ext cx="1886753" cy="4323806"/>
            <a:chOff x="4754879" y="561703"/>
            <a:chExt cx="2508070" cy="5747657"/>
          </a:xfrm>
        </p:grpSpPr>
        <p:sp>
          <p:nvSpPr>
            <p:cNvPr id="30" name="矩形 29"/>
            <p:cNvSpPr/>
            <p:nvPr/>
          </p:nvSpPr>
          <p:spPr>
            <a:xfrm>
              <a:off x="4754879" y="561703"/>
              <a:ext cx="2508070" cy="57476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4754879" y="5752164"/>
              <a:ext cx="25080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754879" y="5194663"/>
              <a:ext cx="25080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754879" y="4659086"/>
              <a:ext cx="25080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754879" y="1001487"/>
              <a:ext cx="25080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754879" y="1471749"/>
              <a:ext cx="25080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754879" y="1955074"/>
              <a:ext cx="25080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5660099" y="5830706"/>
              <a:ext cx="6976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预留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75378" y="5273689"/>
              <a:ext cx="146706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用户代码区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660099" y="4741820"/>
              <a:ext cx="6976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栈区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259348" y="3107025"/>
              <a:ext cx="14991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用户数据区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75379" y="1520525"/>
              <a:ext cx="146706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输入缓冲区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275378" y="1038983"/>
              <a:ext cx="146706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输出缓冲区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275378" y="596539"/>
              <a:ext cx="146706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显示缓冲区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32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69523" y="582275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存储</a:t>
            </a:r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结构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34289" y="2181368"/>
            <a:ext cx="54938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输入缓冲区保存从键盘的临时输入数据。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范围从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0x10000000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0x1007ffff</a:t>
            </a:r>
          </a:p>
          <a:p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输出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缓冲区保存将要打印到屏幕上的临时输出数据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范围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从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0x10080000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0x100fffff</a:t>
            </a:r>
          </a:p>
          <a:p>
            <a:endParaRPr lang="en-US" altLang="zh-CN" dirty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显示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缓冲区保存将要打印到显示屏上的像素数据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范围从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0x10100000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到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0x110fffff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28506" y="1671827"/>
            <a:ext cx="1886753" cy="4323806"/>
            <a:chOff x="4754879" y="561703"/>
            <a:chExt cx="2508070" cy="5747657"/>
          </a:xfrm>
        </p:grpSpPr>
        <p:sp>
          <p:nvSpPr>
            <p:cNvPr id="30" name="矩形 29"/>
            <p:cNvSpPr/>
            <p:nvPr/>
          </p:nvSpPr>
          <p:spPr>
            <a:xfrm>
              <a:off x="4754879" y="561703"/>
              <a:ext cx="2508070" cy="57476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4754879" y="5752164"/>
              <a:ext cx="25080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754879" y="5194663"/>
              <a:ext cx="25080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4754879" y="4659086"/>
              <a:ext cx="25080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4754879" y="1001487"/>
              <a:ext cx="25080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4754879" y="1471749"/>
              <a:ext cx="25080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4754879" y="1955074"/>
              <a:ext cx="25080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/>
          </p:nvSpPr>
          <p:spPr>
            <a:xfrm>
              <a:off x="5660099" y="5830706"/>
              <a:ext cx="6976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预留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275378" y="5273689"/>
              <a:ext cx="146706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用户代码区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660099" y="4741820"/>
              <a:ext cx="69762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栈区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259348" y="3107025"/>
              <a:ext cx="149912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用户数据区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275379" y="1520525"/>
              <a:ext cx="146706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输入缓冲区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275378" y="1038983"/>
              <a:ext cx="146706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输出缓冲区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275378" y="596539"/>
              <a:ext cx="146706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显示缓冲区</a:t>
              </a:r>
              <a:endParaRPr lang="zh-CN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73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4737" y="733587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三、指令系统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57998" y="2168435"/>
            <a:ext cx="70931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此虚拟机上使用的指令系统为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DY64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，由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CS:APP3e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第四章所述的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Y86-64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指令系统修改而来。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pPr indent="457200"/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pPr indent="457200"/>
            <a:endParaRPr lang="en-US" altLang="zh-CN" dirty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        DY64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指令集架构融合了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RISC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和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CISC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机器的特性，有以下几个特点：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pPr indent="457200"/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1. 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主要的运算、逻辑和控制操作都发生在寄存器之间；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pPr indent="457200"/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2. 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相比于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Y86-64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，添加</a:t>
            </a:r>
            <a:r>
              <a:rPr lang="zh-CN" altLang="en-US" dirty="0">
                <a:latin typeface="Constantia" panose="02030602050306030303" pitchFamily="18" charset="0"/>
                <a:ea typeface="华文中宋" panose="02010600040101010101" pitchFamily="2" charset="-122"/>
              </a:rPr>
              <a:t>了额外的运算指令，增添了比较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指令；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pPr indent="457200"/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3. 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寻址方式简单；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pPr indent="457200"/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4. 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指令不定长</a:t>
            </a:r>
            <a:r>
              <a:rPr lang="zh-CN" altLang="en-US" dirty="0">
                <a:latin typeface="Constantia" panose="02030602050306030303" pitchFamily="18" charset="0"/>
                <a:ea typeface="华文中宋" panose="02010600040101010101" pitchFamily="2" charset="-122"/>
              </a:rPr>
              <a:t>；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  <a:p>
            <a:pPr indent="457200"/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5. DY64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指令集只支持</a:t>
            </a:r>
            <a:r>
              <a:rPr lang="en-US" altLang="zh-CN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64</a:t>
            </a:r>
            <a:r>
              <a:rPr lang="zh-CN" altLang="en-US" dirty="0" smtClean="0">
                <a:latin typeface="Constantia" panose="02030602050306030303" pitchFamily="18" charset="0"/>
                <a:ea typeface="华文中宋" panose="02010600040101010101" pitchFamily="2" charset="-122"/>
              </a:rPr>
              <a:t>位带符号整型的运算。</a:t>
            </a:r>
            <a:endParaRPr lang="en-US" altLang="zh-CN" dirty="0" smtClean="0">
              <a:latin typeface="Constantia" panose="02030602050306030303" pitchFamily="18" charset="0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65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30671" y="958593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tantia" panose="02030602050306030303" pitchFamily="18" charset="0"/>
                <a:ea typeface="华文中宋" panose="02010600040101010101" pitchFamily="2" charset="-122"/>
              </a:rPr>
              <a:t>寻址方式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tantia" panose="02030602050306030303" pitchFamily="18" charset="0"/>
              <a:ea typeface="华文中宋" panose="0201060004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15166"/>
              </p:ext>
            </p:extLst>
          </p:nvPr>
        </p:nvGraphicFramePr>
        <p:xfrm>
          <a:off x="1958663" y="2377439"/>
          <a:ext cx="8170159" cy="2795453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60674">
                  <a:extLst>
                    <a:ext uri="{9D8B030D-6E8A-4147-A177-3AD203B41FA5}">
                      <a16:colId xmlns:a16="http://schemas.microsoft.com/office/drawing/2014/main" val="596741792"/>
                    </a:ext>
                  </a:extLst>
                </a:gridCol>
                <a:gridCol w="1535291">
                  <a:extLst>
                    <a:ext uri="{9D8B030D-6E8A-4147-A177-3AD203B41FA5}">
                      <a16:colId xmlns:a16="http://schemas.microsoft.com/office/drawing/2014/main" val="3879993953"/>
                    </a:ext>
                  </a:extLst>
                </a:gridCol>
                <a:gridCol w="3431655">
                  <a:extLst>
                    <a:ext uri="{9D8B030D-6E8A-4147-A177-3AD203B41FA5}">
                      <a16:colId xmlns:a16="http://schemas.microsoft.com/office/drawing/2014/main" val="304684223"/>
                    </a:ext>
                  </a:extLst>
                </a:gridCol>
                <a:gridCol w="2042539">
                  <a:extLst>
                    <a:ext uri="{9D8B030D-6E8A-4147-A177-3AD203B41FA5}">
                      <a16:colId xmlns:a16="http://schemas.microsoft.com/office/drawing/2014/main" val="3517839507"/>
                    </a:ext>
                  </a:extLst>
                </a:gridCol>
              </a:tblGrid>
              <a:tr h="460578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类型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格式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操作数值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名称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050683"/>
                  </a:ext>
                </a:extLst>
              </a:tr>
              <a:tr h="46697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立即数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$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立即数寻址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172723"/>
                  </a:ext>
                </a:extLst>
              </a:tr>
              <a:tr h="46697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寄存器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rA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rA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寄存器寻址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532356"/>
                  </a:ext>
                </a:extLst>
              </a:tr>
              <a:tr h="46697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存储器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()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M[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绝对寻址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84610"/>
                  </a:ext>
                </a:extLst>
              </a:tr>
              <a:tr h="466975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存储器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(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rA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)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M[R[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rA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]]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间接寻址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371959"/>
                  </a:ext>
                </a:extLst>
              </a:tr>
              <a:tr h="466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存储器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(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rA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)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M[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Imm+R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[</a:t>
                      </a:r>
                      <a:r>
                        <a:rPr lang="en-US" altLang="zh-CN" dirty="0" err="1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rA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]]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基址</a:t>
                      </a:r>
                      <a:r>
                        <a:rPr lang="en-US" altLang="zh-CN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+</a:t>
                      </a:r>
                      <a:r>
                        <a:rPr lang="zh-CN" altLang="en-US" dirty="0" smtClean="0">
                          <a:latin typeface="Constantia" panose="02030602050306030303" pitchFamily="18" charset="0"/>
                          <a:ea typeface="华文中宋" panose="02010600040101010101" pitchFamily="2" charset="-122"/>
                        </a:rPr>
                        <a:t>偏移量寻址</a:t>
                      </a:r>
                      <a:endParaRPr lang="zh-CN" altLang="en-US" dirty="0">
                        <a:latin typeface="Constantia" panose="02030602050306030303" pitchFamily="18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0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7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5054228" y="694858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指令格式</a:t>
            </a:r>
            <a:endParaRPr lang="zh-CN" alt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57210" y="1631068"/>
            <a:ext cx="9020175" cy="4557163"/>
            <a:chOff x="885825" y="1004051"/>
            <a:chExt cx="9020175" cy="4557163"/>
          </a:xfrm>
        </p:grpSpPr>
        <p:sp>
          <p:nvSpPr>
            <p:cNvPr id="55" name="矩形 54"/>
            <p:cNvSpPr/>
            <p:nvPr/>
          </p:nvSpPr>
          <p:spPr>
            <a:xfrm>
              <a:off x="1113258" y="1478684"/>
              <a:ext cx="64312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null</a:t>
              </a:r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型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331267" y="1972316"/>
              <a:ext cx="425116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altLang="zh-CN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</a:t>
              </a:r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型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70353" y="2465948"/>
              <a:ext cx="48603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rr</a:t>
              </a:r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型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291191" y="2959580"/>
              <a:ext cx="46519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ir</a:t>
              </a:r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型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180584" y="3453212"/>
              <a:ext cx="57579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rm</a:t>
              </a:r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型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180584" y="3946844"/>
              <a:ext cx="575799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mr</a:t>
              </a:r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型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352105" y="4440476"/>
              <a:ext cx="40427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</a:t>
              </a:r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型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352105" y="4934108"/>
              <a:ext cx="40427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err="1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</a:t>
              </a:r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型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1823057" y="1500711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 smtClean="0">
                  <a:latin typeface="Ubuntu Mono" panose="020B0509030602030204" pitchFamily="49" charset="0"/>
                </a:rPr>
                <a:t>icode</a:t>
              </a:r>
              <a:endParaRPr lang="zh-CN" altLang="en-US" sz="1000" b="1" dirty="0">
                <a:latin typeface="Ubuntu Mono" panose="020B0509030602030204" pitchFamily="49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2371060" y="1500711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latin typeface="Ubuntu Mono" panose="020B0509030602030204" pitchFamily="49" charset="0"/>
                </a:rPr>
                <a:t>i</a:t>
              </a:r>
              <a:r>
                <a:rPr lang="en-US" altLang="zh-CN" sz="1000" b="1" dirty="0" err="1" smtClean="0">
                  <a:latin typeface="Ubuntu Mono" panose="020B0509030602030204" pitchFamily="49" charset="0"/>
                </a:rPr>
                <a:t>fun</a:t>
              </a:r>
              <a:endParaRPr lang="en-US" altLang="zh-CN" sz="10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823057" y="1994343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 smtClean="0">
                  <a:latin typeface="Ubuntu Mono" panose="020B0509030602030204" pitchFamily="49" charset="0"/>
                </a:rPr>
                <a:t>icode</a:t>
              </a:r>
              <a:endParaRPr lang="zh-CN" altLang="en-US" sz="1000" b="1" dirty="0">
                <a:latin typeface="Ubuntu Mono" panose="020B0509030602030204" pitchFamily="49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2371060" y="1994343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latin typeface="Ubuntu Mono" panose="020B0509030602030204" pitchFamily="49" charset="0"/>
                </a:rPr>
                <a:t>i</a:t>
              </a:r>
              <a:r>
                <a:rPr lang="en-US" altLang="zh-CN" sz="1000" b="1" dirty="0" err="1" smtClean="0">
                  <a:latin typeface="Ubuntu Mono" panose="020B0509030602030204" pitchFamily="49" charset="0"/>
                </a:rPr>
                <a:t>fun</a:t>
              </a:r>
              <a:endParaRPr lang="en-US" altLang="zh-CN" sz="10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823057" y="2487975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 smtClean="0">
                  <a:latin typeface="Ubuntu Mono" panose="020B0509030602030204" pitchFamily="49" charset="0"/>
                </a:rPr>
                <a:t>icode</a:t>
              </a:r>
              <a:endParaRPr lang="zh-CN" altLang="en-US" sz="1000" b="1" dirty="0">
                <a:latin typeface="Ubuntu Mono" panose="020B0509030602030204" pitchFamily="49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371060" y="2487975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latin typeface="Ubuntu Mono" panose="020B0509030602030204" pitchFamily="49" charset="0"/>
                </a:rPr>
                <a:t>i</a:t>
              </a:r>
              <a:r>
                <a:rPr lang="en-US" altLang="zh-CN" sz="1000" b="1" dirty="0" err="1" smtClean="0">
                  <a:latin typeface="Ubuntu Mono" panose="020B0509030602030204" pitchFamily="49" charset="0"/>
                </a:rPr>
                <a:t>fun</a:t>
              </a:r>
              <a:endParaRPr lang="en-US" altLang="zh-CN" sz="10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823057" y="2981607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 smtClean="0">
                  <a:latin typeface="Ubuntu Mono" panose="020B0509030602030204" pitchFamily="49" charset="0"/>
                </a:rPr>
                <a:t>icode</a:t>
              </a:r>
              <a:endParaRPr lang="zh-CN" altLang="en-US" sz="1000" b="1" dirty="0">
                <a:latin typeface="Ubuntu Mono" panose="020B0509030602030204" pitchFamily="49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371060" y="2981607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latin typeface="Ubuntu Mono" panose="020B0509030602030204" pitchFamily="49" charset="0"/>
                </a:rPr>
                <a:t>i</a:t>
              </a:r>
              <a:r>
                <a:rPr lang="en-US" altLang="zh-CN" sz="1000" b="1" dirty="0" err="1" smtClean="0">
                  <a:latin typeface="Ubuntu Mono" panose="020B0509030602030204" pitchFamily="49" charset="0"/>
                </a:rPr>
                <a:t>fun</a:t>
              </a:r>
              <a:endParaRPr lang="en-US" altLang="zh-CN" sz="10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823057" y="3475239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 smtClean="0">
                  <a:latin typeface="Ubuntu Mono" panose="020B0509030602030204" pitchFamily="49" charset="0"/>
                </a:rPr>
                <a:t>icode</a:t>
              </a:r>
              <a:endParaRPr lang="zh-CN" altLang="en-US" sz="1000" b="1" dirty="0">
                <a:latin typeface="Ubuntu Mono" panose="020B0509030602030204" pitchFamily="49" charset="0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371060" y="3475239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latin typeface="Ubuntu Mono" panose="020B0509030602030204" pitchFamily="49" charset="0"/>
                </a:rPr>
                <a:t>i</a:t>
              </a:r>
              <a:r>
                <a:rPr lang="en-US" altLang="zh-CN" sz="1000" b="1" dirty="0" err="1" smtClean="0">
                  <a:latin typeface="Ubuntu Mono" panose="020B0509030602030204" pitchFamily="49" charset="0"/>
                </a:rPr>
                <a:t>fun</a:t>
              </a:r>
              <a:endParaRPr lang="en-US" altLang="zh-CN" sz="10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823057" y="3968871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 smtClean="0">
                  <a:latin typeface="Ubuntu Mono" panose="020B0509030602030204" pitchFamily="49" charset="0"/>
                </a:rPr>
                <a:t>icode</a:t>
              </a:r>
              <a:endParaRPr lang="zh-CN" altLang="en-US" sz="1000" b="1" dirty="0">
                <a:latin typeface="Ubuntu Mono" panose="020B0509030602030204" pitchFamily="49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371060" y="3968871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latin typeface="Ubuntu Mono" panose="020B0509030602030204" pitchFamily="49" charset="0"/>
                </a:rPr>
                <a:t>i</a:t>
              </a:r>
              <a:r>
                <a:rPr lang="en-US" altLang="zh-CN" sz="1000" b="1" dirty="0" err="1" smtClean="0">
                  <a:latin typeface="Ubuntu Mono" panose="020B0509030602030204" pitchFamily="49" charset="0"/>
                </a:rPr>
                <a:t>fun</a:t>
              </a:r>
              <a:endParaRPr lang="en-US" altLang="zh-CN" sz="10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823057" y="4462503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 smtClean="0">
                  <a:latin typeface="Ubuntu Mono" panose="020B0509030602030204" pitchFamily="49" charset="0"/>
                </a:rPr>
                <a:t>icode</a:t>
              </a:r>
              <a:endParaRPr lang="zh-CN" altLang="en-US" sz="1000" b="1" dirty="0">
                <a:latin typeface="Ubuntu Mono" panose="020B0509030602030204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371060" y="4462503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latin typeface="Ubuntu Mono" panose="020B0509030602030204" pitchFamily="49" charset="0"/>
                </a:rPr>
                <a:t>i</a:t>
              </a:r>
              <a:r>
                <a:rPr lang="en-US" altLang="zh-CN" sz="1000" b="1" dirty="0" err="1" smtClean="0">
                  <a:latin typeface="Ubuntu Mono" panose="020B0509030602030204" pitchFamily="49" charset="0"/>
                </a:rPr>
                <a:t>fun</a:t>
              </a:r>
              <a:endParaRPr lang="en-US" altLang="zh-CN" sz="10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823057" y="4956135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 smtClean="0">
                  <a:latin typeface="Ubuntu Mono" panose="020B0509030602030204" pitchFamily="49" charset="0"/>
                </a:rPr>
                <a:t>icode</a:t>
              </a:r>
              <a:endParaRPr lang="zh-CN" altLang="en-US" sz="1000" b="1" dirty="0">
                <a:latin typeface="Ubuntu Mono" panose="020B0509030602030204" pitchFamily="49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2371060" y="4956135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 err="1">
                  <a:latin typeface="Ubuntu Mono" panose="020B0509030602030204" pitchFamily="49" charset="0"/>
                </a:rPr>
                <a:t>i</a:t>
              </a:r>
              <a:r>
                <a:rPr lang="en-US" altLang="zh-CN" sz="1000" b="1" dirty="0" err="1" smtClean="0">
                  <a:latin typeface="Ubuntu Mono" panose="020B0509030602030204" pitchFamily="49" charset="0"/>
                </a:rPr>
                <a:t>fun</a:t>
              </a:r>
              <a:endParaRPr lang="en-US" altLang="zh-CN" sz="10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996183" y="1996743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rA</a:t>
              </a:r>
              <a:endParaRPr lang="zh-CN" altLang="en-US" sz="1200" b="1" dirty="0">
                <a:latin typeface="Ubuntu Mono" panose="020B0509030602030204" pitchFamily="49" charset="0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3544186" y="1996743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Ubuntu Mono" panose="020B0509030602030204" pitchFamily="49" charset="0"/>
                </a:rPr>
                <a:t>0xF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2996183" y="2490375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rA</a:t>
              </a:r>
              <a:endParaRPr lang="zh-CN" altLang="en-US" sz="1200" b="1" dirty="0">
                <a:latin typeface="Ubuntu Mono" panose="020B0509030602030204" pitchFamily="49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544186" y="2490375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rB</a:t>
              </a:r>
              <a:endParaRPr lang="en-US" altLang="zh-CN" sz="12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996183" y="2984007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rA</a:t>
              </a:r>
              <a:endParaRPr lang="zh-CN" altLang="en-US" sz="1200" b="1" dirty="0">
                <a:latin typeface="Ubuntu Mono" panose="020B0509030602030204" pitchFamily="49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544186" y="2984007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latin typeface="Ubuntu Mono" panose="020B0509030602030204" pitchFamily="49" charset="0"/>
                </a:rPr>
                <a:t>0xF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2996183" y="3477639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rA</a:t>
              </a:r>
              <a:endParaRPr lang="zh-CN" altLang="en-US" sz="1200" b="1" dirty="0">
                <a:latin typeface="Ubuntu Mono" panose="020B0509030602030204" pitchFamily="49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544186" y="3477639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rB</a:t>
              </a:r>
              <a:endParaRPr lang="en-US" altLang="zh-CN" sz="12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996183" y="3971271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rA</a:t>
              </a:r>
              <a:endParaRPr lang="zh-CN" altLang="en-US" sz="1200" b="1" dirty="0">
                <a:latin typeface="Ubuntu Mono" panose="020B0509030602030204" pitchFamily="49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544186" y="3971271"/>
              <a:ext cx="548003" cy="28575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err="1" smtClean="0">
                  <a:latin typeface="Ubuntu Mono" panose="020B0509030602030204" pitchFamily="49" charset="0"/>
                </a:rPr>
                <a:t>rB</a:t>
              </a:r>
              <a:endParaRPr lang="en-US" altLang="zh-CN" sz="1200" b="1" dirty="0" smtClean="0">
                <a:latin typeface="Ubuntu Mono" panose="020B0509030602030204" pitchFamily="49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4169309" y="2981607"/>
              <a:ext cx="5419725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Ubuntu Mono" panose="020B0509030602030204" pitchFamily="49" charset="0"/>
                </a:rPr>
                <a:t>immediate</a:t>
              </a:r>
              <a:endParaRPr lang="zh-CN" altLang="en-US" sz="1200" b="1" dirty="0">
                <a:solidFill>
                  <a:schemeClr val="tx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169309" y="3475239"/>
              <a:ext cx="5419725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Ubuntu Mono" panose="020B0509030602030204" pitchFamily="49" charset="0"/>
                </a:rPr>
                <a:t>immediate</a:t>
              </a:r>
              <a:endParaRPr lang="zh-CN" altLang="en-US" sz="1200" b="1" dirty="0">
                <a:solidFill>
                  <a:schemeClr val="tx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4169309" y="3968871"/>
              <a:ext cx="5419725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Ubuntu Mono" panose="020B0509030602030204" pitchFamily="49" charset="0"/>
                </a:rPr>
                <a:t>immediate</a:t>
              </a:r>
              <a:endParaRPr lang="zh-CN" altLang="en-US" sz="1200" b="1" dirty="0">
                <a:solidFill>
                  <a:schemeClr val="tx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996183" y="4462503"/>
              <a:ext cx="5419725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Ubuntu Mono" panose="020B0509030602030204" pitchFamily="49" charset="0"/>
                </a:rPr>
                <a:t>immediate</a:t>
              </a:r>
              <a:endParaRPr lang="zh-CN" altLang="en-US" sz="1200" b="1" dirty="0">
                <a:solidFill>
                  <a:schemeClr val="tx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996183" y="4956135"/>
              <a:ext cx="5419725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 smtClean="0">
                  <a:solidFill>
                    <a:schemeClr val="tx1"/>
                  </a:solidFill>
                  <a:latin typeface="Ubuntu Mono" panose="020B0509030602030204" pitchFamily="49" charset="0"/>
                </a:rPr>
                <a:t>immediate</a:t>
              </a:r>
              <a:endParaRPr lang="zh-CN" altLang="en-US" sz="1200" b="1" dirty="0">
                <a:solidFill>
                  <a:schemeClr val="tx1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1033108" y="1004051"/>
              <a:ext cx="72327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字节数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645061" y="1008099"/>
              <a:ext cx="27924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852409" y="1008099"/>
              <a:ext cx="27924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136665" y="1004051"/>
              <a:ext cx="27924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9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9215214" y="1004051"/>
              <a:ext cx="37382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885825" y="1371600"/>
              <a:ext cx="90201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2919063" y="1389264"/>
              <a:ext cx="0" cy="41719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4096602" y="1389264"/>
              <a:ext cx="0" cy="41719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8415908" y="1367237"/>
              <a:ext cx="0" cy="41719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9589034" y="1367237"/>
              <a:ext cx="0" cy="41719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55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768</Words>
  <Application>Microsoft Office PowerPoint</Application>
  <PresentationFormat>宽屏</PresentationFormat>
  <Paragraphs>210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华文中宋</vt:lpstr>
      <vt:lpstr>Arial</vt:lpstr>
      <vt:lpstr>Constantia</vt:lpstr>
      <vt:lpstr>Ubuntu Mono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dong</dc:creator>
  <cp:lastModifiedBy>yan dong</cp:lastModifiedBy>
  <cp:revision>90</cp:revision>
  <dcterms:created xsi:type="dcterms:W3CDTF">2018-04-23T11:58:44Z</dcterms:created>
  <dcterms:modified xsi:type="dcterms:W3CDTF">2018-05-28T15:46:42Z</dcterms:modified>
</cp:coreProperties>
</file>