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99" r:id="rId3"/>
    <p:sldId id="594" r:id="rId5"/>
    <p:sldId id="523" r:id="rId6"/>
    <p:sldId id="591" r:id="rId7"/>
    <p:sldId id="526" r:id="rId8"/>
    <p:sldId id="590" r:id="rId9"/>
    <p:sldId id="599" r:id="rId10"/>
    <p:sldId id="527" r:id="rId11"/>
    <p:sldId id="564" r:id="rId12"/>
    <p:sldId id="565" r:id="rId13"/>
    <p:sldId id="529" r:id="rId14"/>
    <p:sldId id="530" r:id="rId15"/>
    <p:sldId id="626" r:id="rId16"/>
    <p:sldId id="634" r:id="rId17"/>
    <p:sldId id="532" r:id="rId18"/>
    <p:sldId id="524" r:id="rId19"/>
    <p:sldId id="536" r:id="rId20"/>
    <p:sldId id="640" r:id="rId21"/>
    <p:sldId id="303" r:id="rId22"/>
    <p:sldId id="631" r:id="rId23"/>
    <p:sldId id="632" r:id="rId24"/>
    <p:sldId id="633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稳 赵" initials="稳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4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到城市</a:t>
            </a:r>
            <a:r>
              <a:rPr lang="en-US" altLang="zh-CN" dirty="0"/>
              <a:t>j</a:t>
            </a:r>
            <a:r>
              <a:rPr lang="zh-CN" altLang="en-US" dirty="0"/>
              <a:t>的概率</a:t>
            </a:r>
            <a:endParaRPr lang="zh-CN" altLang="en-US" dirty="0"/>
          </a:p>
        </c:rich>
      </c:tx>
      <c:layout>
        <c:manualLayout>
          <c:xMode val="edge"/>
          <c:yMode val="edge"/>
          <c:x val="0.240164690926771"/>
          <c:y val="0.03557944535286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到城市</a:t>
            </a:r>
            <a:r>
              <a:rPr lang="en-US" altLang="zh-CN" dirty="0"/>
              <a:t>j</a:t>
            </a:r>
            <a:r>
              <a:rPr lang="zh-CN" altLang="en-US" dirty="0"/>
              <a:t>的概率</a:t>
            </a:r>
            <a:endParaRPr lang="zh-CN" altLang="en-US" dirty="0"/>
          </a:p>
        </c:rich>
      </c:tx>
      <c:layout>
        <c:manualLayout>
          <c:xMode val="edge"/>
          <c:yMode val="edge"/>
          <c:x val="0.240164690926771"/>
          <c:y val="0.03557944535286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到城市</a:t>
            </a:r>
            <a:r>
              <a:rPr lang="en-US" altLang="zh-CN" dirty="0"/>
              <a:t>j</a:t>
            </a:r>
            <a:r>
              <a:rPr lang="zh-CN" altLang="en-US" dirty="0"/>
              <a:t>的概率</a:t>
            </a:r>
            <a:endParaRPr lang="zh-CN" altLang="en-US" dirty="0"/>
          </a:p>
        </c:rich>
      </c:tx>
      <c:layout>
        <c:manualLayout>
          <c:xMode val="edge"/>
          <c:yMode val="edge"/>
          <c:x val="0.240164690926771"/>
          <c:y val="0.03557944535286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8119989286215"/>
                  <c:y val="0.00165243644493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70474742634512"/>
                  <c:y val="-0.0054653203130617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897487017197285"/>
                  <c:y val="-0.21182236798484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到城市1</c:v>
                </c:pt>
                <c:pt idx="1">
                  <c:v>到城市3</c:v>
                </c:pt>
                <c:pt idx="2">
                  <c:v>到城市5</c:v>
                </c:pt>
              </c:strCache>
            </c:strRef>
          </c:cat>
          <c:val>
            <c:numRef>
              <c:f>Sheet1!$B$2:$B$4</c:f>
              <c:numCache>
                <c:formatCode>0.00_);[Red]\(0.00\)</c:formatCode>
                <c:ptCount val="3"/>
                <c:pt idx="0">
                  <c:v>0.0384615384615385</c:v>
                </c:pt>
                <c:pt idx="1">
                  <c:v>0.0384615384615385</c:v>
                </c:pt>
                <c:pt idx="2">
                  <c:v>0.923076923076923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点为一个蚁穴，设定其中有两只蚂蚁，蚂蚁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点为食物所在位置，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点只是路径上的一点。假设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形成一个等边三角形，且两只蚂蚁的移动速度均相同。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时刻，两只蚂蚁在蚁穴中，在他们面前有两条路可以选择，即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。两只蚂蚁随机进行选择，我们假设蚂蚁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选择了路径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选择了路径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时刻是，蚂蚁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走到了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走到了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点，即食物所在位置。他们在其经过的路径上释放了信息素，在途中用虚线表示。之后蚂蚁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将食物运往蚁穴，并依然在沿途释放信息素，蚂蚁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点进发。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时刻时，蚂蚁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到达了蚁穴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到达了食物所在位置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点，此时蚂蚁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再次出发去搬运食物，它发现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路径上的信息素浓度要高于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路径上的信息素浓度（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路径上有两条虚线，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条虚线）。因此蚂蚁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路径去搬运食物，而蚂蚁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点获取到了食物，接下来返回蚁穴，但是它也有两种选择，一种是原路返回，另一种便是走线路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。蚂蚁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路径上的信息素浓度要高于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路径上的信息素浓度，因此它将选择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来返回蚁穴。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如此往复，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路径的信息素浓度会越来越低，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路径上的信息素浓度会越来越高，所以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路径上将没有蚂蚁再次经过，两只蚂蚁都只会选择路径较短的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线路去搬运食物。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97F95-A7ED-4BCC-BAF5-74B330CBE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97F95-A7ED-4BCC-BAF5-74B330CBE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7920203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7333" y="296902"/>
            <a:ext cx="9792825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7749-00F0-4812-8177-A344689B38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364C-9B3D-4D64-BA3D-1743CE88C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7749-00F0-4812-8177-A344689B38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364C-9B3D-4D64-BA3D-1743CE88C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569973" y="4600623"/>
            <a:ext cx="6134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赵稳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73243" y="3576763"/>
            <a:ext cx="1849196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2845889" y="-115345"/>
            <a:ext cx="752530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2102651" y="1225703"/>
            <a:ext cx="226225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384833" y="480284"/>
            <a:ext cx="1049471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94392" y="4848908"/>
            <a:ext cx="474985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15949" y="2564524"/>
            <a:ext cx="9052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                   </a:t>
            </a:r>
            <a:r>
              <a:rPr lang="zh-CN" altLang="en-US" sz="3600">
                <a:sym typeface="+mn-ea"/>
              </a:rPr>
              <a:t>基于蚁群算法的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            电动公交车的最佳路线设计</a:t>
            </a:r>
            <a:endParaRPr lang="en-US" altLang="zh-CN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8475" y="466090"/>
            <a:ext cx="5262245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4.3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蚂蚁选择下一个前进的点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选择概率公式）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246505"/>
            <a:ext cx="1003173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8320" y="486410"/>
            <a:ext cx="289179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4.4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轮盘赌算法进行选择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1377950"/>
            <a:ext cx="5645150" cy="5415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496695"/>
            <a:ext cx="5709285" cy="5147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7820" y="416560"/>
            <a:ext cx="212979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4.5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信息素的更新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1388110"/>
            <a:ext cx="9745980" cy="537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895" y="758190"/>
            <a:ext cx="3082290" cy="47942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2000" dirty="0"/>
              <a:t>电动公交车的路线规划设计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237615"/>
            <a:ext cx="10515600" cy="35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1700" dirty="0"/>
              <a:t>设计公交车的路线，要求路线距离最短，且最好经过含有充电设施的站点，方便在假日高峰用车期间停靠充电。</a:t>
            </a:r>
            <a:endParaRPr lang="zh-CN" altLang="zh-CN" sz="1700" dirty="0"/>
          </a:p>
          <a:p>
            <a:pPr marL="0" indent="0">
              <a:buNone/>
            </a:pPr>
            <a:r>
              <a:rPr lang="zh-CN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实际应用：</a:t>
            </a:r>
            <a:r>
              <a:rPr lang="zh-CN" altLang="zh-CN" sz="3200" dirty="0"/>
              <a:t>以杭州电子科技大学南门为起点，设计公交路线。预计设计包含的站点含有：金沙天街、城建文化馆，银泰百货（杭州市智格路），丰收湖公园，客运中心，东湖路市民公园，浙江省杭州市高级中学（钱江校区），黎明公园，彭埠，杭州东站，东方时代中心，闸弄口，浙江大学（华家池校区），庆春广场，西湖文化广场，龙翔桥，杭州站，西湖（北山街）</a:t>
            </a:r>
            <a:endParaRPr lang="zh-CN" altLang="zh-CN" sz="3200" dirty="0"/>
          </a:p>
        </p:txBody>
      </p:sp>
      <p:sp>
        <p:nvSpPr>
          <p:cNvPr id="26" name="矩形 25"/>
          <p:cNvSpPr/>
          <p:nvPr/>
        </p:nvSpPr>
        <p:spPr>
          <a:xfrm>
            <a:off x="6178784" y="209636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C79BF7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800" dirty="0">
              <a:solidFill>
                <a:srgbClr val="C79BF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MH_Number_1"/>
          <p:cNvSpPr/>
          <p:nvPr>
            <p:custDataLst>
              <p:tags r:id="rId1"/>
            </p:custDataLst>
          </p:nvPr>
        </p:nvSpPr>
        <p:spPr>
          <a:xfrm>
            <a:off x="4001532" y="150476"/>
            <a:ext cx="616535" cy="616535"/>
          </a:xfrm>
          <a:prstGeom prst="rect">
            <a:avLst/>
          </a:prstGeom>
          <a:solidFill>
            <a:srgbClr val="C79BF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42354" y="140385"/>
            <a:ext cx="0" cy="616535"/>
          </a:xfrm>
          <a:prstGeom prst="line">
            <a:avLst/>
          </a:prstGeom>
          <a:ln w="63500" cmpd="thinThick">
            <a:solidFill>
              <a:srgbClr val="C79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05472" y="141611"/>
            <a:ext cx="4983126" cy="616535"/>
          </a:xfrm>
          <a:prstGeom prst="rect">
            <a:avLst/>
          </a:prstGeom>
          <a:noFill/>
          <a:ln>
            <a:solidFill>
              <a:srgbClr val="C79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178784" y="209636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C79BF7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800" dirty="0">
              <a:solidFill>
                <a:srgbClr val="C79BF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MH_Number_1"/>
          <p:cNvSpPr/>
          <p:nvPr>
            <p:custDataLst>
              <p:tags r:id="rId1"/>
            </p:custDataLst>
          </p:nvPr>
        </p:nvSpPr>
        <p:spPr>
          <a:xfrm>
            <a:off x="4001532" y="150476"/>
            <a:ext cx="616535" cy="616535"/>
          </a:xfrm>
          <a:prstGeom prst="rect">
            <a:avLst/>
          </a:prstGeom>
          <a:solidFill>
            <a:srgbClr val="C79BF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42354" y="140385"/>
            <a:ext cx="0" cy="616535"/>
          </a:xfrm>
          <a:prstGeom prst="line">
            <a:avLst/>
          </a:prstGeom>
          <a:ln w="63500" cmpd="thinThick">
            <a:solidFill>
              <a:srgbClr val="C79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05472" y="141611"/>
            <a:ext cx="4983126" cy="616535"/>
          </a:xfrm>
          <a:prstGeom prst="rect">
            <a:avLst/>
          </a:prstGeom>
          <a:noFill/>
          <a:ln>
            <a:solidFill>
              <a:srgbClr val="C79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894715"/>
            <a:ext cx="11991975" cy="59213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780" y="767080"/>
            <a:ext cx="3082290" cy="479425"/>
          </a:xfrm>
        </p:spPr>
        <p:txBody>
          <a:bodyPr>
            <a:normAutofit fontScale="90000"/>
          </a:bodyPr>
          <a:p>
            <a:pPr algn="ctr"/>
            <a:r>
              <a:rPr lang="zh-CN" altLang="en-US" sz="2000" dirty="0"/>
              <a:t>建立路线图模型</a:t>
            </a:r>
            <a:br>
              <a:rPr lang="zh-CN" altLang="en-US" sz="2000" dirty="0"/>
            </a:br>
            <a:r>
              <a:rPr lang="zh-CN" altLang="en-US" sz="2000" dirty="0"/>
              <a:t>单位：</a:t>
            </a:r>
            <a:r>
              <a:rPr lang="en-US" altLang="zh-CN" sz="2000" dirty="0"/>
              <a:t>KM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840" y="172720"/>
            <a:ext cx="1621790" cy="70675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5.1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运行结果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020" y="530225"/>
            <a:ext cx="9223375" cy="615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305435"/>
            <a:ext cx="12192000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190500"/>
            <a:ext cx="12192000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339090"/>
            <a:ext cx="11817350" cy="6189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45794" y="2561337"/>
            <a:ext cx="90524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dirty="0">
                <a:solidFill>
                  <a:schemeClr val="accent2"/>
                </a:solidFill>
                <a:latin typeface="+mj-ea"/>
                <a:ea typeface="+mj-ea"/>
              </a:rPr>
              <a:t>感谢观看    </a:t>
            </a:r>
            <a:r>
              <a:rPr lang="en-US" altLang="zh-CN" sz="5800" dirty="0">
                <a:solidFill>
                  <a:schemeClr val="accent2"/>
                </a:solidFill>
                <a:latin typeface="+mj-ea"/>
                <a:ea typeface="+mj-ea"/>
              </a:rPr>
              <a:t>THANKS</a:t>
            </a:r>
            <a:endParaRPr lang="zh-CN" altLang="en-US" sz="5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73243" y="3576763"/>
            <a:ext cx="1849196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2845889" y="-115345"/>
            <a:ext cx="752530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2102651" y="1225703"/>
            <a:ext cx="226225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384833" y="480284"/>
            <a:ext cx="1049471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94392" y="4848908"/>
            <a:ext cx="474985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68219" y="1294777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829BCF"/>
                </a:solidFill>
                <a:latin typeface="微软雅黑" panose="020B0503020204020204" charset="-122"/>
                <a:ea typeface="微软雅黑" panose="020B0503020204020204" charset="-122"/>
              </a:rPr>
              <a:t>算法简介</a:t>
            </a:r>
            <a:endParaRPr lang="zh-CN" altLang="en-US" sz="2800" dirty="0">
              <a:solidFill>
                <a:srgbClr val="829B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MH_Number_1"/>
          <p:cNvSpPr/>
          <p:nvPr>
            <p:custDataLst>
              <p:tags r:id="rId1"/>
            </p:custDataLst>
          </p:nvPr>
        </p:nvSpPr>
        <p:spPr>
          <a:xfrm>
            <a:off x="6098807" y="1235617"/>
            <a:ext cx="616535" cy="616535"/>
          </a:xfrm>
          <a:prstGeom prst="rect">
            <a:avLst/>
          </a:prstGeom>
          <a:solidFill>
            <a:srgbClr val="829B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68219" y="2295909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58ACDF"/>
                </a:solidFill>
                <a:latin typeface="微软雅黑" panose="020B0503020204020204" charset="-122"/>
                <a:ea typeface="微软雅黑" panose="020B0503020204020204" charset="-122"/>
              </a:rPr>
              <a:t>基本原理</a:t>
            </a:r>
            <a:endParaRPr lang="zh-CN" altLang="en-US" sz="2800" dirty="0">
              <a:solidFill>
                <a:srgbClr val="58ACD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MH_Number_1"/>
          <p:cNvSpPr/>
          <p:nvPr>
            <p:custDataLst>
              <p:tags r:id="rId2"/>
            </p:custDataLst>
          </p:nvPr>
        </p:nvSpPr>
        <p:spPr>
          <a:xfrm>
            <a:off x="6098807" y="2236749"/>
            <a:ext cx="616535" cy="616535"/>
          </a:xfrm>
          <a:prstGeom prst="rect">
            <a:avLst/>
          </a:prstGeom>
          <a:solidFill>
            <a:srgbClr val="58ACD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4442" y="3297041"/>
            <a:ext cx="1608517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算法步骤</a:t>
            </a:r>
            <a:endParaRPr lang="zh-CN" altLang="en-US" sz="28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MH_Number_1"/>
          <p:cNvSpPr/>
          <p:nvPr>
            <p:custDataLst>
              <p:tags r:id="rId3"/>
            </p:custDataLst>
          </p:nvPr>
        </p:nvSpPr>
        <p:spPr>
          <a:xfrm>
            <a:off x="6098807" y="3237881"/>
            <a:ext cx="616535" cy="616535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76057" y="4298173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C79BF7"/>
                </a:solidFill>
                <a:latin typeface="微软雅黑" panose="020B0503020204020204" charset="-122"/>
                <a:ea typeface="微软雅黑" panose="020B0503020204020204" charset="-122"/>
              </a:rPr>
              <a:t>关键代码</a:t>
            </a:r>
            <a:endParaRPr lang="zh-CN" altLang="en-US" sz="2800" dirty="0">
              <a:solidFill>
                <a:srgbClr val="C79BF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MH_Number_1"/>
          <p:cNvSpPr/>
          <p:nvPr>
            <p:custDataLst>
              <p:tags r:id="rId4"/>
            </p:custDataLst>
          </p:nvPr>
        </p:nvSpPr>
        <p:spPr>
          <a:xfrm>
            <a:off x="6098807" y="4239013"/>
            <a:ext cx="616535" cy="616535"/>
          </a:xfrm>
          <a:prstGeom prst="rect">
            <a:avLst/>
          </a:prstGeom>
          <a:solidFill>
            <a:srgbClr val="C79BF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039629" y="1235617"/>
            <a:ext cx="0" cy="616535"/>
          </a:xfrm>
          <a:prstGeom prst="line">
            <a:avLst/>
          </a:prstGeom>
          <a:ln w="63500" cmpd="thinThick">
            <a:solidFill>
              <a:srgbClr val="829B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39629" y="2249251"/>
            <a:ext cx="0" cy="616535"/>
          </a:xfrm>
          <a:prstGeom prst="line">
            <a:avLst/>
          </a:prstGeom>
          <a:ln w="63500" cmpd="thinThick">
            <a:solidFill>
              <a:srgbClr val="58AC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39629" y="3250383"/>
            <a:ext cx="0" cy="616535"/>
          </a:xfrm>
          <a:prstGeom prst="line">
            <a:avLst/>
          </a:prstGeom>
          <a:ln w="63500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039629" y="4228922"/>
            <a:ext cx="0" cy="616535"/>
          </a:xfrm>
          <a:prstGeom prst="line">
            <a:avLst/>
          </a:prstGeom>
          <a:ln w="63500" cmpd="thinThick">
            <a:solidFill>
              <a:srgbClr val="C79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96000" y="1244025"/>
            <a:ext cx="4983126" cy="616535"/>
          </a:xfrm>
          <a:prstGeom prst="rect">
            <a:avLst/>
          </a:prstGeom>
          <a:noFill/>
          <a:ln>
            <a:solidFill>
              <a:srgbClr val="829B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102747" y="2234252"/>
            <a:ext cx="4983126" cy="616535"/>
          </a:xfrm>
          <a:prstGeom prst="rect">
            <a:avLst/>
          </a:prstGeom>
          <a:noFill/>
          <a:ln>
            <a:solidFill>
              <a:srgbClr val="58A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02747" y="3243495"/>
            <a:ext cx="4983126" cy="6165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02747" y="4230148"/>
            <a:ext cx="4983126" cy="616535"/>
          </a:xfrm>
          <a:prstGeom prst="rect">
            <a:avLst/>
          </a:prstGeom>
          <a:noFill/>
          <a:ln>
            <a:solidFill>
              <a:srgbClr val="C79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MH_Others_1"/>
          <p:cNvSpPr txBox="1"/>
          <p:nvPr>
            <p:custDataLst>
              <p:tags r:id="rId5"/>
            </p:custDataLst>
          </p:nvPr>
        </p:nvSpPr>
        <p:spPr>
          <a:xfrm>
            <a:off x="1180310" y="1692923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ctr"/>
            <a:r>
              <a:rPr lang="zh-CN" altLang="en-US" sz="8000" b="1" dirty="0">
                <a:solidFill>
                  <a:srgbClr val="58ACDF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endParaRPr lang="en-US" altLang="zh-CN" sz="8000" b="1" dirty="0">
              <a:solidFill>
                <a:srgbClr val="58ACD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0" b="1" dirty="0">
                <a:solidFill>
                  <a:srgbClr val="58ACDF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8000" b="1" dirty="0">
              <a:solidFill>
                <a:srgbClr val="58ACD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6"/>
            </p:custDataLst>
          </p:nvPr>
        </p:nvSpPr>
        <p:spPr>
          <a:xfrm rot="5400000">
            <a:off x="-185158" y="2883466"/>
            <a:ext cx="2676816" cy="523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2800" spc="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2800" spc="4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99" y="5348056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C79BF7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800" dirty="0">
              <a:solidFill>
                <a:srgbClr val="C79BF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MH_Number_1"/>
          <p:cNvSpPr/>
          <p:nvPr>
            <p:custDataLst>
              <p:tags r:id="rId7"/>
            </p:custDataLst>
          </p:nvPr>
        </p:nvSpPr>
        <p:spPr>
          <a:xfrm>
            <a:off x="6102747" y="5288896"/>
            <a:ext cx="616535" cy="616535"/>
          </a:xfrm>
          <a:prstGeom prst="rect">
            <a:avLst/>
          </a:prstGeom>
          <a:solidFill>
            <a:srgbClr val="C79BF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043569" y="5278805"/>
            <a:ext cx="0" cy="616535"/>
          </a:xfrm>
          <a:prstGeom prst="line">
            <a:avLst/>
          </a:prstGeom>
          <a:ln w="63500" cmpd="thinThick">
            <a:solidFill>
              <a:srgbClr val="C79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106687" y="5280031"/>
            <a:ext cx="4983126" cy="616535"/>
          </a:xfrm>
          <a:prstGeom prst="rect">
            <a:avLst/>
          </a:prstGeom>
          <a:noFill/>
          <a:ln>
            <a:solidFill>
              <a:srgbClr val="C79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5430" y="214450"/>
            <a:ext cx="4458419" cy="91158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附录：</a:t>
            </a:r>
            <a:r>
              <a:rPr lang="zh-CN" altLang="en-US" dirty="0"/>
              <a:t>轮盘赌算法</a:t>
            </a:r>
            <a:endParaRPr lang="zh-CN" altLang="en-US" dirty="0"/>
          </a:p>
        </p:txBody>
      </p:sp>
      <p:graphicFrame>
        <p:nvGraphicFramePr>
          <p:cNvPr id="21" name="图表 20"/>
          <p:cNvGraphicFramePr/>
          <p:nvPr/>
        </p:nvGraphicFramePr>
        <p:xfrm>
          <a:off x="439505" y="4283300"/>
          <a:ext cx="3132413" cy="214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126490"/>
            <a:ext cx="10030460" cy="5298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5430" y="214450"/>
            <a:ext cx="4458419" cy="911584"/>
          </a:xfrm>
        </p:spPr>
        <p:txBody>
          <a:bodyPr>
            <a:normAutofit/>
          </a:bodyPr>
          <a:lstStyle/>
          <a:p>
            <a:r>
              <a:rPr lang="zh-CN" altLang="en-US" dirty="0"/>
              <a:t>轮盘赌算法</a:t>
            </a:r>
            <a:endParaRPr lang="zh-CN" altLang="en-US" dirty="0"/>
          </a:p>
        </p:txBody>
      </p:sp>
      <p:graphicFrame>
        <p:nvGraphicFramePr>
          <p:cNvPr id="21" name="图表 20"/>
          <p:cNvGraphicFramePr/>
          <p:nvPr/>
        </p:nvGraphicFramePr>
        <p:xfrm>
          <a:off x="439505" y="4283300"/>
          <a:ext cx="3132413" cy="214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1317625"/>
            <a:ext cx="10049510" cy="533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5430" y="214450"/>
            <a:ext cx="4458419" cy="911584"/>
          </a:xfrm>
        </p:spPr>
        <p:txBody>
          <a:bodyPr>
            <a:normAutofit/>
          </a:bodyPr>
          <a:lstStyle/>
          <a:p>
            <a:r>
              <a:rPr lang="zh-CN" altLang="en-US" dirty="0"/>
              <a:t>轮盘赌算法举例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C03BA03E-7215-42D6-8693-22E5D5227CD0}"/>
                  </a:ext>
                </a:extLst>
              </p:cNvPr>
              <p:cNvSpPr txBox="1"/>
              <p:nvPr/>
            </p:nvSpPr>
            <p:spPr>
              <a:xfrm>
                <a:off x="3571918" y="1284117"/>
                <a:ext cx="8595661" cy="285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由左图可知每条路径上的数字代表每条路径的距离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假设初始时每条路径上的信息素浓度均为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，信息素因子</a:t>
                </a:r>
                <a:r>
                  <a:rPr lang="en-US" altLang="zh-CN" dirty="0"/>
                  <a:t>ɑ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，启发函数因子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3</a:t>
                </a:r>
              </a:p>
              <a:p>
                <a:r>
                  <a:rPr lang="zh-CN" altLang="en-US" dirty="0"/>
                  <a:t>由一只蚂蚁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的起点为城市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到下一个城市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的概率分别为：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𝑎𝑙𝑙𝑜𝑤𝑒𝑑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𝑎𝑙𝑙𝑜𝑤𝑒𝑑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𝑎𝑙𝑙𝑜𝑤𝑒𝑑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18" y="1284117"/>
                <a:ext cx="8595661" cy="2851743"/>
              </a:xfrm>
              <a:prstGeom prst="rect">
                <a:avLst/>
              </a:prstGeom>
              <a:blipFill rotWithShape="1">
                <a:blip r:embed="rId2"/>
                <a:stretch>
                  <a:fillRect l="-638" t="-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3" y="1409700"/>
            <a:ext cx="2916747" cy="2305050"/>
          </a:xfrm>
          <a:prstGeom prst="rect">
            <a:avLst/>
          </a:prstGeom>
        </p:spPr>
      </p:pic>
      <p:graphicFrame>
        <p:nvGraphicFramePr>
          <p:cNvPr id="21" name="图表 20"/>
          <p:cNvGraphicFramePr/>
          <p:nvPr/>
        </p:nvGraphicFramePr>
        <p:xfrm>
          <a:off x="439505" y="4283300"/>
          <a:ext cx="3132413" cy="214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113370" y="4615479"/>
            <a:ext cx="684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轮盘赌法</a:t>
            </a:r>
            <a:r>
              <a:rPr lang="en-US" altLang="zh-CN" dirty="0"/>
              <a:t>(</a:t>
            </a:r>
            <a:r>
              <a:rPr lang="zh-CN" altLang="en-US" dirty="0"/>
              <a:t>比例选择方法</a:t>
            </a:r>
            <a:r>
              <a:rPr lang="en-US" altLang="zh-CN" dirty="0"/>
              <a:t>):</a:t>
            </a:r>
            <a:r>
              <a:rPr lang="zh-CN" altLang="en-US" dirty="0"/>
              <a:t>个体被选中的概率与其适应度大小成正比</a:t>
            </a:r>
            <a:endParaRPr lang="zh-CN" altLang="en-US" dirty="0"/>
          </a:p>
          <a:p>
            <a:r>
              <a:rPr lang="zh-CN" altLang="en-US" dirty="0"/>
              <a:t>产生一个随机数：</a:t>
            </a:r>
            <a:endParaRPr lang="en-US" altLang="zh-CN" dirty="0"/>
          </a:p>
          <a:p>
            <a:r>
              <a:rPr lang="zh-CN" altLang="en-US" dirty="0"/>
              <a:t>若为</a:t>
            </a:r>
            <a:r>
              <a:rPr lang="en-US" altLang="zh-CN" dirty="0"/>
              <a:t>0.03</a:t>
            </a:r>
            <a:r>
              <a:rPr lang="zh-CN" altLang="en-US" dirty="0"/>
              <a:t>，则选择城市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若为</a:t>
            </a:r>
            <a:r>
              <a:rPr lang="en-US" altLang="zh-CN" dirty="0"/>
              <a:t>0.05</a:t>
            </a:r>
            <a:r>
              <a:rPr lang="zh-CN" altLang="en-US" dirty="0"/>
              <a:t>，则选择城市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若为</a:t>
            </a:r>
            <a:r>
              <a:rPr lang="en-US" altLang="zh-CN" dirty="0"/>
              <a:t>0.20</a:t>
            </a:r>
            <a:r>
              <a:rPr lang="zh-CN" altLang="en-US" dirty="0"/>
              <a:t>，则选择城市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6155" y="1885315"/>
            <a:ext cx="334962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算法起源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86155" y="2583815"/>
            <a:ext cx="9906000" cy="387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蚁群算法是在20世纪90年代由澳大利亚学者Marco Dorigo等人通过观察蚁群觅食的过程，发现众多蚂蚁在寻找食物的过程中，总能找到一条从蚂蚁巢穴到食物源之间的最短路径。随后他们在蚂蚁巢穴到食物源之间设置了一个障碍，一段时间以后发现蚂蚁又重新走出了一条到食物源最短的路径。通过对这种现象的不断研究，最后提出了蚁群算法。蚁群算法在解决旅行商问题（即TSP问题）时，取得了比较理想的结果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5299" y="338467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829BCF"/>
                </a:solidFill>
                <a:latin typeface="微软雅黑" panose="020B0503020204020204" charset="-122"/>
                <a:ea typeface="微软雅黑" panose="020B0503020204020204" charset="-122"/>
              </a:rPr>
              <a:t>算法简介</a:t>
            </a:r>
            <a:endParaRPr lang="zh-CN" altLang="en-US" sz="2800" dirty="0">
              <a:solidFill>
                <a:srgbClr val="829B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MH_Number_1"/>
          <p:cNvSpPr/>
          <p:nvPr>
            <p:custDataLst>
              <p:tags r:id="rId1"/>
            </p:custDataLst>
          </p:nvPr>
        </p:nvSpPr>
        <p:spPr>
          <a:xfrm>
            <a:off x="3055887" y="279307"/>
            <a:ext cx="616535" cy="616535"/>
          </a:xfrm>
          <a:prstGeom prst="rect">
            <a:avLst/>
          </a:prstGeom>
          <a:solidFill>
            <a:srgbClr val="829B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96709" y="279307"/>
            <a:ext cx="0" cy="616535"/>
          </a:xfrm>
          <a:prstGeom prst="line">
            <a:avLst/>
          </a:prstGeom>
          <a:ln w="63500" cmpd="thinThick">
            <a:solidFill>
              <a:srgbClr val="829B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3080" y="287715"/>
            <a:ext cx="4983126" cy="616535"/>
          </a:xfrm>
          <a:prstGeom prst="rect">
            <a:avLst/>
          </a:prstGeom>
          <a:noFill/>
          <a:ln>
            <a:solidFill>
              <a:srgbClr val="829B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38764" y="1987695"/>
            <a:ext cx="4050798" cy="4261569"/>
          </a:xfrm>
        </p:spPr>
        <p:txBody>
          <a:bodyPr>
            <a:normAutofit lnSpcReduction="10000"/>
          </a:bodyPr>
          <a:lstStyle/>
          <a:p>
            <a:r>
              <a:rPr lang="zh-CN" altLang="zh-CN" sz="2400" dirty="0"/>
              <a:t>蚂蚁在行走过程中会释放一种称为“</a:t>
            </a:r>
            <a:r>
              <a:rPr lang="zh-CN" altLang="zh-CN" sz="2400" dirty="0">
                <a:solidFill>
                  <a:srgbClr val="FF0000"/>
                </a:solidFill>
              </a:rPr>
              <a:t>信息素</a:t>
            </a:r>
            <a:r>
              <a:rPr lang="zh-CN" altLang="zh-CN" sz="2400" dirty="0"/>
              <a:t>”的物质，用来标识自己的行走路径。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在寻找食物的过程中，</a:t>
            </a:r>
            <a:r>
              <a:rPr lang="zh-CN" altLang="zh-CN" sz="2400" dirty="0">
                <a:solidFill>
                  <a:srgbClr val="FF0000"/>
                </a:solidFill>
              </a:rPr>
              <a:t>根据信息素的浓度选择行走的方向</a:t>
            </a:r>
            <a:r>
              <a:rPr lang="zh-CN" altLang="zh-CN" sz="2400" dirty="0"/>
              <a:t>，并最终到达食物所在的地方。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zh-CN" altLang="zh-CN" sz="2400" dirty="0"/>
              <a:t>信息素会随着时间的推移而逐渐</a:t>
            </a:r>
            <a:r>
              <a:rPr lang="zh-CN" altLang="zh-CN" sz="2400" dirty="0">
                <a:solidFill>
                  <a:srgbClr val="FF0000"/>
                </a:solidFill>
              </a:rPr>
              <a:t>挥发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5" name="图片占位符 2"/>
          <p:cNvSpPr txBox="1"/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04" y="375557"/>
            <a:ext cx="4620308" cy="610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4483619" y="183899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58ACDF"/>
                </a:solidFill>
                <a:latin typeface="微软雅黑" panose="020B0503020204020204" charset="-122"/>
                <a:ea typeface="微软雅黑" panose="020B0503020204020204" charset="-122"/>
              </a:rPr>
              <a:t>基本原理</a:t>
            </a:r>
            <a:endParaRPr lang="zh-CN" altLang="en-US" sz="2800" dirty="0">
              <a:solidFill>
                <a:srgbClr val="58ACD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MH_Number_1"/>
          <p:cNvSpPr/>
          <p:nvPr>
            <p:custDataLst>
              <p:tags r:id="rId2"/>
            </p:custDataLst>
          </p:nvPr>
        </p:nvSpPr>
        <p:spPr>
          <a:xfrm>
            <a:off x="2314207" y="124739"/>
            <a:ext cx="616535" cy="616535"/>
          </a:xfrm>
          <a:prstGeom prst="rect">
            <a:avLst/>
          </a:prstGeom>
          <a:solidFill>
            <a:srgbClr val="58ACD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55029" y="137241"/>
            <a:ext cx="0" cy="616535"/>
          </a:xfrm>
          <a:prstGeom prst="line">
            <a:avLst/>
          </a:prstGeom>
          <a:ln w="63500" cmpd="thinThick">
            <a:solidFill>
              <a:srgbClr val="58AC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18147" y="122242"/>
            <a:ext cx="4983126" cy="616535"/>
          </a:xfrm>
          <a:prstGeom prst="rect">
            <a:avLst/>
          </a:prstGeom>
          <a:noFill/>
          <a:ln>
            <a:solidFill>
              <a:srgbClr val="58A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4370" y="1019175"/>
            <a:ext cx="2059305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3.1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算法步骤流程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504315"/>
            <a:ext cx="528828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初始化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各个参数</a:t>
            </a:r>
            <a:r>
              <a:rPr lang="en-US" altLang="zh-CN" dirty="0">
                <a:sym typeface="+mn-ea"/>
              </a:rPr>
              <a:t>):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在计算之初需要对相关的参数进行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，如蚂蚁数量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、信息素因子</a:t>
            </a:r>
            <a:r>
              <a:rPr lang="el-GR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α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、启发函数因子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β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、信息素挥发因子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、信息素常数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、最大迭代次数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等等。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构建解空间：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将各个蚂蚁随机地放置于不同的出发点，对每个蚂蚁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k=1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），计算其下一个待访问的城市，直到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所有蚂蚁访问完所有的城市。本例固定蚂蚁起点。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更新信息素：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计算各个蚂蚁经过的路径长度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，记录当前迭代次数中的最优解（最短路径）。同时，对各个城市连接路径上的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信息素浓度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判断是否终止：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若迭代次数小于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最大迭代次数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则迭代次数加一，清空蚂蚁经过路径的记录表，并返回步骤二；否则终止计算，输出最优解。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71197" y="244596"/>
            <a:ext cx="1608517" cy="523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算法步骤</a:t>
            </a:r>
            <a:endParaRPr lang="zh-CN" altLang="en-US" sz="28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MH_Number_1"/>
          <p:cNvSpPr/>
          <p:nvPr>
            <p:custDataLst>
              <p:tags r:id="rId1"/>
            </p:custDataLst>
          </p:nvPr>
        </p:nvSpPr>
        <p:spPr>
          <a:xfrm>
            <a:off x="2995562" y="185436"/>
            <a:ext cx="616535" cy="616535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36384" y="197938"/>
            <a:ext cx="0" cy="616535"/>
          </a:xfrm>
          <a:prstGeom prst="line">
            <a:avLst/>
          </a:prstGeom>
          <a:ln w="63500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999502" y="191050"/>
            <a:ext cx="4983126" cy="6165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9895" y="925830"/>
          <a:ext cx="4766945" cy="565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2581275" imgH="4601210" progId="Visio.Drawing.15">
                  <p:embed/>
                </p:oleObj>
              </mc:Choice>
              <mc:Fallback>
                <p:oleObj name="" r:id="rId2" imgW="2581275" imgH="4601210" progId="Visio.Drawing.15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9895" y="925830"/>
                        <a:ext cx="4766945" cy="565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240" y="495935"/>
            <a:ext cx="2435225" cy="46037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3.2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转移概率公式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43000" y="1789430"/>
            <a:ext cx="9906000" cy="387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3982720"/>
            <a:ext cx="974725" cy="591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7725" y="4094480"/>
            <a:ext cx="831913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代蚁群中的蚂蚁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点选择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点的概率。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3905"/>
            <a:ext cx="6214110" cy="2290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67435"/>
            <a:ext cx="8684895" cy="2915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45" y="4462780"/>
            <a:ext cx="886460" cy="6788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42205" y="4618355"/>
            <a:ext cx="274701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：路径上的信息素浓度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2C01BD1-B6A2-4CFC-BA7A-FAB8FCAB5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598" y="183607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763" y="1173137"/>
                <a:ext cx="10515600" cy="4351338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553845" y="320040"/>
            <a:ext cx="6760210" cy="85280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3.3</a:t>
            </a:r>
            <a:r>
              <a:rPr lang="zh-CN" altLang="en-US" sz="2400" dirty="0"/>
              <a:t>信息素更新公式</a:t>
            </a:r>
            <a:endParaRPr lang="zh-CN" altLang="en-US" sz="2400" dirty="0"/>
          </a:p>
        </p:txBody>
      </p:sp>
      <p:sp>
        <p:nvSpPr>
          <p:cNvPr id="6" name="对话气泡: 圆角矩形 5"/>
          <p:cNvSpPr/>
          <p:nvPr/>
        </p:nvSpPr>
        <p:spPr>
          <a:xfrm>
            <a:off x="258445" y="993140"/>
            <a:ext cx="2192020" cy="827405"/>
          </a:xfrm>
          <a:prstGeom prst="wedgeRoundRectCallout">
            <a:avLst>
              <a:gd name="adj1" fmla="val 58384"/>
              <a:gd name="adj2" fmla="val 1219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t+1</a:t>
            </a:r>
            <a:r>
              <a:rPr lang="zh-CN" altLang="en-US" dirty="0"/>
              <a:t>次循环后城市</a:t>
            </a:r>
            <a:r>
              <a:rPr lang="en-US" altLang="zh-CN" dirty="0" err="1"/>
              <a:t>i</a:t>
            </a:r>
            <a:r>
              <a:rPr lang="zh-CN" altLang="en-US" dirty="0"/>
              <a:t>到城市</a:t>
            </a:r>
            <a:r>
              <a:rPr lang="en-US" altLang="zh-CN" dirty="0"/>
              <a:t>j</a:t>
            </a:r>
            <a:r>
              <a:rPr lang="zh-CN" altLang="en-US" dirty="0"/>
              <a:t>上的信息素含量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6698615" y="895550"/>
            <a:ext cx="2256890" cy="811658"/>
          </a:xfrm>
          <a:prstGeom prst="wedgeRoundRectCallout">
            <a:avLst>
              <a:gd name="adj1" fmla="val -40159"/>
              <a:gd name="adj2" fmla="val 83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信息素残留系数</a:t>
            </a:r>
            <a:r>
              <a:rPr lang="en-US" altLang="zh-CN" dirty="0"/>
              <a:t>=</a:t>
            </a:r>
            <a:endParaRPr lang="en-US" altLang="zh-CN" dirty="0"/>
          </a:p>
          <a:p>
            <a:pPr algn="ctr"/>
            <a:r>
              <a:rPr lang="en-US" altLang="zh-CN" dirty="0"/>
              <a:t>1-</a:t>
            </a:r>
            <a:r>
              <a:rPr lang="zh-CN" altLang="en-US" dirty="0"/>
              <a:t>信息素挥发因子</a:t>
            </a:r>
            <a:endParaRPr lang="zh-CN" altLang="en-US" dirty="0"/>
          </a:p>
        </p:txBody>
      </p:sp>
      <p:sp>
        <p:nvSpPr>
          <p:cNvPr id="8" name="对话气泡: 圆角矩形 7"/>
          <p:cNvSpPr/>
          <p:nvPr/>
        </p:nvSpPr>
        <p:spPr>
          <a:xfrm rot="540000">
            <a:off x="2210435" y="3632200"/>
            <a:ext cx="2219325" cy="1014730"/>
          </a:xfrm>
          <a:prstGeom prst="wedgeRoundRectCallout">
            <a:avLst>
              <a:gd name="adj1" fmla="val 62347"/>
              <a:gd name="adj2" fmla="val -87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新增信息素含量</a:t>
            </a:r>
            <a:r>
              <a:rPr lang="en-US" altLang="zh-CN" dirty="0"/>
              <a:t>=m</a:t>
            </a:r>
            <a:r>
              <a:rPr lang="zh-CN" altLang="en-US" dirty="0"/>
              <a:t>只蚂蚁在城市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路径上留下的信息素总和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4813935"/>
            <a:ext cx="9057640" cy="1868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160" y="757555"/>
            <a:ext cx="162179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4.1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变量定义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7820" y="1596390"/>
            <a:ext cx="6637020" cy="53314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17717" y="503413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zh-CN" altLang="en-US" sz="2800" dirty="0">
                <a:solidFill>
                  <a:srgbClr val="C79BF7"/>
                </a:solidFill>
                <a:latin typeface="微软雅黑" panose="020B0503020204020204" charset="-122"/>
                <a:ea typeface="微软雅黑" panose="020B0503020204020204" charset="-122"/>
              </a:rPr>
              <a:t>关键代码</a:t>
            </a:r>
            <a:endParaRPr lang="zh-CN" altLang="en-US" sz="2800" dirty="0">
              <a:solidFill>
                <a:srgbClr val="C79BF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MH_Number_1"/>
          <p:cNvSpPr/>
          <p:nvPr>
            <p:custDataLst>
              <p:tags r:id="rId2"/>
            </p:custDataLst>
          </p:nvPr>
        </p:nvSpPr>
        <p:spPr>
          <a:xfrm>
            <a:off x="4140467" y="444253"/>
            <a:ext cx="616535" cy="616535"/>
          </a:xfrm>
          <a:prstGeom prst="rect">
            <a:avLst/>
          </a:prstGeom>
          <a:solidFill>
            <a:srgbClr val="C79BF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81289" y="434162"/>
            <a:ext cx="0" cy="616535"/>
          </a:xfrm>
          <a:prstGeom prst="line">
            <a:avLst/>
          </a:prstGeom>
          <a:ln w="63500" cmpd="thinThick">
            <a:solidFill>
              <a:srgbClr val="C79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144407" y="435388"/>
            <a:ext cx="4983126" cy="616535"/>
          </a:xfrm>
          <a:prstGeom prst="rect">
            <a:avLst/>
          </a:prstGeom>
          <a:noFill/>
          <a:ln>
            <a:solidFill>
              <a:srgbClr val="C79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060575"/>
            <a:ext cx="6621145" cy="474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8305" y="396240"/>
            <a:ext cx="373761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4.2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数据结构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蚂蚁和城市结构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" y="1354455"/>
            <a:ext cx="6050280" cy="5252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0" y="1465580"/>
            <a:ext cx="5189855" cy="4923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:randomBar dir="vert"/>
      </p:transition>
    </mc:Choice>
    <mc:Fallback>
      <p:transition spd="slow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0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1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2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3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4.xml><?xml version="1.0" encoding="utf-8"?>
<p:tagLst xmlns:p="http://schemas.openxmlformats.org/presentationml/2006/main">
  <p:tag name="ISPRING_PRESENTATION_TITLE" val="1"/>
</p:tagLst>
</file>

<file path=ppt/tags/tag2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p="http://schemas.openxmlformats.org/presentationml/2006/main">
  <p:tag name="MH" val="20150920110753"/>
  <p:tag name="MH_LIBRARY" val="CONTENTS"/>
  <p:tag name="MH_TYPE" val="OTHERS"/>
  <p:tag name="ID" val="553518"/>
</p:tagLst>
</file>

<file path=ppt/tags/tag6.xml><?xml version="1.0" encoding="utf-8"?>
<p:tagLst xmlns:p="http://schemas.openxmlformats.org/presentationml/2006/main">
  <p:tag name="MH" val="20150920110753"/>
  <p:tag name="MH_LIBRARY" val="CONTENTS"/>
  <p:tag name="MH_TYPE" val="OTHERS"/>
  <p:tag name="ID" val="553518"/>
</p:tagLst>
</file>

<file path=ppt/tags/tag7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WPS 演示</Application>
  <PresentationFormat>宽屏</PresentationFormat>
  <Paragraphs>131</Paragraphs>
  <Slides>22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office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3.3信息素更新公式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电动公交车的路线规划设计</vt:lpstr>
      <vt:lpstr>建立路线图模型 单位：KM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附录：轮盘赌算法</vt:lpstr>
      <vt:lpstr>轮盘赌算法</vt:lpstr>
      <vt:lpstr>轮盘赌算法举例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category>www.99ppt.com</cp:category>
  <cp:lastModifiedBy>Zzz稳稳稳</cp:lastModifiedBy>
  <cp:revision>69</cp:revision>
  <dcterms:created xsi:type="dcterms:W3CDTF">2015-05-05T08:02:00Z</dcterms:created>
  <dcterms:modified xsi:type="dcterms:W3CDTF">2021-06-07T09:27:07Z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