
<file path=[Content_Types].xml><?xml version="1.0" encoding="utf-8"?>
<Types xmlns="http://schemas.openxmlformats.org/package/2006/content-types">
  <Default Extension="jpeg" ContentType="image/jpe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4"/>
  </p:sldMasterIdLst>
  <p:notesMasterIdLst>
    <p:notesMasterId r:id="rId14"/>
  </p:notesMasterIdLst>
  <p:handoutMasterIdLst>
    <p:handoutMasterId r:id="rId15"/>
  </p:handoutMasterIdLst>
  <p:sldIdLst>
    <p:sldId id="256" r:id="rId5"/>
    <p:sldId id="258" r:id="rId6"/>
    <p:sldId id="264" r:id="rId7"/>
    <p:sldId id="261" r:id="rId8"/>
    <p:sldId id="285" r:id="rId9"/>
    <p:sldId id="286" r:id="rId10"/>
    <p:sldId id="287" r:id="rId11"/>
    <p:sldId id="284" r:id="rId12"/>
    <p:sldId id="267"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85" autoAdjust="0"/>
    <p:restoredTop sz="94660"/>
  </p:normalViewPr>
  <p:slideViewPr>
    <p:cSldViewPr snapToGrid="0">
      <p:cViewPr>
        <p:scale>
          <a:sx n="50" d="100"/>
          <a:sy n="50" d="100"/>
        </p:scale>
        <p:origin x="1368" y="234"/>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8/15/2025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8/15/2025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a:t>Click to edit Master subtitle style</a:t>
            </a:r>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a:t>Click to 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a:t>Click to 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a:t>Click to edit Master title style</a:t>
            </a:r>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Click to 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a:t>Click to edit Master title style</a:t>
            </a:r>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image" Target="../media/image2.tmp"/><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8.xml.rels><?xml version="1.0" encoding="UTF-8" standalone="yes"?>
<Relationships xmlns="http://schemas.openxmlformats.org/package/2006/relationships"><Relationship Id="rId2" Type="http://schemas.openxmlformats.org/officeDocument/2006/relationships/image" Target="../media/image3.tmp"/><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hyperlink" Target="https://humanitec.com/blog/lead-time-a-key-metric-in-devops" TargetMode="External"/><Relationship Id="rId2" Type="http://schemas.openxmlformats.org/officeDocument/2006/relationships/hyperlink" Target="https://www.vsmconsortium.org/blog/what-is-a-value-stream" TargetMode="Externa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1557251" y="2364140"/>
            <a:ext cx="9077500" cy="1842099"/>
          </a:xfrm>
        </p:spPr>
        <p:txBody>
          <a:bodyPr/>
          <a:lstStyle/>
          <a:p>
            <a:br>
              <a:rPr lang="en-US" sz="4400" dirty="0"/>
            </a:br>
            <a:br>
              <a:rPr lang="en-US" sz="4400" dirty="0"/>
            </a:br>
            <a:br>
              <a:rPr lang="en-US" sz="4400" dirty="0"/>
            </a:br>
            <a:br>
              <a:rPr lang="en-US" sz="4400" dirty="0"/>
            </a:br>
            <a:br>
              <a:rPr lang="en-US" sz="4400" dirty="0"/>
            </a:br>
            <a:r>
              <a:rPr lang="en-US" sz="4400" dirty="0"/>
              <a:t>The Technology Value Stream</a:t>
            </a:r>
            <a:br>
              <a:rPr lang="en-US" sz="4400" dirty="0"/>
            </a:br>
            <a:endParaRPr lang="en-US" sz="44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1557249" y="3721608"/>
            <a:ext cx="8268395" cy="1565288"/>
          </a:xfrm>
        </p:spPr>
        <p:txBody>
          <a:bodyPr/>
          <a:lstStyle/>
          <a:p>
            <a:pPr marL="0" indent="0">
              <a:buNone/>
            </a:pPr>
            <a:r>
              <a:rPr lang="en-US" dirty="0"/>
              <a:t>CSD-380</a:t>
            </a:r>
          </a:p>
          <a:p>
            <a:pPr marL="0" indent="0">
              <a:buNone/>
            </a:pPr>
            <a:r>
              <a:rPr lang="en-US" dirty="0"/>
              <a:t>Module 1.2 assignment</a:t>
            </a:r>
          </a:p>
          <a:p>
            <a:pPr marL="0" indent="0">
              <a:buNone/>
            </a:pPr>
            <a:r>
              <a:rPr lang="en-US" dirty="0"/>
              <a:t>Dan Zhu</a:t>
            </a:r>
          </a:p>
          <a:p>
            <a:pPr marL="0" indent="0">
              <a:buNone/>
            </a:pPr>
            <a:r>
              <a:rPr lang="en-US" dirty="0"/>
              <a:t>8/15/2025</a:t>
            </a:r>
          </a:p>
          <a:p>
            <a:pPr marL="0" indent="0">
              <a:buNone/>
            </a:pPr>
            <a:endParaRPr lang="en-US" dirty="0"/>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a:xfrm>
            <a:off x="444500" y="542925"/>
            <a:ext cx="11214100" cy="757130"/>
          </a:xfrm>
        </p:spPr>
        <p:txBody>
          <a:bodyPr/>
          <a:lstStyle/>
          <a:p>
            <a:r>
              <a:rPr lang="en-US" sz="4800" dirty="0"/>
              <a:t>Overview</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a:xfrm>
            <a:off x="444500" y="1625385"/>
            <a:ext cx="8566496" cy="1803615"/>
          </a:xfrm>
        </p:spPr>
        <p:txBody>
          <a:bodyPr/>
          <a:lstStyle/>
          <a:p>
            <a:r>
              <a:rPr lang="en-US" sz="3200" dirty="0"/>
              <a:t>What is the Technology Value Stream?</a:t>
            </a:r>
          </a:p>
          <a:p>
            <a:r>
              <a:rPr lang="en-US" sz="3200" dirty="0"/>
              <a:t>Defining Lead Time vs. Processing Time </a:t>
            </a:r>
          </a:p>
          <a:p>
            <a:r>
              <a:rPr lang="en-US" sz="3200" dirty="0"/>
              <a:t>The Common Scenario: Deployment Lead Times Requiring Months </a:t>
            </a:r>
          </a:p>
          <a:p>
            <a:r>
              <a:rPr lang="en-US" sz="3200" dirty="0"/>
              <a:t>Our DevOps Ideal: Deployment Lead Times of Minutes </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57130"/>
          </a:xfrm>
        </p:spPr>
        <p:txBody>
          <a:bodyPr/>
          <a:lstStyle/>
          <a:p>
            <a:r>
              <a:rPr lang="en-US" sz="4800" dirty="0"/>
              <a:t>What is the Technology Value Stream?</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6"/>
            <a:ext cx="12192002" cy="1762900"/>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a:xfrm>
            <a:off x="581890" y="3429000"/>
            <a:ext cx="11076710" cy="2705793"/>
          </a:xfrm>
        </p:spPr>
        <p:txBody>
          <a:bodyPr/>
          <a:lstStyle/>
          <a:p>
            <a:r>
              <a:rPr lang="en-US" sz="3200" dirty="0"/>
              <a:t>According to the book, </a:t>
            </a:r>
            <a:r>
              <a:rPr lang="en-US" sz="3200" i="1" dirty="0"/>
              <a:t>The DevOps Handbook, </a:t>
            </a:r>
            <a:r>
              <a:rPr lang="en-US" sz="3200" dirty="0"/>
              <a:t>technology value stream is the process required to convert a business requirement into a technology-enabled service that delivers value to customer.</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a:xfrm>
            <a:off x="444500" y="542925"/>
            <a:ext cx="11214100" cy="757130"/>
          </a:xfrm>
        </p:spPr>
        <p:txBody>
          <a:bodyPr/>
          <a:lstStyle/>
          <a:p>
            <a:r>
              <a:rPr lang="en-US" sz="4800" b="0" dirty="0"/>
              <a:t>Defining Lead Time vs. Processing Time</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normAutofit/>
          </a:bodyPr>
          <a:lstStyle/>
          <a:p>
            <a:r>
              <a:rPr lang="en-US" sz="3200" dirty="0"/>
              <a:t>Lead Time</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normAutofit/>
          </a:bodyPr>
          <a:lstStyle/>
          <a:p>
            <a:r>
              <a:rPr lang="en-US" sz="3200" dirty="0"/>
              <a:t>Processing Time</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normAutofit/>
          </a:bodyPr>
          <a:lstStyle/>
          <a:p>
            <a:pPr marL="0" indent="0">
              <a:buNone/>
            </a:pPr>
            <a:r>
              <a:rPr lang="en-US" sz="2400" dirty="0"/>
              <a:t>The lead time starts when a request is made and ends when it is delivered. The lead time provide an insight of how efficiency of the development process. It also could use to measure a team member’s deployment frequency and skill level by using lead time metrics.</a:t>
            </a:r>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normAutofit/>
          </a:bodyPr>
          <a:lstStyle/>
          <a:p>
            <a:pPr marL="0" indent="0">
              <a:buNone/>
            </a:pPr>
            <a:r>
              <a:rPr lang="en-US" sz="2400" dirty="0"/>
              <a:t>The process time starts when developer start to work on the request exclude the time that the work is in queue, waiting to be process. </a:t>
            </a:r>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76523B-12D6-855F-5633-2A9D3BE6CCD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EC19C357-A622-1D24-1457-50EF5E957FE9}"/>
              </a:ext>
            </a:extLst>
          </p:cNvPr>
          <p:cNvSpPr>
            <a:spLocks noGrp="1"/>
          </p:cNvSpPr>
          <p:nvPr>
            <p:ph type="title"/>
          </p:nvPr>
        </p:nvSpPr>
        <p:spPr>
          <a:xfrm>
            <a:off x="444500" y="542925"/>
            <a:ext cx="11214100" cy="646331"/>
          </a:xfrm>
        </p:spPr>
        <p:txBody>
          <a:bodyPr/>
          <a:lstStyle/>
          <a:p>
            <a:r>
              <a:rPr lang="en-US" sz="4000" b="0" dirty="0"/>
              <a:t>Lead Time vs. Processing Time</a:t>
            </a:r>
            <a:endParaRPr lang="en-US" sz="4000" dirty="0"/>
          </a:p>
        </p:txBody>
      </p:sp>
      <p:pic>
        <p:nvPicPr>
          <p:cNvPr id="6" name="Picture 5">
            <a:extLst>
              <a:ext uri="{FF2B5EF4-FFF2-40B4-BE49-F238E27FC236}">
                <a16:creationId xmlns:a16="http://schemas.microsoft.com/office/drawing/2014/main" id="{55B53CE7-1ACE-4932-76E6-AFDE68B05EBB}"/>
              </a:ext>
            </a:extLst>
          </p:cNvPr>
          <p:cNvPicPr>
            <a:picLocks noChangeAspect="1"/>
          </p:cNvPicPr>
          <p:nvPr/>
        </p:nvPicPr>
        <p:blipFill>
          <a:blip r:embed="rId2"/>
          <a:stretch>
            <a:fillRect/>
          </a:stretch>
        </p:blipFill>
        <p:spPr>
          <a:xfrm>
            <a:off x="666750" y="1574767"/>
            <a:ext cx="10449357" cy="3568733"/>
          </a:xfrm>
          <a:prstGeom prst="rect">
            <a:avLst/>
          </a:prstGeom>
        </p:spPr>
      </p:pic>
    </p:spTree>
    <p:extLst>
      <p:ext uri="{BB962C8B-B14F-4D97-AF65-F5344CB8AC3E}">
        <p14:creationId xmlns:p14="http://schemas.microsoft.com/office/powerpoint/2010/main" val="241720691"/>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45BAA9-97D9-D6D0-D9C9-BB9C2C25255A}"/>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188595DA-5E4F-9D68-A29F-D49269493321}"/>
              </a:ext>
            </a:extLst>
          </p:cNvPr>
          <p:cNvSpPr>
            <a:spLocks noGrp="1"/>
          </p:cNvSpPr>
          <p:nvPr>
            <p:ph type="title"/>
          </p:nvPr>
        </p:nvSpPr>
        <p:spPr>
          <a:xfrm>
            <a:off x="444500" y="542925"/>
            <a:ext cx="11214100" cy="1421928"/>
          </a:xfrm>
        </p:spPr>
        <p:txBody>
          <a:bodyPr/>
          <a:lstStyle/>
          <a:p>
            <a:r>
              <a:rPr lang="en-US" sz="4800" dirty="0"/>
              <a:t>The Common `Scenario: Deployment Lead Times Requiring Months </a:t>
            </a:r>
          </a:p>
        </p:txBody>
      </p:sp>
      <p:sp>
        <p:nvSpPr>
          <p:cNvPr id="2" name="Slide Number Placeholder 1">
            <a:extLst>
              <a:ext uri="{FF2B5EF4-FFF2-40B4-BE49-F238E27FC236}">
                <a16:creationId xmlns:a16="http://schemas.microsoft.com/office/drawing/2014/main" id="{1126BC0F-88F0-887E-1FE6-235900584BA0}"/>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
        <p:nvSpPr>
          <p:cNvPr id="8" name="Text Placeholder 7">
            <a:extLst>
              <a:ext uri="{FF2B5EF4-FFF2-40B4-BE49-F238E27FC236}">
                <a16:creationId xmlns:a16="http://schemas.microsoft.com/office/drawing/2014/main" id="{FB3E7DF7-B7FE-940B-B817-9D823CEF6D74}"/>
              </a:ext>
            </a:extLst>
          </p:cNvPr>
          <p:cNvSpPr>
            <a:spLocks noGrp="1"/>
          </p:cNvSpPr>
          <p:nvPr>
            <p:ph type="body" sz="quarter" idx="2"/>
          </p:nvPr>
        </p:nvSpPr>
        <p:spPr>
          <a:xfrm>
            <a:off x="590550" y="2247900"/>
            <a:ext cx="11601450" cy="3941763"/>
          </a:xfrm>
        </p:spPr>
        <p:txBody>
          <a:bodyPr>
            <a:normAutofit/>
          </a:bodyPr>
          <a:lstStyle/>
          <a:p>
            <a:pPr marL="0" indent="0">
              <a:buNone/>
            </a:pPr>
            <a:r>
              <a:rPr lang="en-US" sz="2400" dirty="0"/>
              <a:t>Deployments lead times requiring months in many teams and organizations because the large, complex, and tightly coupled together. When long development lead time happens, heroics are required at most every stage pf the value stream. When all code put together, then nothing work. People have to spend a lot of extra time to investigate the issue and test all over again. </a:t>
            </a:r>
          </a:p>
          <a:p>
            <a:pPr marL="0" indent="0">
              <a:buNone/>
            </a:pPr>
            <a:endParaRPr lang="en-US" sz="2400" dirty="0"/>
          </a:p>
          <a:p>
            <a:pPr marL="0" indent="0">
              <a:buNone/>
            </a:pPr>
            <a:r>
              <a:rPr lang="en-US" sz="2400" dirty="0"/>
              <a:t>Over time, it will disappoint the customer and be less competitive. </a:t>
            </a:r>
          </a:p>
        </p:txBody>
      </p:sp>
    </p:spTree>
    <p:extLst>
      <p:ext uri="{BB962C8B-B14F-4D97-AF65-F5344CB8AC3E}">
        <p14:creationId xmlns:p14="http://schemas.microsoft.com/office/powerpoint/2010/main" val="353669483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B4E6BE-4D01-9382-5D04-2B57E5F652C6}"/>
            </a:ext>
          </a:extLst>
        </p:cNvPr>
        <p:cNvGrpSpPr/>
        <p:nvPr/>
      </p:nvGrpSpPr>
      <p:grpSpPr>
        <a:xfrm>
          <a:off x="0" y="0"/>
          <a:ext cx="0" cy="0"/>
          <a:chOff x="0" y="0"/>
          <a:chExt cx="0" cy="0"/>
        </a:xfrm>
      </p:grpSpPr>
      <p:sp>
        <p:nvSpPr>
          <p:cNvPr id="4" name="Title 3">
            <a:extLst>
              <a:ext uri="{FF2B5EF4-FFF2-40B4-BE49-F238E27FC236}">
                <a16:creationId xmlns:a16="http://schemas.microsoft.com/office/drawing/2014/main" id="{7F56D160-5153-B22D-4D42-50937C983CF2}"/>
              </a:ext>
            </a:extLst>
          </p:cNvPr>
          <p:cNvSpPr>
            <a:spLocks noGrp="1"/>
          </p:cNvSpPr>
          <p:nvPr>
            <p:ph type="title"/>
          </p:nvPr>
        </p:nvSpPr>
        <p:spPr>
          <a:xfrm>
            <a:off x="444500" y="542925"/>
            <a:ext cx="11214100" cy="1421928"/>
          </a:xfrm>
        </p:spPr>
        <p:txBody>
          <a:bodyPr/>
          <a:lstStyle/>
          <a:p>
            <a:r>
              <a:rPr lang="en-US" sz="4800" dirty="0"/>
              <a:t>Our DevOps Ideal: Deployment Lead Times of Minutes </a:t>
            </a:r>
          </a:p>
        </p:txBody>
      </p:sp>
      <p:sp>
        <p:nvSpPr>
          <p:cNvPr id="2" name="Slide Number Placeholder 1">
            <a:extLst>
              <a:ext uri="{FF2B5EF4-FFF2-40B4-BE49-F238E27FC236}">
                <a16:creationId xmlns:a16="http://schemas.microsoft.com/office/drawing/2014/main" id="{351EA80F-2026-0D14-9C3E-ADCEC5251DE9}"/>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
        <p:nvSpPr>
          <p:cNvPr id="8" name="Text Placeholder 7">
            <a:extLst>
              <a:ext uri="{FF2B5EF4-FFF2-40B4-BE49-F238E27FC236}">
                <a16:creationId xmlns:a16="http://schemas.microsoft.com/office/drawing/2014/main" id="{930499F9-C97E-9EB8-9239-966789145E1A}"/>
              </a:ext>
            </a:extLst>
          </p:cNvPr>
          <p:cNvSpPr>
            <a:spLocks noGrp="1"/>
          </p:cNvSpPr>
          <p:nvPr>
            <p:ph type="body" sz="quarter" idx="2"/>
          </p:nvPr>
        </p:nvSpPr>
        <p:spPr>
          <a:xfrm>
            <a:off x="590550" y="2247900"/>
            <a:ext cx="11601450" cy="3941763"/>
          </a:xfrm>
        </p:spPr>
        <p:txBody>
          <a:bodyPr>
            <a:normAutofit/>
          </a:bodyPr>
          <a:lstStyle/>
          <a:p>
            <a:pPr marL="0" indent="0">
              <a:buNone/>
            </a:pPr>
            <a:r>
              <a:rPr lang="en-US" sz="2400" dirty="0"/>
              <a:t>The DevOps ideal measures the lead time in minutes, or, in the worst case, hours. </a:t>
            </a:r>
          </a:p>
          <a:p>
            <a:pPr marL="0" indent="0">
              <a:buNone/>
            </a:pPr>
            <a:endParaRPr lang="en-US" sz="2400" dirty="0"/>
          </a:p>
          <a:p>
            <a:pPr marL="0" indent="0">
              <a:buNone/>
            </a:pPr>
            <a:r>
              <a:rPr lang="en-US" sz="2400" dirty="0"/>
              <a:t>In the DevOps ideal, developers implement, integrate, and validate code constantly and get feedback frequently. </a:t>
            </a:r>
          </a:p>
          <a:p>
            <a:pPr marL="0" indent="0">
              <a:buNone/>
            </a:pPr>
            <a:endParaRPr lang="en-US" sz="2400" dirty="0"/>
          </a:p>
          <a:p>
            <a:pPr marL="0" indent="0">
              <a:buNone/>
            </a:pPr>
            <a:r>
              <a:rPr lang="en-US" sz="2400" dirty="0"/>
              <a:t>Developers deliver small code in version control and have it well tested before deploy it into production. Therefore, team have more confidence when deploy in production. </a:t>
            </a:r>
          </a:p>
        </p:txBody>
      </p:sp>
    </p:spTree>
    <p:extLst>
      <p:ext uri="{BB962C8B-B14F-4D97-AF65-F5344CB8AC3E}">
        <p14:creationId xmlns:p14="http://schemas.microsoft.com/office/powerpoint/2010/main" val="423448470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8</a:t>
            </a:fld>
            <a:endParaRPr lang="en-US" dirty="0"/>
          </a:p>
        </p:txBody>
      </p:sp>
      <p:pic>
        <p:nvPicPr>
          <p:cNvPr id="4" name="Picture 3">
            <a:extLst>
              <a:ext uri="{FF2B5EF4-FFF2-40B4-BE49-F238E27FC236}">
                <a16:creationId xmlns:a16="http://schemas.microsoft.com/office/drawing/2014/main" id="{DA8BA24D-7429-473A-B2E3-C5735CCD06E4}"/>
              </a:ext>
            </a:extLst>
          </p:cNvPr>
          <p:cNvPicPr>
            <a:picLocks noChangeAspect="1"/>
          </p:cNvPicPr>
          <p:nvPr/>
        </p:nvPicPr>
        <p:blipFill>
          <a:blip r:embed="rId2"/>
          <a:stretch>
            <a:fillRect/>
          </a:stretch>
        </p:blipFill>
        <p:spPr>
          <a:xfrm>
            <a:off x="114602" y="933450"/>
            <a:ext cx="11780157" cy="4914900"/>
          </a:xfrm>
          <a:prstGeom prst="rect">
            <a:avLst/>
          </a:prstGeom>
        </p:spPr>
      </p:pic>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266701" y="3086100"/>
            <a:ext cx="11715750" cy="3390900"/>
          </a:xfrm>
        </p:spPr>
        <p:txBody>
          <a:bodyPr>
            <a:normAutofit fontScale="90000"/>
          </a:bodyPr>
          <a:lstStyle/>
          <a:p>
            <a:r>
              <a:rPr lang="en-US" i="1" dirty="0"/>
              <a:t>The DevOps Handbook 2nd Ed</a:t>
            </a:r>
            <a:br>
              <a:rPr lang="en-US" dirty="0"/>
            </a:br>
            <a:br>
              <a:rPr lang="en-US" dirty="0">
                <a:hlinkClick r:id="rId2">
                  <a:extLst>
                    <a:ext uri="{A12FA001-AC4F-418D-AE19-62706E023703}">
                      <ahyp:hlinkClr xmlns:ahyp="http://schemas.microsoft.com/office/drawing/2018/hyperlinkcolor" val="tx"/>
                    </a:ext>
                  </a:extLst>
                </a:hlinkClick>
              </a:rPr>
            </a:br>
            <a:r>
              <a:rPr lang="en-US" dirty="0">
                <a:hlinkClick r:id="rId2">
                  <a:extLst>
                    <a:ext uri="{A12FA001-AC4F-418D-AE19-62706E023703}">
                      <ahyp:hlinkClr xmlns:ahyp="http://schemas.microsoft.com/office/drawing/2018/hyperlinkcolor" val="tx"/>
                    </a:ext>
                  </a:extLst>
                </a:hlinkClick>
              </a:rPr>
              <a:t>https://www.vsmconsortium.org/blog/what-is-a-value-stream</a:t>
            </a:r>
            <a:r>
              <a:rPr lang="en-US" dirty="0"/>
              <a:t> </a:t>
            </a:r>
            <a:br>
              <a:rPr lang="en-US" dirty="0"/>
            </a:br>
            <a:br>
              <a:rPr lang="en-US" dirty="0"/>
            </a:br>
            <a:r>
              <a:rPr lang="en-US" dirty="0">
                <a:hlinkClick r:id="rId3">
                  <a:extLst>
                    <a:ext uri="{A12FA001-AC4F-418D-AE19-62706E023703}">
                      <ahyp:hlinkClr xmlns:ahyp="http://schemas.microsoft.com/office/drawing/2018/hyperlinkcolor" val="tx"/>
                    </a:ext>
                  </a:extLst>
                </a:hlinkClick>
              </a:rPr>
              <a:t>https</a:t>
            </a:r>
            <a:r>
              <a:rPr lang="en-US" dirty="0">
                <a:hlinkClick r:id="rId3">
                  <a:extLst>
                    <a:ext uri="{A12FA001-AC4F-418D-AE19-62706E023703}">
                      <ahyp:hlinkClr xmlns:ahyp="http://schemas.microsoft.com/office/drawing/2018/hyperlinkcolor" val="tx"/>
                    </a:ext>
                  </a:extLst>
                </a:hlinkClick>
              </a:rPr>
              <a:t>://humanitec.com/blog/lead-time-a-key-metric-in-devops</a:t>
            </a:r>
            <a:br>
              <a:rPr lang="en-US" dirty="0"/>
            </a:b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168</TotalTime>
  <Words>387</Words>
  <Application>Microsoft Office PowerPoint</Application>
  <PresentationFormat>Widescreen</PresentationFormat>
  <Paragraphs>36</Paragraphs>
  <Slides>9</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Trade Gothic LT Pro</vt:lpstr>
      <vt:lpstr>Trebuchet MS</vt:lpstr>
      <vt:lpstr>Office Theme</vt:lpstr>
      <vt:lpstr>     The Technology Value Stream </vt:lpstr>
      <vt:lpstr>Overview</vt:lpstr>
      <vt:lpstr>What is the Technology Value Stream?</vt:lpstr>
      <vt:lpstr>Defining Lead Time vs. Processing Time</vt:lpstr>
      <vt:lpstr>Lead Time vs. Processing Time</vt:lpstr>
      <vt:lpstr>The Common `Scenario: Deployment Lead Times Requiring Months </vt:lpstr>
      <vt:lpstr>Our DevOps Ideal: Deployment Lead Times of Minutes </vt:lpstr>
      <vt:lpstr>PowerPoint Presentation</vt:lpstr>
      <vt:lpstr>The DevOps Handbook 2nd Ed  https://www.vsmconsortium.org/blog/what-is-a-value-stream   https://humanitec.com/blog/lead-time-a-key-metric-in-devops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dan zhu</dc:creator>
  <cp:lastModifiedBy>dan zhu</cp:lastModifiedBy>
  <cp:revision>3</cp:revision>
  <dcterms:created xsi:type="dcterms:W3CDTF">2025-08-15T23:39:38Z</dcterms:created>
  <dcterms:modified xsi:type="dcterms:W3CDTF">2025-08-16T02:28:26Z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