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57" r:id="rId6"/>
    <p:sldId id="300" r:id="rId7"/>
    <p:sldId id="289" r:id="rId8"/>
    <p:sldId id="290" r:id="rId9"/>
    <p:sldId id="291" r:id="rId10"/>
    <p:sldId id="297" r:id="rId11"/>
    <p:sldId id="299" r:id="rId12"/>
    <p:sldId id="29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31" autoAdjust="0"/>
    <p:restoredTop sz="95646" autoAdjust="0"/>
  </p:normalViewPr>
  <p:slideViewPr>
    <p:cSldViewPr snapToGrid="0">
      <p:cViewPr varScale="1">
        <p:scale>
          <a:sx n="67" d="100"/>
          <a:sy n="67" d="100"/>
        </p:scale>
        <p:origin x="78" y="1008"/>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9/21/2025</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9/21/2025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903AC3-E420-5302-57B7-DD5BD0A082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8E41C9-A5D9-A1E1-515D-C3FFB04D7B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D1D7E8-DC94-177E-14D0-160DFF7B4A7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5B214B2-C603-ED2F-B3CD-F6DEEB541240}"/>
              </a:ext>
            </a:extLst>
          </p:cNvPr>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2677189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1639086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964844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B6BBB6-23E4-2421-F220-22D45C6332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2A12F4-F945-4C7B-6F3B-B83F7CC320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593685-7D9E-237F-3773-1FC3317E1F7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401E3CC-F435-BB06-6A15-0A379511A135}"/>
              </a:ext>
            </a:extLst>
          </p:cNvPr>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2213346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74824E-2755-DDD6-3834-213ED89232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73B22F-5E87-AA56-147D-D43DB5F3AD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47EAE9-4BDC-60D1-A1AB-8C752C98DF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82EE355-B1BA-9E1B-3C86-A045ED568DA3}"/>
              </a:ext>
            </a:extLst>
          </p:cNvPr>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692113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399008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59" r:id="rId4"/>
    <p:sldLayoutId id="2147483668" r:id="rId5"/>
    <p:sldLayoutId id="2147483669" r:id="rId6"/>
    <p:sldLayoutId id="2147483661" r:id="rId7"/>
    <p:sldLayoutId id="2147483666" r:id="rId8"/>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hyperlink" Target="https://www.onpage.com/guide-to-facilitating-equitable-on-call-rotations/?utm_source=chatgpt.com" TargetMode="External"/><Relationship Id="rId3" Type="http://schemas.openxmlformats.org/officeDocument/2006/relationships/hyperlink" Target="https://alertops.com/on-call-rotation/?utm_source=chatgpt.com" TargetMode="External"/><Relationship Id="rId7" Type="http://schemas.openxmlformats.org/officeDocument/2006/relationships/hyperlink" Target="https://firehydrant.com/blog/best-practices-for-creating-on-call-rotations-and-schedules/"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s://www.pagerduty.com/resources/incident-management-response/learn/call-rotations-schedules/" TargetMode="External"/><Relationship Id="rId5" Type="http://schemas.openxmlformats.org/officeDocument/2006/relationships/hyperlink" Target="https://www.pagerduty.com/resources/incident-management-response/learn/call-rotations-schedules/?utm_source=chatgpt.com" TargetMode="External"/><Relationship Id="rId4" Type="http://schemas.openxmlformats.org/officeDocument/2006/relationships/hyperlink" Target="https://alertops.com/on-call-rotation/"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8371923" cy="3830130"/>
          </a:xfrm>
        </p:spPr>
        <p:txBody>
          <a:bodyPr/>
          <a:lstStyle/>
          <a:p>
            <a:r>
              <a:rPr lang="en-US" dirty="0"/>
              <a:t>Pager Rotation Duties</a:t>
            </a:r>
          </a:p>
        </p:txBody>
      </p:sp>
      <p:sp>
        <p:nvSpPr>
          <p:cNvPr id="3" name="TextBox 2">
            <a:extLst>
              <a:ext uri="{FF2B5EF4-FFF2-40B4-BE49-F238E27FC236}">
                <a16:creationId xmlns:a16="http://schemas.microsoft.com/office/drawing/2014/main" id="{D67205FC-FCFC-D5EB-31FC-F017555787C9}"/>
              </a:ext>
            </a:extLst>
          </p:cNvPr>
          <p:cNvSpPr txBox="1"/>
          <p:nvPr/>
        </p:nvSpPr>
        <p:spPr>
          <a:xfrm>
            <a:off x="2386744" y="5055427"/>
            <a:ext cx="5933419" cy="1569660"/>
          </a:xfrm>
          <a:prstGeom prst="rect">
            <a:avLst/>
          </a:prstGeom>
          <a:noFill/>
        </p:spPr>
        <p:txBody>
          <a:bodyPr wrap="none" rtlCol="0">
            <a:spAutoFit/>
          </a:bodyPr>
          <a:lstStyle/>
          <a:p>
            <a:r>
              <a:rPr lang="en-US" sz="3200" dirty="0"/>
              <a:t>Dan Zhu</a:t>
            </a:r>
          </a:p>
          <a:p>
            <a:r>
              <a:rPr lang="en-US" sz="3200" dirty="0"/>
              <a:t>CSD-380 Module 7.2 Assignment</a:t>
            </a:r>
          </a:p>
          <a:p>
            <a:r>
              <a:rPr lang="en-US" sz="3200" dirty="0"/>
              <a:t>9/20/2025</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t">
            <a:normAutofit/>
          </a:bodyPr>
          <a:lstStyle/>
          <a:p>
            <a:pPr marL="457200" indent="-457200">
              <a:buFont typeface="Arial" panose="020B0604020202020204" pitchFamily="34" charset="0"/>
              <a:buChar char="•"/>
            </a:pPr>
            <a:r>
              <a:rPr lang="en-US" dirty="0"/>
              <a:t>What is pager rotation duties</a:t>
            </a:r>
          </a:p>
          <a:p>
            <a:pPr marL="457200" indent="-457200">
              <a:buFont typeface="Arial" panose="020B0604020202020204" pitchFamily="34" charset="0"/>
              <a:buChar char="•"/>
            </a:pPr>
            <a:r>
              <a:rPr lang="en-US" dirty="0"/>
              <a:t>What is an on-call schedule</a:t>
            </a:r>
          </a:p>
          <a:p>
            <a:pPr marL="457200" indent="-457200">
              <a:buFont typeface="Arial" panose="020B0604020202020204" pitchFamily="34" charset="0"/>
              <a:buChar char="•"/>
            </a:pPr>
            <a:r>
              <a:rPr lang="en-US" dirty="0"/>
              <a:t>Key components of an on-call rotation schedule</a:t>
            </a:r>
          </a:p>
          <a:p>
            <a:pPr marL="457200" indent="-457200">
              <a:buFont typeface="Arial" panose="020B0604020202020204" pitchFamily="34" charset="0"/>
              <a:buChar char="•"/>
            </a:pPr>
            <a:r>
              <a:rPr lang="en-US" dirty="0"/>
              <a:t>Why do we need create an on-call rotation schedule</a:t>
            </a:r>
          </a:p>
          <a:p>
            <a:pPr marL="457200" indent="-457200">
              <a:buFont typeface="Arial" panose="020B0604020202020204" pitchFamily="34" charset="0"/>
              <a:buChar char="•"/>
            </a:pPr>
            <a:r>
              <a:rPr lang="en-US" dirty="0"/>
              <a:t>Best practices of the on-call scheduling</a:t>
            </a: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528B6E-E54F-F748-CD3E-740A2E5D98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8D6B12-D9AF-051A-8DEE-7F20045F0969}"/>
              </a:ext>
            </a:extLst>
          </p:cNvPr>
          <p:cNvSpPr>
            <a:spLocks noGrp="1"/>
          </p:cNvSpPr>
          <p:nvPr>
            <p:ph type="title"/>
          </p:nvPr>
        </p:nvSpPr>
        <p:spPr>
          <a:xfrm>
            <a:off x="1158864" y="102021"/>
            <a:ext cx="9779183" cy="1744415"/>
          </a:xfrm>
        </p:spPr>
        <p:txBody>
          <a:bodyPr/>
          <a:lstStyle/>
          <a:p>
            <a:r>
              <a:rPr lang="en-US" dirty="0"/>
              <a:t>What is pager rotation duties</a:t>
            </a:r>
          </a:p>
        </p:txBody>
      </p:sp>
      <p:sp>
        <p:nvSpPr>
          <p:cNvPr id="3" name="Content Placeholder 2">
            <a:extLst>
              <a:ext uri="{FF2B5EF4-FFF2-40B4-BE49-F238E27FC236}">
                <a16:creationId xmlns:a16="http://schemas.microsoft.com/office/drawing/2014/main" id="{D9644F71-4FA7-1736-1407-FC66374B6FE2}"/>
              </a:ext>
            </a:extLst>
          </p:cNvPr>
          <p:cNvSpPr>
            <a:spLocks noGrp="1"/>
          </p:cNvSpPr>
          <p:nvPr>
            <p:ph idx="1"/>
          </p:nvPr>
        </p:nvSpPr>
        <p:spPr>
          <a:xfrm>
            <a:off x="1158865" y="2017467"/>
            <a:ext cx="9779182" cy="3366815"/>
          </a:xfrm>
        </p:spPr>
        <p:txBody>
          <a:bodyPr vert="horz" lIns="91440" tIns="45720" rIns="91440" bIns="45720" rtlCol="0" anchor="t">
            <a:normAutofit/>
          </a:bodyPr>
          <a:lstStyle/>
          <a:p>
            <a:r>
              <a:rPr lang="en-US" dirty="0"/>
              <a:t>Pager Rotation Duties also called On-Call Rotation Duties. It is a way of sharing responsibilities to ensure production system are monitored and supported 24/7. When issues arise, there is always a qualified engineer ready to step in and resolve them, minimizing downtime and customer impact(PagerDuty, n.d.).</a:t>
            </a:r>
          </a:p>
        </p:txBody>
      </p:sp>
    </p:spTree>
    <p:extLst>
      <p:ext uri="{BB962C8B-B14F-4D97-AF65-F5344CB8AC3E}">
        <p14:creationId xmlns:p14="http://schemas.microsoft.com/office/powerpoint/2010/main" val="1603425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167492" y="45085"/>
            <a:ext cx="9779183" cy="1600835"/>
          </a:xfrm>
        </p:spPr>
        <p:txBody>
          <a:bodyPr/>
          <a:lstStyle/>
          <a:p>
            <a:r>
              <a:rPr lang="en-US" dirty="0"/>
              <a:t>What is an on-call schedule?</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1166813" y="2652713"/>
            <a:ext cx="9780587" cy="3436937"/>
          </a:xfrm>
        </p:spPr>
        <p:txBody>
          <a:bodyPr>
            <a:normAutofit/>
          </a:bodyPr>
          <a:lstStyle/>
          <a:p>
            <a:pPr marL="59436" indent="0">
              <a:buNone/>
            </a:pPr>
            <a:r>
              <a:rPr lang="en-US" dirty="0"/>
              <a:t>According to Pager Duty, an on-call schedule is a predefined calendar that determines which team member is responsible for responding to critical incidents during a given period—day or night, weekday or weekend. This is an effective way to coordinate all the teams together and a reference to find the right person when there is an urgent incidents happen. </a:t>
            </a:r>
          </a:p>
          <a:p>
            <a:pPr marL="59436" indent="0">
              <a:buNone/>
            </a:pPr>
            <a:endParaRPr lang="en-US" dirty="0"/>
          </a:p>
          <a:p>
            <a:pPr marL="59436" indent="0">
              <a:buNone/>
            </a:pPr>
            <a:r>
              <a:rPr lang="en-US" dirty="0"/>
              <a:t>The on-call duties determines the teams' members who are on-call rotation. And the members determine the schedule of the on-call rotation.</a:t>
            </a:r>
          </a:p>
        </p:txBody>
      </p:sp>
    </p:spTree>
    <p:extLst>
      <p:ext uri="{BB962C8B-B14F-4D97-AF65-F5344CB8AC3E}">
        <p14:creationId xmlns:p14="http://schemas.microsoft.com/office/powerpoint/2010/main" val="2529338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136526"/>
            <a:ext cx="10596140" cy="1653371"/>
          </a:xfrm>
        </p:spPr>
        <p:txBody>
          <a:bodyPr/>
          <a:lstStyle/>
          <a:p>
            <a:r>
              <a:rPr lang="en-US" dirty="0"/>
              <a:t>Key components of an on-call rotation schedule</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1167492" y="1685925"/>
            <a:ext cx="11024507" cy="5172075"/>
          </a:xfrm>
        </p:spPr>
        <p:txBody>
          <a:bodyPr/>
          <a:lstStyle/>
          <a:p>
            <a:r>
              <a:rPr lang="en-US" dirty="0"/>
              <a:t>According to Pager Duty, to create a successful on-call rotation schedule is about put each name in different time slots. It needs to make sure that rotation is equitable, communicate well about each person’s duty, expectation, and when to take the rotation, and monitoring alert volumes and adjust schedules if someone is overloaded.</a:t>
            </a:r>
          </a:p>
          <a:p>
            <a:endParaRPr lang="en-US" dirty="0"/>
          </a:p>
          <a:p>
            <a:r>
              <a:rPr lang="en-US" dirty="0"/>
              <a:t>Here are some key components:</a:t>
            </a:r>
          </a:p>
          <a:p>
            <a:pPr marL="342900" indent="-342900">
              <a:buFont typeface="Arial" panose="020B0604020202020204" pitchFamily="34" charset="0"/>
              <a:buChar char="•"/>
            </a:pPr>
            <a:r>
              <a:rPr lang="en-US" b="1" dirty="0"/>
              <a:t>Rotation cadence: </a:t>
            </a:r>
            <a:r>
              <a:rPr lang="en-US" dirty="0"/>
              <a:t>Decide the frequency of the rotation based on team size and work load.</a:t>
            </a:r>
            <a:endParaRPr lang="en-US" b="1" dirty="0"/>
          </a:p>
          <a:p>
            <a:pPr marL="342900" indent="-342900">
              <a:buFont typeface="Arial" panose="020B0604020202020204" pitchFamily="34" charset="0"/>
              <a:buChar char="•"/>
            </a:pPr>
            <a:r>
              <a:rPr lang="en-US" b="1" dirty="0"/>
              <a:t>Primary and secondary roles: </a:t>
            </a:r>
            <a:r>
              <a:rPr lang="en-US" dirty="0"/>
              <a:t>Have a backup plan when responder is not available.</a:t>
            </a:r>
          </a:p>
          <a:p>
            <a:pPr marL="342900" indent="-342900">
              <a:buFont typeface="Arial" panose="020B0604020202020204" pitchFamily="34" charset="0"/>
              <a:buChar char="•"/>
            </a:pPr>
            <a:r>
              <a:rPr lang="en-US" b="1" dirty="0"/>
              <a:t>Time zone converge: </a:t>
            </a:r>
            <a:r>
              <a:rPr lang="en-US" dirty="0"/>
              <a:t>Set up schedule based on teams’ time zone.</a:t>
            </a:r>
          </a:p>
          <a:p>
            <a:pPr marL="342900" indent="-342900">
              <a:buFont typeface="Arial" panose="020B0604020202020204" pitchFamily="34" charset="0"/>
              <a:buChar char="•"/>
            </a:pPr>
            <a:r>
              <a:rPr lang="en-US" b="1" dirty="0"/>
              <a:t>Escalation policies: </a:t>
            </a:r>
            <a:r>
              <a:rPr lang="en-US" dirty="0"/>
              <a:t>Set up a plan about escalation process and reported rout.</a:t>
            </a:r>
          </a:p>
          <a:p>
            <a:pPr marL="342900" indent="-342900">
              <a:buFont typeface="Arial" panose="020B0604020202020204" pitchFamily="34" charset="0"/>
              <a:buChar char="•"/>
            </a:pPr>
            <a:r>
              <a:rPr lang="en-US" b="1" dirty="0"/>
              <a:t>Time off and overrides: </a:t>
            </a:r>
            <a:r>
              <a:rPr lang="en-US" dirty="0"/>
              <a:t>Take time off and overrides into consideration.</a:t>
            </a:r>
          </a:p>
          <a:p>
            <a:pPr marL="342900" indent="-342900">
              <a:buFont typeface="Arial" panose="020B0604020202020204" pitchFamily="34" charset="0"/>
              <a:buChar char="•"/>
            </a:pPr>
            <a:r>
              <a:rPr lang="en-US" b="1" dirty="0"/>
              <a:t>Tool integration</a:t>
            </a:r>
            <a:r>
              <a:rPr lang="en-US" dirty="0"/>
              <a:t>: Use Platforms like Pager Duty.</a:t>
            </a:r>
          </a:p>
        </p:txBody>
      </p:sp>
    </p:spTree>
    <p:extLst>
      <p:ext uri="{BB962C8B-B14F-4D97-AF65-F5344CB8AC3E}">
        <p14:creationId xmlns:p14="http://schemas.microsoft.com/office/powerpoint/2010/main" val="1265939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a:xfrm>
            <a:off x="1167492" y="69008"/>
            <a:ext cx="9779183" cy="1706563"/>
          </a:xfrm>
        </p:spPr>
        <p:txBody>
          <a:bodyPr/>
          <a:lstStyle/>
          <a:p>
            <a:r>
              <a:rPr lang="en-US" dirty="0"/>
              <a:t>Why do we need create an on-call rotation schedule?</a:t>
            </a:r>
          </a:p>
        </p:txBody>
      </p:sp>
      <p:sp>
        <p:nvSpPr>
          <p:cNvPr id="4" name="Content Placeholder 3">
            <a:extLst>
              <a:ext uri="{FF2B5EF4-FFF2-40B4-BE49-F238E27FC236}">
                <a16:creationId xmlns:a16="http://schemas.microsoft.com/office/drawing/2014/main" id="{DBA34351-9D9C-8C32-5CC0-3F19A1CAC037}"/>
              </a:ext>
            </a:extLst>
          </p:cNvPr>
          <p:cNvSpPr>
            <a:spLocks noGrp="1"/>
          </p:cNvSpPr>
          <p:nvPr>
            <p:ph idx="12"/>
          </p:nvPr>
        </p:nvSpPr>
        <p:spPr>
          <a:xfrm>
            <a:off x="1166813" y="2024063"/>
            <a:ext cx="9491662" cy="3332162"/>
          </a:xfrm>
        </p:spPr>
        <p:txBody>
          <a:bodyPr>
            <a:normAutofit lnSpcReduction="10000"/>
          </a:bodyPr>
          <a:lstStyle/>
          <a:p>
            <a:pPr marL="342900" indent="-342900">
              <a:buFont typeface="Arial" panose="020B0604020202020204" pitchFamily="34" charset="0"/>
              <a:buChar char="•"/>
            </a:pPr>
            <a:r>
              <a:rPr lang="en-US" dirty="0"/>
              <a:t>Customers get response quickly </a:t>
            </a:r>
          </a:p>
          <a:p>
            <a:pPr marL="342900" indent="-342900">
              <a:buFont typeface="Arial" panose="020B0604020202020204" pitchFamily="34" charset="0"/>
              <a:buChar char="•"/>
            </a:pPr>
            <a:r>
              <a:rPr lang="en-US" dirty="0"/>
              <a:t>A stable production system build trust with customers</a:t>
            </a:r>
          </a:p>
          <a:p>
            <a:pPr marL="342900" indent="-342900">
              <a:buFont typeface="Arial" panose="020B0604020202020204" pitchFamily="34" charset="0"/>
              <a:buChar char="•"/>
            </a:pPr>
            <a:r>
              <a:rPr lang="en-US" dirty="0"/>
              <a:t>Tools like AI infrastructure provides continuous availability</a:t>
            </a:r>
          </a:p>
          <a:p>
            <a:pPr marL="342900" indent="-342900">
              <a:buFont typeface="Arial" panose="020B0604020202020204" pitchFamily="34" charset="0"/>
              <a:buChar char="•"/>
            </a:pPr>
            <a:r>
              <a:rPr lang="en-US" dirty="0"/>
              <a:t>Teams are less stressful because of the rotation</a:t>
            </a:r>
          </a:p>
          <a:p>
            <a:pPr marL="342900" indent="-342900">
              <a:buFont typeface="Arial" panose="020B0604020202020204" pitchFamily="34" charset="0"/>
              <a:buChar char="•"/>
            </a:pPr>
            <a:r>
              <a:rPr lang="en-US" dirty="0"/>
              <a:t>Remain teams’ focusing</a:t>
            </a:r>
          </a:p>
          <a:p>
            <a:pPr marL="342900" indent="-342900">
              <a:buFont typeface="Arial" panose="020B0604020202020204" pitchFamily="34" charset="0"/>
              <a:buChar char="•"/>
            </a:pPr>
            <a:r>
              <a:rPr lang="en-US" dirty="0"/>
              <a:t>Specific roles clear the responsibility and reduce confusion </a:t>
            </a:r>
          </a:p>
          <a:p>
            <a:pPr marL="342900" indent="-342900">
              <a:buFont typeface="Arial" panose="020B0604020202020204" pitchFamily="34" charset="0"/>
              <a:buChar char="•"/>
            </a:pPr>
            <a:r>
              <a:rPr lang="en-US" dirty="0"/>
              <a:t>It is critical for industries with regulatory oversight</a:t>
            </a:r>
          </a:p>
          <a:p>
            <a:pPr marL="342900" indent="-342900">
              <a:buFont typeface="Arial" panose="020B0604020202020204" pitchFamily="34" charset="0"/>
              <a:buChar char="•"/>
            </a:pPr>
            <a:r>
              <a:rPr lang="en-US" dirty="0"/>
              <a:t>A great on-call scheduling has better outcomes for customers, business and engineers</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652102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DE5D2-5991-9BD7-4B52-2C62AED7594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278D5E8-626C-DEB5-1DD2-A01BD925F84E}"/>
              </a:ext>
            </a:extLst>
          </p:cNvPr>
          <p:cNvSpPr>
            <a:spLocks noGrp="1"/>
          </p:cNvSpPr>
          <p:nvPr>
            <p:ph type="title"/>
          </p:nvPr>
        </p:nvSpPr>
        <p:spPr>
          <a:xfrm>
            <a:off x="1167492" y="45085"/>
            <a:ext cx="9779183" cy="1600835"/>
          </a:xfrm>
        </p:spPr>
        <p:txBody>
          <a:bodyPr/>
          <a:lstStyle/>
          <a:p>
            <a:r>
              <a:rPr lang="en-US" dirty="0"/>
              <a:t>Best practices of the on-call scheduling</a:t>
            </a:r>
          </a:p>
        </p:txBody>
      </p:sp>
      <p:sp>
        <p:nvSpPr>
          <p:cNvPr id="3" name="Content Placeholder 2">
            <a:extLst>
              <a:ext uri="{FF2B5EF4-FFF2-40B4-BE49-F238E27FC236}">
                <a16:creationId xmlns:a16="http://schemas.microsoft.com/office/drawing/2014/main" id="{72DF2FD3-670E-8F62-5909-DDEA8AF4A28B}"/>
              </a:ext>
            </a:extLst>
          </p:cNvPr>
          <p:cNvSpPr>
            <a:spLocks noGrp="1"/>
          </p:cNvSpPr>
          <p:nvPr>
            <p:ph idx="14"/>
          </p:nvPr>
        </p:nvSpPr>
        <p:spPr>
          <a:xfrm>
            <a:off x="1166813" y="2652713"/>
            <a:ext cx="9780587" cy="3436937"/>
          </a:xfrm>
        </p:spPr>
        <p:txBody>
          <a:bodyPr>
            <a:normAutofit/>
          </a:bodyPr>
          <a:lstStyle/>
          <a:p>
            <a:r>
              <a:rPr lang="en-US" b="1" dirty="0"/>
              <a:t>Transparency: </a:t>
            </a:r>
            <a:r>
              <a:rPr lang="en-US" dirty="0"/>
              <a:t>Transparency allows on-call engineers feel safe to communication about mistakes and problems. </a:t>
            </a:r>
          </a:p>
          <a:p>
            <a:r>
              <a:rPr lang="en-US" b="1" dirty="0"/>
              <a:t>Consistent, Equal On-Call Rotations: </a:t>
            </a:r>
            <a:r>
              <a:rPr lang="en-US" dirty="0"/>
              <a:t>Distribute workload fairly can increase productivity. Customized the schedule based on team’s need can improve satisfaction and balance on-call duties.</a:t>
            </a:r>
          </a:p>
          <a:p>
            <a:r>
              <a:rPr lang="en-US" b="1" dirty="0"/>
              <a:t>Analyze KPIS/Metrics: </a:t>
            </a:r>
            <a:r>
              <a:rPr lang="en-US" dirty="0"/>
              <a:t>It is important to review on-call management regularly by using metrics to oversee team performance in handling incidents.</a:t>
            </a:r>
          </a:p>
        </p:txBody>
      </p:sp>
    </p:spTree>
    <p:extLst>
      <p:ext uri="{BB962C8B-B14F-4D97-AF65-F5344CB8AC3E}">
        <p14:creationId xmlns:p14="http://schemas.microsoft.com/office/powerpoint/2010/main" val="4095488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2731D-D7FA-435D-1379-820A06722644}"/>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6573C5C2-4159-5C09-A708-C37CB9AB0D3F}"/>
              </a:ext>
            </a:extLst>
          </p:cNvPr>
          <p:cNvSpPr>
            <a:spLocks noGrp="1"/>
          </p:cNvSpPr>
          <p:nvPr>
            <p:ph type="title"/>
          </p:nvPr>
        </p:nvSpPr>
        <p:spPr>
          <a:xfrm>
            <a:off x="1167492" y="69008"/>
            <a:ext cx="9779183" cy="1706563"/>
          </a:xfrm>
        </p:spPr>
        <p:txBody>
          <a:bodyPr/>
          <a:lstStyle/>
          <a:p>
            <a:r>
              <a:rPr lang="en-US" dirty="0"/>
              <a:t>Resources</a:t>
            </a:r>
          </a:p>
        </p:txBody>
      </p:sp>
      <p:sp>
        <p:nvSpPr>
          <p:cNvPr id="4" name="Content Placeholder 3">
            <a:extLst>
              <a:ext uri="{FF2B5EF4-FFF2-40B4-BE49-F238E27FC236}">
                <a16:creationId xmlns:a16="http://schemas.microsoft.com/office/drawing/2014/main" id="{CC68C155-5818-DD87-5771-63180E8AB4FA}"/>
              </a:ext>
            </a:extLst>
          </p:cNvPr>
          <p:cNvSpPr>
            <a:spLocks noGrp="1"/>
          </p:cNvSpPr>
          <p:nvPr>
            <p:ph idx="12"/>
          </p:nvPr>
        </p:nvSpPr>
        <p:spPr>
          <a:xfrm>
            <a:off x="1166813" y="2024062"/>
            <a:ext cx="9497068" cy="4764929"/>
          </a:xfrm>
        </p:spPr>
        <p:txBody>
          <a:bodyPr>
            <a:normAutofit/>
          </a:bodyPr>
          <a:lstStyle/>
          <a:p>
            <a:pPr>
              <a:buNone/>
            </a:pPr>
            <a:r>
              <a:rPr lang="en-US" dirty="0" err="1"/>
              <a:t>AlertOps</a:t>
            </a:r>
            <a:r>
              <a:rPr lang="en-US" dirty="0"/>
              <a:t>. (2025). </a:t>
            </a:r>
            <a:r>
              <a:rPr lang="en-US" i="1" dirty="0"/>
              <a:t>Best practices for managing on-call rotation</a:t>
            </a:r>
            <a:r>
              <a:rPr lang="en-US" dirty="0"/>
              <a:t>. Retrieved September 20, 2025, from </a:t>
            </a:r>
            <a:r>
              <a:rPr lang="en-US" dirty="0">
                <a:hlinkClick r:id="rId3">
                  <a:extLst>
                    <a:ext uri="{A12FA001-AC4F-418D-AE19-62706E023703}">
                      <ahyp:hlinkClr xmlns:ahyp="http://schemas.microsoft.com/office/drawing/2018/hyperlinkcolor" val="tx"/>
                    </a:ext>
                  </a:extLst>
                </a:hlinkClick>
              </a:rPr>
              <a:t>https://alertops.com/on-call-rotation/</a:t>
            </a:r>
            <a:r>
              <a:rPr lang="en-US" dirty="0"/>
              <a:t> </a:t>
            </a:r>
            <a:r>
              <a:rPr lang="en-US" dirty="0" err="1">
                <a:hlinkClick r:id="rId4">
                  <a:extLst>
                    <a:ext uri="{A12FA001-AC4F-418D-AE19-62706E023703}">
                      <ahyp:hlinkClr xmlns:ahyp="http://schemas.microsoft.com/office/drawing/2018/hyperlinkcolor" val="tx"/>
                    </a:ext>
                  </a:extLst>
                </a:hlinkClick>
              </a:rPr>
              <a:t>AlertOps</a:t>
            </a:r>
            <a:endParaRPr lang="en-US" dirty="0"/>
          </a:p>
          <a:p>
            <a:pPr>
              <a:buNone/>
            </a:pPr>
            <a:r>
              <a:rPr lang="en-US" dirty="0"/>
              <a:t>PagerDuty. (n.d.). </a:t>
            </a:r>
            <a:r>
              <a:rPr lang="en-US" i="1" dirty="0"/>
              <a:t>On-call rotations and schedules</a:t>
            </a:r>
            <a:r>
              <a:rPr lang="en-US" dirty="0"/>
              <a:t>. PagerDuty. Retrieved September 20, 2025, from </a:t>
            </a:r>
            <a:r>
              <a:rPr lang="en-US" dirty="0">
                <a:hlinkClick r:id="rId5">
                  <a:extLst>
                    <a:ext uri="{A12FA001-AC4F-418D-AE19-62706E023703}">
                      <ahyp:hlinkClr xmlns:ahyp="http://schemas.microsoft.com/office/drawing/2018/hyperlinkcolor" val="tx"/>
                    </a:ext>
                  </a:extLst>
                </a:hlinkClick>
              </a:rPr>
              <a:t>https://www.pagerduty.com/resources/incident-management-response/learn/call-rotations-schedules/</a:t>
            </a:r>
            <a:r>
              <a:rPr lang="en-US" dirty="0"/>
              <a:t> </a:t>
            </a:r>
            <a:r>
              <a:rPr lang="en-US" dirty="0">
                <a:hlinkClick r:id="rId6">
                  <a:extLst>
                    <a:ext uri="{A12FA001-AC4F-418D-AE19-62706E023703}">
                      <ahyp:hlinkClr xmlns:ahyp="http://schemas.microsoft.com/office/drawing/2018/hyperlinkcolor" val="tx"/>
                    </a:ext>
                  </a:extLst>
                </a:hlinkClick>
              </a:rPr>
              <a:t>PagerDuty</a:t>
            </a:r>
            <a:endParaRPr lang="en-US" dirty="0"/>
          </a:p>
          <a:p>
            <a:pPr>
              <a:buNone/>
            </a:pPr>
            <a:r>
              <a:rPr lang="en-US" dirty="0" err="1"/>
              <a:t>FireHydrant</a:t>
            </a:r>
            <a:r>
              <a:rPr lang="en-US" dirty="0"/>
              <a:t> Team. (2024, August 13). Best practices for creating on-call rotations and schedules. </a:t>
            </a:r>
            <a:r>
              <a:rPr lang="en-US" dirty="0" err="1"/>
              <a:t>FireHydrant</a:t>
            </a:r>
            <a:r>
              <a:rPr lang="en-US" dirty="0"/>
              <a:t>. Retrieved September 20, 2025, from </a:t>
            </a:r>
            <a:r>
              <a:rPr lang="en-US" dirty="0">
                <a:hlinkClick r:id="rId7">
                  <a:extLst>
                    <a:ext uri="{A12FA001-AC4F-418D-AE19-62706E023703}">
                      <ahyp:hlinkClr xmlns:ahyp="http://schemas.microsoft.com/office/drawing/2018/hyperlinkcolor" val="tx"/>
                    </a:ext>
                  </a:extLst>
                </a:hlinkClick>
              </a:rPr>
              <a:t>https://firehydrant.com/blog/best-practices-for-creating-on-call-rotations-and-schedules/</a:t>
            </a:r>
            <a:endParaRPr lang="en-US" dirty="0"/>
          </a:p>
          <a:p>
            <a:pPr>
              <a:buNone/>
            </a:pPr>
            <a:r>
              <a:rPr lang="en-US" dirty="0" err="1"/>
              <a:t>OnPage</a:t>
            </a:r>
            <a:r>
              <a:rPr lang="en-US" dirty="0"/>
              <a:t>. (n.d.). </a:t>
            </a:r>
            <a:r>
              <a:rPr lang="en-US" i="1" dirty="0"/>
              <a:t>Guide to facilitating equitable on-call rotations</a:t>
            </a:r>
            <a:r>
              <a:rPr lang="en-US" dirty="0"/>
              <a:t>. </a:t>
            </a:r>
            <a:r>
              <a:rPr lang="en-US" dirty="0" err="1"/>
              <a:t>OnPage</a:t>
            </a:r>
            <a:r>
              <a:rPr lang="en-US" dirty="0"/>
              <a:t>. Retrieved September 20, 2025, from </a:t>
            </a:r>
            <a:r>
              <a:rPr lang="en-US" dirty="0">
                <a:hlinkClick r:id="rId8">
                  <a:extLst>
                    <a:ext uri="{A12FA001-AC4F-418D-AE19-62706E023703}">
                      <ahyp:hlinkClr xmlns:ahyp="http://schemas.microsoft.com/office/drawing/2018/hyperlinkcolor" val="tx"/>
                    </a:ext>
                  </a:extLst>
                </a:hlinkClick>
              </a:rPr>
              <a:t>https://www.onpage.com/guide-to-facilitating-equitable-on-call-rotations/</a:t>
            </a:r>
            <a:endParaRPr lang="en-US" dirty="0"/>
          </a:p>
          <a:p>
            <a:pPr marL="0" indent="0">
              <a:buNone/>
            </a:pPr>
            <a:endParaRPr lang="en-US" dirty="0"/>
          </a:p>
        </p:txBody>
      </p:sp>
    </p:spTree>
    <p:extLst>
      <p:ext uri="{BB962C8B-B14F-4D97-AF65-F5344CB8AC3E}">
        <p14:creationId xmlns:p14="http://schemas.microsoft.com/office/powerpoint/2010/main" val="1566156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dirty="0"/>
              <a:t>Thank you</a:t>
            </a:r>
          </a:p>
        </p:txBody>
      </p:sp>
    </p:spTree>
    <p:extLst>
      <p:ext uri="{BB962C8B-B14F-4D97-AF65-F5344CB8AC3E}">
        <p14:creationId xmlns:p14="http://schemas.microsoft.com/office/powerpoint/2010/main" val="1609673525"/>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3.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991</TotalTime>
  <Words>644</Words>
  <Application>Microsoft Office PowerPoint</Application>
  <PresentationFormat>Widescreen</PresentationFormat>
  <Paragraphs>54</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Tenorite</vt:lpstr>
      <vt:lpstr>Custom</vt:lpstr>
      <vt:lpstr>Pager Rotation Duties</vt:lpstr>
      <vt:lpstr>Agenda</vt:lpstr>
      <vt:lpstr>What is pager rotation duties</vt:lpstr>
      <vt:lpstr>What is an on-call schedule?</vt:lpstr>
      <vt:lpstr>Key components of an on-call rotation schedule</vt:lpstr>
      <vt:lpstr>Why do we need create an on-call rotation schedule?</vt:lpstr>
      <vt:lpstr>Best practices of the on-call scheduling</vt:lpstr>
      <vt:lpstr>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 zhu</dc:creator>
  <cp:lastModifiedBy>dan zhu</cp:lastModifiedBy>
  <cp:revision>15</cp:revision>
  <dcterms:created xsi:type="dcterms:W3CDTF">2025-09-20T14:54:20Z</dcterms:created>
  <dcterms:modified xsi:type="dcterms:W3CDTF">2025-09-21T17:14:40Z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