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9" r:id="rId2"/>
    <p:sldId id="258" r:id="rId3"/>
    <p:sldId id="260" r:id="rId4"/>
    <p:sldId id="261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5" autoAdjust="0"/>
    <p:restoredTop sz="94660"/>
  </p:normalViewPr>
  <p:slideViewPr>
    <p:cSldViewPr snapToGrid="0">
      <p:cViewPr varScale="1">
        <p:scale>
          <a:sx n="83" d="100"/>
          <a:sy n="83" d="100"/>
        </p:scale>
        <p:origin x="12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cup, coffee, food, beverage&#10;&#10;Description automatically generated">
            <a:extLst>
              <a:ext uri="{FF2B5EF4-FFF2-40B4-BE49-F238E27FC236}">
                <a16:creationId xmlns:a16="http://schemas.microsoft.com/office/drawing/2014/main" id="{91BC5572-FC33-4C1C-8DEE-C2CF75A7564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1087120"/>
            <a:ext cx="9440034" cy="2648381"/>
          </a:xfrm>
        </p:spPr>
        <p:txBody>
          <a:bodyPr>
            <a:normAutofit/>
          </a:bodyPr>
          <a:lstStyle/>
          <a:p>
            <a:r>
              <a:rPr lang="en-US" sz="6000" dirty="0"/>
              <a:t>Value Stream Mapping(VSM)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3910649"/>
            <a:ext cx="9440034" cy="1397951"/>
          </a:xfrm>
        </p:spPr>
        <p:txBody>
          <a:bodyPr>
            <a:normAutofit fontScale="85000" lnSpcReduction="20000"/>
          </a:bodyPr>
          <a:lstStyle/>
          <a:p>
            <a:r>
              <a:rPr lang="en-US" sz="2800" dirty="0"/>
              <a:t>Dan Zhu</a:t>
            </a:r>
          </a:p>
          <a:p>
            <a:r>
              <a:rPr lang="en-US" sz="2800" dirty="0"/>
              <a:t>CSD-380 Module 5.2</a:t>
            </a:r>
          </a:p>
          <a:p>
            <a:r>
              <a:rPr lang="en-US" sz="2800" dirty="0"/>
              <a:t>9/12/2025</a:t>
            </a:r>
          </a:p>
        </p:txBody>
      </p:sp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A748D-BEEC-43A4-BFF3-B31C0275A5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1009" y="250419"/>
            <a:ext cx="10239331" cy="1257300"/>
          </a:xfrm>
        </p:spPr>
        <p:txBody>
          <a:bodyPr>
            <a:normAutofit/>
          </a:bodyPr>
          <a:lstStyle/>
          <a:p>
            <a:r>
              <a:rPr lang="en-US" dirty="0"/>
              <a:t>Morning Routine of Get My Kid to School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317C60E-A8FC-15F8-E756-01465EE3A7D9}"/>
              </a:ext>
            </a:extLst>
          </p:cNvPr>
          <p:cNvGrpSpPr/>
          <p:nvPr/>
        </p:nvGrpSpPr>
        <p:grpSpPr>
          <a:xfrm>
            <a:off x="1245932" y="1639838"/>
            <a:ext cx="10124902" cy="4685608"/>
            <a:chOff x="1245932" y="1639838"/>
            <a:chExt cx="10124902" cy="4685608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F05C262-4489-9E10-458C-11F108AB1600}"/>
                </a:ext>
              </a:extLst>
            </p:cNvPr>
            <p:cNvGrpSpPr/>
            <p:nvPr/>
          </p:nvGrpSpPr>
          <p:grpSpPr>
            <a:xfrm>
              <a:off x="1245932" y="1639838"/>
              <a:ext cx="10124902" cy="4685608"/>
              <a:chOff x="581890" y="1562792"/>
              <a:chExt cx="10124902" cy="4685608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2561A8D-64E0-723B-0F50-DE3C8A275DFF}"/>
                  </a:ext>
                </a:extLst>
              </p:cNvPr>
              <p:cNvSpPr/>
              <p:nvPr/>
            </p:nvSpPr>
            <p:spPr>
              <a:xfrm>
                <a:off x="581890" y="1562792"/>
                <a:ext cx="2776451" cy="96427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Morning Start</a:t>
                </a:r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F240AA2B-FB6E-FD75-129E-FAF05B1D9AA2}"/>
                  </a:ext>
                </a:extLst>
              </p:cNvPr>
              <p:cNvSpPr/>
              <p:nvPr/>
            </p:nvSpPr>
            <p:spPr>
              <a:xfrm>
                <a:off x="581890" y="3429000"/>
                <a:ext cx="2776451" cy="96427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Prepare Breakfast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F9FA1FDE-AF39-B1B1-7D71-DEA5412DFF2F}"/>
                  </a:ext>
                </a:extLst>
              </p:cNvPr>
              <p:cNvSpPr/>
              <p:nvPr/>
            </p:nvSpPr>
            <p:spPr>
              <a:xfrm>
                <a:off x="581890" y="5284124"/>
                <a:ext cx="2776451" cy="96427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Waking Him Up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9C303CC-645C-CABE-5B54-1662EF107121}"/>
                  </a:ext>
                </a:extLst>
              </p:cNvPr>
              <p:cNvSpPr/>
              <p:nvPr/>
            </p:nvSpPr>
            <p:spPr>
              <a:xfrm>
                <a:off x="4088605" y="1589005"/>
                <a:ext cx="2776451" cy="96427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Get Dressed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191CA2AF-1EB2-7606-24D9-7E6CD27608DC}"/>
                  </a:ext>
                </a:extLst>
              </p:cNvPr>
              <p:cNvSpPr/>
              <p:nvPr/>
            </p:nvSpPr>
            <p:spPr>
              <a:xfrm>
                <a:off x="4156943" y="3440471"/>
                <a:ext cx="2776451" cy="96427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Fresh Up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9BA10730-77F5-8386-65AB-89A489CDEF92}"/>
                  </a:ext>
                </a:extLst>
              </p:cNvPr>
              <p:cNvSpPr/>
              <p:nvPr/>
            </p:nvSpPr>
            <p:spPr>
              <a:xfrm>
                <a:off x="4123111" y="5214851"/>
                <a:ext cx="2776451" cy="96427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Eat Breakfast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53A4D1F-05B3-E680-6E8B-9C751A3CBFA5}"/>
                  </a:ext>
                </a:extLst>
              </p:cNvPr>
              <p:cNvSpPr/>
              <p:nvPr/>
            </p:nvSpPr>
            <p:spPr>
              <a:xfrm>
                <a:off x="7930341" y="1562792"/>
                <a:ext cx="2776451" cy="96427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Check Backpack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6A1B007B-6407-88A5-9498-035909ABCCCB}"/>
                  </a:ext>
                </a:extLst>
              </p:cNvPr>
              <p:cNvSpPr/>
              <p:nvPr/>
            </p:nvSpPr>
            <p:spPr>
              <a:xfrm>
                <a:off x="7867046" y="3388821"/>
                <a:ext cx="2776451" cy="96427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Walk to Bus Stop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706E83A-946E-C4C9-F2C4-878DB1D6AAE9}"/>
                  </a:ext>
                </a:extLst>
              </p:cNvPr>
              <p:cNvSpPr/>
              <p:nvPr/>
            </p:nvSpPr>
            <p:spPr>
              <a:xfrm>
                <a:off x="7930341" y="5214851"/>
                <a:ext cx="2776451" cy="964276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Get on Bus</a:t>
                </a:r>
              </a:p>
            </p:txBody>
          </p:sp>
        </p:grpSp>
        <p:sp>
          <p:nvSpPr>
            <p:cNvPr id="16" name="Arrow: Right 15">
              <a:extLst>
                <a:ext uri="{FF2B5EF4-FFF2-40B4-BE49-F238E27FC236}">
                  <a16:creationId xmlns:a16="http://schemas.microsoft.com/office/drawing/2014/main" id="{1E7B80E1-E212-00C6-1ACA-B285F3B68561}"/>
                </a:ext>
              </a:extLst>
            </p:cNvPr>
            <p:cNvSpPr/>
            <p:nvPr/>
          </p:nvSpPr>
          <p:spPr>
            <a:xfrm>
              <a:off x="4088884" y="5491401"/>
              <a:ext cx="631767" cy="76477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Arrow: Down 16">
              <a:extLst>
                <a:ext uri="{FF2B5EF4-FFF2-40B4-BE49-F238E27FC236}">
                  <a16:creationId xmlns:a16="http://schemas.microsoft.com/office/drawing/2014/main" id="{83CC8EA6-F7B2-6766-9A99-2D8D3DC56F0D}"/>
                </a:ext>
              </a:extLst>
            </p:cNvPr>
            <p:cNvSpPr/>
            <p:nvPr/>
          </p:nvSpPr>
          <p:spPr>
            <a:xfrm>
              <a:off x="2276451" y="2674396"/>
              <a:ext cx="715412" cy="69775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Arrow: Down 17">
              <a:extLst>
                <a:ext uri="{FF2B5EF4-FFF2-40B4-BE49-F238E27FC236}">
                  <a16:creationId xmlns:a16="http://schemas.microsoft.com/office/drawing/2014/main" id="{9F1693C7-F8F3-73EE-060A-A180704D25D2}"/>
                </a:ext>
              </a:extLst>
            </p:cNvPr>
            <p:cNvSpPr/>
            <p:nvPr/>
          </p:nvSpPr>
          <p:spPr>
            <a:xfrm>
              <a:off x="2276451" y="4558955"/>
              <a:ext cx="715412" cy="697751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Arrow: Right 18">
              <a:extLst>
                <a:ext uri="{FF2B5EF4-FFF2-40B4-BE49-F238E27FC236}">
                  <a16:creationId xmlns:a16="http://schemas.microsoft.com/office/drawing/2014/main" id="{7D8765D7-E4A8-EE3A-EE91-D5708D4FFAC5}"/>
                </a:ext>
              </a:extLst>
            </p:cNvPr>
            <p:cNvSpPr/>
            <p:nvPr/>
          </p:nvSpPr>
          <p:spPr>
            <a:xfrm>
              <a:off x="7724741" y="1765803"/>
              <a:ext cx="673999" cy="764772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" name="Arrow: Up 19">
              <a:extLst>
                <a:ext uri="{FF2B5EF4-FFF2-40B4-BE49-F238E27FC236}">
                  <a16:creationId xmlns:a16="http://schemas.microsoft.com/office/drawing/2014/main" id="{EDD996BC-8C41-FF70-84CE-0FBE4376BF74}"/>
                </a:ext>
              </a:extLst>
            </p:cNvPr>
            <p:cNvSpPr/>
            <p:nvPr/>
          </p:nvSpPr>
          <p:spPr>
            <a:xfrm>
              <a:off x="5762669" y="4565958"/>
              <a:ext cx="656010" cy="643630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Arrow: Up 20">
              <a:extLst>
                <a:ext uri="{FF2B5EF4-FFF2-40B4-BE49-F238E27FC236}">
                  <a16:creationId xmlns:a16="http://schemas.microsoft.com/office/drawing/2014/main" id="{2F942F72-240F-FD43-D1AA-19F07DE37BF2}"/>
                </a:ext>
              </a:extLst>
            </p:cNvPr>
            <p:cNvSpPr/>
            <p:nvPr/>
          </p:nvSpPr>
          <p:spPr>
            <a:xfrm>
              <a:off x="5652373" y="2684858"/>
              <a:ext cx="656010" cy="643630"/>
            </a:xfrm>
            <a:prstGeom prst="up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13A55DB8-CBBD-958C-8CCA-8657928CB2FA}"/>
                </a:ext>
              </a:extLst>
            </p:cNvPr>
            <p:cNvSpPr/>
            <p:nvPr/>
          </p:nvSpPr>
          <p:spPr>
            <a:xfrm>
              <a:off x="9430814" y="2684858"/>
              <a:ext cx="656009" cy="676828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Arrow: Down 22">
              <a:extLst>
                <a:ext uri="{FF2B5EF4-FFF2-40B4-BE49-F238E27FC236}">
                  <a16:creationId xmlns:a16="http://schemas.microsoft.com/office/drawing/2014/main" id="{6CD4B65A-F213-AAB8-9C8A-E4EBFD7B2E06}"/>
                </a:ext>
              </a:extLst>
            </p:cNvPr>
            <p:cNvSpPr/>
            <p:nvPr/>
          </p:nvSpPr>
          <p:spPr>
            <a:xfrm>
              <a:off x="9494109" y="4470954"/>
              <a:ext cx="656009" cy="76444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890897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A6586E7-B676-33B2-2C87-C288C986FD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9755638"/>
              </p:ext>
            </p:extLst>
          </p:nvPr>
        </p:nvGraphicFramePr>
        <p:xfrm>
          <a:off x="1176759" y="710917"/>
          <a:ext cx="9838482" cy="5462730"/>
        </p:xfrm>
        <a:graphic>
          <a:graphicData uri="http://schemas.openxmlformats.org/drawingml/2006/table">
            <a:tbl>
              <a:tblPr firstRow="1" bandRow="1">
                <a:tableStyleId>{775DCB02-9BB8-47FD-8907-85C794F793BA}</a:tableStyleId>
              </a:tblPr>
              <a:tblGrid>
                <a:gridCol w="3597679">
                  <a:extLst>
                    <a:ext uri="{9D8B030D-6E8A-4147-A177-3AD203B41FA5}">
                      <a16:colId xmlns:a16="http://schemas.microsoft.com/office/drawing/2014/main" val="2615153551"/>
                    </a:ext>
                  </a:extLst>
                </a:gridCol>
                <a:gridCol w="6240803">
                  <a:extLst>
                    <a:ext uri="{9D8B030D-6E8A-4147-A177-3AD203B41FA5}">
                      <a16:colId xmlns:a16="http://schemas.microsoft.com/office/drawing/2014/main" val="3053916619"/>
                    </a:ext>
                  </a:extLst>
                </a:gridCol>
              </a:tblGrid>
              <a:tr h="726730">
                <a:tc gridSpan="2">
                  <a:txBody>
                    <a:bodyPr/>
                    <a:lstStyle/>
                    <a:p>
                      <a:pPr algn="ctr"/>
                      <a:r>
                        <a:rPr lang="en-US" sz="4400" dirty="0"/>
                        <a:t>Estimated Average Flow Time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>
                      <a:noFill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61480343"/>
                  </a:ext>
                </a:extLst>
              </a:tr>
              <a:tr h="491016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Morning Start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8306891"/>
                  </a:ext>
                </a:extLst>
              </a:tr>
              <a:tr h="491016">
                <a:tc>
                  <a:txBody>
                    <a:bodyPr/>
                    <a:lstStyle/>
                    <a:p>
                      <a:r>
                        <a:rPr lang="en-US" dirty="0"/>
                        <a:t>Prepare Breakfast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0617499"/>
                  </a:ext>
                </a:extLst>
              </a:tr>
              <a:tr h="491016">
                <a:tc>
                  <a:txBody>
                    <a:bodyPr/>
                    <a:lstStyle/>
                    <a:p>
                      <a:r>
                        <a:rPr lang="en-US" dirty="0"/>
                        <a:t>Waking Him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6394724"/>
                  </a:ext>
                </a:extLst>
              </a:tr>
              <a:tr h="491016">
                <a:tc>
                  <a:txBody>
                    <a:bodyPr/>
                    <a:lstStyle/>
                    <a:p>
                      <a:r>
                        <a:rPr lang="en-US" dirty="0"/>
                        <a:t>Get Dressed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8725344"/>
                  </a:ext>
                </a:extLst>
              </a:tr>
              <a:tr h="491016">
                <a:tc>
                  <a:txBody>
                    <a:bodyPr/>
                    <a:lstStyle/>
                    <a:p>
                      <a:r>
                        <a:rPr lang="en-US" dirty="0"/>
                        <a:t>Fresh Up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055395"/>
                  </a:ext>
                </a:extLst>
              </a:tr>
              <a:tr h="491016">
                <a:tc>
                  <a:txBody>
                    <a:bodyPr/>
                    <a:lstStyle/>
                    <a:p>
                      <a:r>
                        <a:rPr lang="en-US" dirty="0"/>
                        <a:t>Eat Breakfast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447484"/>
                  </a:ext>
                </a:extLst>
              </a:tr>
              <a:tr h="491016">
                <a:tc>
                  <a:txBody>
                    <a:bodyPr/>
                    <a:lstStyle/>
                    <a:p>
                      <a:r>
                        <a:rPr lang="en-US" dirty="0"/>
                        <a:t>Check Backpack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0535581"/>
                  </a:ext>
                </a:extLst>
              </a:tr>
              <a:tr h="491016">
                <a:tc>
                  <a:txBody>
                    <a:bodyPr/>
                    <a:lstStyle/>
                    <a:p>
                      <a:r>
                        <a:rPr lang="en-US" dirty="0"/>
                        <a:t>Walk to Bus Stop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846877"/>
                  </a:ext>
                </a:extLst>
              </a:tr>
              <a:tr h="386301">
                <a:tc>
                  <a:txBody>
                    <a:bodyPr/>
                    <a:lstStyle/>
                    <a:p>
                      <a:r>
                        <a:rPr lang="en-US" dirty="0"/>
                        <a:t>Get on Bus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9760653"/>
                  </a:ext>
                </a:extLst>
              </a:tr>
              <a:tr h="386301">
                <a:tc>
                  <a:txBody>
                    <a:bodyPr/>
                    <a:lstStyle/>
                    <a:p>
                      <a:r>
                        <a:rPr lang="en-US" dirty="0"/>
                        <a:t>Estimated Cycle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 hours 7 mins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4341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710165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7982E2-9B5B-6A60-4A54-F31A1AD12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582592"/>
          </a:xfrm>
        </p:spPr>
        <p:txBody>
          <a:bodyPr>
            <a:noAutofit/>
          </a:bodyPr>
          <a:lstStyle/>
          <a:p>
            <a:r>
              <a:rPr lang="en-US" b="1" dirty="0">
                <a:effectLst/>
              </a:rPr>
              <a:t>Optimize My Processes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CCCF8-376A-581E-D453-97A3DCC9CB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1469985"/>
            <a:ext cx="10353762" cy="5081286"/>
          </a:xfrm>
        </p:spPr>
        <p:txBody>
          <a:bodyPr/>
          <a:lstStyle/>
          <a:p>
            <a:r>
              <a:rPr lang="en-US" b="1" dirty="0">
                <a:effectLst/>
              </a:rPr>
              <a:t>Eliminating Waste</a:t>
            </a:r>
          </a:p>
          <a:p>
            <a:pPr marL="36900" indent="0">
              <a:buNone/>
            </a:pPr>
            <a:r>
              <a:rPr lang="en-US" b="1" dirty="0">
                <a:effectLst/>
              </a:rPr>
              <a:t>I can eliminate 10 minutes from morning start if I read news after he went to school. I can eliminate 5 minutes if I wake him up before I start preparing breakfast. I can eliminate 5 minutes if I check his backpack the night before.</a:t>
            </a:r>
          </a:p>
          <a:p>
            <a:r>
              <a:rPr lang="en-US" b="1" dirty="0">
                <a:effectLst/>
              </a:rPr>
              <a:t>Workflow Orchestration </a:t>
            </a:r>
          </a:p>
          <a:p>
            <a:pPr marL="36900" indent="0">
              <a:buNone/>
            </a:pPr>
            <a:r>
              <a:rPr lang="en-US" b="1" dirty="0">
                <a:effectLst/>
              </a:rPr>
              <a:t>If I move check backpack the night before, I can check his staff and pack the snacks. It will make more sense.  If he can get dressed and fresh up while I am preparing breakfast. It will be more efficient. </a:t>
            </a:r>
          </a:p>
          <a:p>
            <a:r>
              <a:rPr lang="en-US" b="1" dirty="0">
                <a:effectLst/>
              </a:rPr>
              <a:t>Workflow Orchestration </a:t>
            </a:r>
          </a:p>
          <a:p>
            <a:pPr marL="36900" indent="0">
              <a:buNone/>
            </a:pPr>
            <a:r>
              <a:rPr lang="en-US" b="1" dirty="0">
                <a:effectLst/>
              </a:rPr>
              <a:t>The vulnerability assessment uncovers is that my kid does not do what I think he suppose to do while I am preparing breakfast.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59050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{780CA35A-6E2A-43E3-A4DB-20D225D12B28}TFe887d8cf-77a9-48cd-9a74-d8d08097a61c3993dec7_win32-329aa78f548b</Template>
  <TotalTime>141</TotalTime>
  <Words>219</Words>
  <Application>Microsoft Office PowerPoint</Application>
  <PresentationFormat>Widescreen</PresentationFormat>
  <Paragraphs>42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Goudy Old Style</vt:lpstr>
      <vt:lpstr>Wingdings 2</vt:lpstr>
      <vt:lpstr>SlateVTI</vt:lpstr>
      <vt:lpstr>Value Stream Mapping(VSM)</vt:lpstr>
      <vt:lpstr>Morning Routine of Get My Kid to School</vt:lpstr>
      <vt:lpstr>PowerPoint Presentation</vt:lpstr>
      <vt:lpstr>Optimize My Processes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 zhu</dc:creator>
  <cp:lastModifiedBy>dan zhu</cp:lastModifiedBy>
  <cp:revision>6</cp:revision>
  <dcterms:created xsi:type="dcterms:W3CDTF">2025-09-12T18:10:34Z</dcterms:created>
  <dcterms:modified xsi:type="dcterms:W3CDTF">2025-09-12T20:34:24Z</dcterms:modified>
</cp:coreProperties>
</file>