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1" r:id="rId7"/>
    <p:sldId id="288" r:id="rId8"/>
    <p:sldId id="283" r:id="rId9"/>
    <p:sldId id="264" r:id="rId10"/>
    <p:sldId id="289" r:id="rId11"/>
    <p:sldId id="284" r:id="rId12"/>
    <p:sldId id="287"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p:normalViewPr>
  <p:slideViewPr>
    <p:cSldViewPr snapToGrid="0">
      <p:cViewPr varScale="1">
        <p:scale>
          <a:sx n="67" d="100"/>
          <a:sy n="67" d="100"/>
        </p:scale>
        <p:origin x="102" y="59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10/1/2025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ndpointprotector.com/blog/your-ultimate-guide-to-source-code-protection/" TargetMode="External"/><Relationship Id="rId2" Type="http://schemas.openxmlformats.org/officeDocument/2006/relationships/hyperlink" Target="https://get.assembla.com/blog/source-code-security/?utm_source=chatgpt.com" TargetMode="External"/><Relationship Id="rId1" Type="http://schemas.openxmlformats.org/officeDocument/2006/relationships/slideLayout" Target="../slideLayouts/slideLayout4.xml"/><Relationship Id="rId6" Type="http://schemas.openxmlformats.org/officeDocument/2006/relationships/hyperlink" Target="https://www.wiz.io/academy/source-code-security" TargetMode="External"/><Relationship Id="rId5" Type="http://schemas.openxmlformats.org/officeDocument/2006/relationships/hyperlink" Target="https://www.ncsc.gov.uk/collection/developers-collection/principles/protect-your-code-repository?utm_source=chatgpt.com" TargetMode="External"/><Relationship Id="rId4" Type="http://schemas.openxmlformats.org/officeDocument/2006/relationships/hyperlink" Target="https://github.com/resources/articles/software-development/what-are-code-repositor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14363" y="2395728"/>
            <a:ext cx="11044237" cy="1243584"/>
          </a:xfrm>
        </p:spPr>
        <p:txBody>
          <a:bodyPr/>
          <a:lstStyle/>
          <a:p>
            <a:r>
              <a:rPr lang="en-US" sz="3200" dirty="0"/>
              <a:t>Security Controls in Shared Source Code Repositories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14363" y="3721608"/>
            <a:ext cx="11044237" cy="2507742"/>
          </a:xfrm>
        </p:spPr>
        <p:txBody>
          <a:bodyPr/>
          <a:lstStyle/>
          <a:p>
            <a:pPr marL="0" indent="0">
              <a:buNone/>
            </a:pPr>
            <a:r>
              <a:rPr lang="en-US" dirty="0"/>
              <a:t>Dan Zhu</a:t>
            </a:r>
          </a:p>
          <a:p>
            <a:pPr marL="0" indent="0">
              <a:buNone/>
            </a:pPr>
            <a:r>
              <a:rPr lang="en-US" dirty="0"/>
              <a:t>CSD-380 Module 11.2 Assignment</a:t>
            </a:r>
          </a:p>
          <a:p>
            <a:pPr marL="0" indent="0">
              <a:buNone/>
            </a:pPr>
            <a:r>
              <a:rPr lang="en-US" dirty="0"/>
              <a:t>10/05/2025</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2457450" y="1579423"/>
            <a:ext cx="9501188" cy="5100777"/>
          </a:xfrm>
        </p:spPr>
        <p:txBody>
          <a:bodyPr>
            <a:noAutofit/>
          </a:bodyPr>
          <a:lstStyle/>
          <a:p>
            <a:r>
              <a:rPr lang="en-US" sz="2000" dirty="0" err="1"/>
              <a:t>Assembla</a:t>
            </a:r>
            <a:r>
              <a:rPr lang="en-US" sz="2000" dirty="0"/>
              <a:t>. (2025, April 6). </a:t>
            </a:r>
            <a:r>
              <a:rPr lang="en-US" sz="2000" i="1" dirty="0"/>
              <a:t>Source code security best practices: A complete guide</a:t>
            </a:r>
            <a:r>
              <a:rPr lang="en-US" sz="2000" dirty="0"/>
              <a:t>. </a:t>
            </a:r>
            <a:r>
              <a:rPr lang="en-US" sz="2000" dirty="0" err="1"/>
              <a:t>Assembla</a:t>
            </a:r>
            <a:r>
              <a:rPr lang="en-US" sz="2000" dirty="0"/>
              <a:t>. </a:t>
            </a:r>
            <a:r>
              <a:rPr lang="en-US" sz="2000" dirty="0">
                <a:solidFill>
                  <a:srgbClr val="63B7C6"/>
                </a:solidFill>
                <a:hlinkClick r:id="rId2">
                  <a:extLst>
                    <a:ext uri="{A12FA001-AC4F-418D-AE19-62706E023703}">
                      <ahyp:hlinkClr xmlns:ahyp="http://schemas.microsoft.com/office/drawing/2018/hyperlinkcolor" val="tx"/>
                    </a:ext>
                  </a:extLst>
                </a:hlinkClick>
              </a:rPr>
              <a:t>https://get.assembla.com/blog/source-code-security/</a:t>
            </a:r>
            <a:br>
              <a:rPr lang="en-US" sz="2000" dirty="0"/>
            </a:br>
            <a:r>
              <a:rPr lang="en-US" sz="2000" dirty="0"/>
              <a:t>Endpoint Protector. (2022, April 8). </a:t>
            </a:r>
            <a:r>
              <a:rPr lang="en-US" sz="2000" i="1" dirty="0"/>
              <a:t>Best practices for source code security</a:t>
            </a:r>
            <a:r>
              <a:rPr lang="en-US" sz="2000" dirty="0"/>
              <a:t>. Endpoint Protector. </a:t>
            </a:r>
            <a:r>
              <a:rPr lang="en-US" sz="2000" dirty="0">
                <a:solidFill>
                  <a:srgbClr val="63B7C6"/>
                </a:solidFill>
                <a:hlinkClick r:id="rId3">
                  <a:extLst>
                    <a:ext uri="{A12FA001-AC4F-418D-AE19-62706E023703}">
                      <ahyp:hlinkClr xmlns:ahyp="http://schemas.microsoft.com/office/drawing/2018/hyperlinkcolor" val="tx"/>
                    </a:ext>
                  </a:extLst>
                </a:hlinkClick>
              </a:rPr>
              <a:t>https://www.endpointprotector.com/blog/your-ultimate-guide-to-source-code-protection/</a:t>
            </a:r>
            <a:br>
              <a:rPr lang="en-US" sz="2000" dirty="0"/>
            </a:br>
            <a:r>
              <a:rPr lang="en-US" sz="2000" dirty="0"/>
              <a:t>GitHub. (2024, December 6). </a:t>
            </a:r>
            <a:r>
              <a:rPr lang="en-US" sz="2000" i="1" dirty="0"/>
              <a:t>What are code repositories?</a:t>
            </a:r>
            <a:r>
              <a:rPr lang="en-US" sz="2000" dirty="0"/>
              <a:t> GitHub Resources. </a:t>
            </a:r>
            <a:r>
              <a:rPr lang="en-US" sz="2000" dirty="0">
                <a:solidFill>
                  <a:srgbClr val="63B7C6"/>
                </a:solidFill>
                <a:hlinkClick r:id="rId4">
                  <a:extLst>
                    <a:ext uri="{A12FA001-AC4F-418D-AE19-62706E023703}">
                      <ahyp:hlinkClr xmlns:ahyp="http://schemas.microsoft.com/office/drawing/2018/hyperlinkcolor" val="tx"/>
                    </a:ext>
                  </a:extLst>
                </a:hlinkClick>
              </a:rPr>
              <a:t>https://github.com/resources/articles/software-development/what-are-code-repositories</a:t>
            </a:r>
            <a:br>
              <a:rPr lang="en-US" sz="2000" dirty="0"/>
            </a:br>
            <a:r>
              <a:rPr lang="en-US" sz="2000" dirty="0"/>
              <a:t>National Cyber Security Centre. (n.d.). </a:t>
            </a:r>
            <a:r>
              <a:rPr lang="en-US" sz="2000" i="1" dirty="0"/>
              <a:t>Protect your code repository</a:t>
            </a:r>
            <a:r>
              <a:rPr lang="en-US" sz="2000" dirty="0"/>
              <a:t>. National Cyber Security Centre. </a:t>
            </a:r>
            <a:r>
              <a:rPr lang="en-US" sz="2000" dirty="0">
                <a:solidFill>
                  <a:srgbClr val="63B7C6"/>
                </a:solidFill>
                <a:hlinkClick r:id="rId5">
                  <a:extLst>
                    <a:ext uri="{A12FA001-AC4F-418D-AE19-62706E023703}">
                      <ahyp:hlinkClr xmlns:ahyp="http://schemas.microsoft.com/office/drawing/2018/hyperlinkcolor" val="tx"/>
                    </a:ext>
                  </a:extLst>
                </a:hlinkClick>
              </a:rPr>
              <a:t>https://www.ncsc.gov.uk/collection/developers-collection/principles/protect-your-code-repository</a:t>
            </a:r>
            <a:br>
              <a:rPr lang="en-US" sz="2000" dirty="0"/>
            </a:br>
            <a:r>
              <a:rPr lang="en-US" sz="2000" dirty="0"/>
              <a:t>Wiz. (n.d.). </a:t>
            </a:r>
            <a:r>
              <a:rPr lang="en-US" sz="2000" i="1" dirty="0"/>
              <a:t>Source code security: Basics and best practices</a:t>
            </a:r>
            <a:r>
              <a:rPr lang="en-US" sz="2000" dirty="0"/>
              <a:t>. Wiz. </a:t>
            </a:r>
            <a:r>
              <a:rPr lang="en-US" sz="2000" dirty="0">
                <a:solidFill>
                  <a:srgbClr val="63B7C6"/>
                </a:solidFill>
                <a:hlinkClick r:id="rId6">
                  <a:extLst>
                    <a:ext uri="{A12FA001-AC4F-418D-AE19-62706E023703}">
                      <ahyp:hlinkClr xmlns:ahyp="http://schemas.microsoft.com/office/drawing/2018/hyperlinkcolor" val="tx"/>
                    </a:ext>
                  </a:extLst>
                </a:hlinkClick>
              </a:rPr>
              <a:t>https://www.wiz.io/academy/source-code-security</a:t>
            </a:r>
            <a:br>
              <a:rPr lang="en-US" sz="2000" dirty="0"/>
            </a:br>
            <a:endParaRPr lang="en-US" sz="2000"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TextBox 2">
            <a:extLst>
              <a:ext uri="{FF2B5EF4-FFF2-40B4-BE49-F238E27FC236}">
                <a16:creationId xmlns:a16="http://schemas.microsoft.com/office/drawing/2014/main" id="{0C7B9BAB-2B55-9E72-C24F-94D16953C708}"/>
              </a:ext>
            </a:extLst>
          </p:cNvPr>
          <p:cNvSpPr txBox="1"/>
          <p:nvPr/>
        </p:nvSpPr>
        <p:spPr>
          <a:xfrm>
            <a:off x="2457450" y="798286"/>
            <a:ext cx="7329487" cy="707886"/>
          </a:xfrm>
          <a:prstGeom prst="rect">
            <a:avLst/>
          </a:prstGeom>
          <a:noFill/>
        </p:spPr>
        <p:txBody>
          <a:bodyPr wrap="square" rtlCol="0">
            <a:spAutoFit/>
          </a:bodyPr>
          <a:lstStyle/>
          <a:p>
            <a:r>
              <a:rPr lang="en-US" sz="4000" dirty="0">
                <a:solidFill>
                  <a:schemeClr val="bg1"/>
                </a:solidFill>
              </a:rPr>
              <a:t>Resources</a:t>
            </a: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89204" y="671512"/>
            <a:ext cx="7781544" cy="859055"/>
          </a:xfrm>
        </p:spPr>
        <p:txBody>
          <a:bodyPr/>
          <a:lstStyle/>
          <a:p>
            <a:r>
              <a:rPr lang="en-US" dirty="0"/>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17791" y="1843088"/>
            <a:ext cx="8269034" cy="4343400"/>
          </a:xfrm>
        </p:spPr>
        <p:txBody>
          <a:bodyPr/>
          <a:lstStyle/>
          <a:p>
            <a:pPr marL="285750" indent="-285750">
              <a:buFont typeface="Arial" panose="020B0604020202020204" pitchFamily="34" charset="0"/>
              <a:buChar char="•"/>
            </a:pPr>
            <a:r>
              <a:rPr lang="en-US" dirty="0"/>
              <a:t>What is source code repository?</a:t>
            </a:r>
          </a:p>
          <a:p>
            <a:pPr marL="285750" indent="-285750">
              <a:buFont typeface="Arial" panose="020B0604020202020204" pitchFamily="34" charset="0"/>
              <a:buChar char="•"/>
            </a:pPr>
            <a:r>
              <a:rPr lang="en-US" dirty="0"/>
              <a:t>Why do we need security the source code?</a:t>
            </a:r>
          </a:p>
          <a:p>
            <a:pPr marL="285750" indent="-285750">
              <a:buFont typeface="Arial" panose="020B0604020202020204" pitchFamily="34" charset="0"/>
              <a:buChar char="•"/>
            </a:pPr>
            <a:r>
              <a:rPr lang="en-US" dirty="0"/>
              <a:t>What are common source security vulnerabilities?</a:t>
            </a:r>
          </a:p>
          <a:p>
            <a:pPr marL="285750" indent="-285750">
              <a:buFont typeface="Arial" panose="020B0604020202020204" pitchFamily="34" charset="0"/>
              <a:buChar char="•"/>
            </a:pPr>
            <a:r>
              <a:rPr lang="en-US" dirty="0"/>
              <a:t>What are best practices of secure the source code?</a:t>
            </a:r>
          </a:p>
          <a:p>
            <a:pPr marL="285750" indent="-285750">
              <a:buFont typeface="Arial" panose="020B0604020202020204" pitchFamily="34" charset="0"/>
              <a:buChar char="•"/>
            </a:pPr>
            <a:r>
              <a:rPr lang="en-US" dirty="0"/>
              <a:t>What do you do after the source code security breach?</a:t>
            </a:r>
          </a:p>
          <a:p>
            <a:pPr marL="285750" indent="-285750">
              <a:buFont typeface="Arial" panose="020B0604020202020204" pitchFamily="34" charset="0"/>
              <a:buChar char="•"/>
            </a:pPr>
            <a:r>
              <a:rPr lang="en-US" dirty="0"/>
              <a:t>What is the developers’ role in source code security?</a:t>
            </a:r>
          </a:p>
          <a:p>
            <a:endParaRPr lang="en-US" dirty="0"/>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 is source code repository?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5913"/>
            <a:ext cx="11356975" cy="4572000"/>
          </a:xfrm>
        </p:spPr>
        <p:txBody>
          <a:bodyPr>
            <a:normAutofit/>
          </a:bodyPr>
          <a:lstStyle/>
          <a:p>
            <a:pPr marL="0" indent="0">
              <a:buNone/>
            </a:pPr>
            <a:r>
              <a:rPr lang="en-US" sz="2400" dirty="0"/>
              <a:t>A code repository is a specialized storage systems where you can mange source code and other software development assets (</a:t>
            </a:r>
            <a:r>
              <a:rPr lang="en-US" sz="2400" dirty="0" err="1"/>
              <a:t>Github</a:t>
            </a:r>
            <a:r>
              <a:rPr lang="en-US" sz="2400" dirty="0"/>
              <a:t>, 2024).</a:t>
            </a:r>
          </a:p>
          <a:p>
            <a:pPr marL="0" indent="0">
              <a:buNone/>
            </a:pPr>
            <a:endParaRPr lang="en-US" sz="2400" dirty="0"/>
          </a:p>
          <a:p>
            <a:pPr marL="0" indent="0">
              <a:buNone/>
            </a:pPr>
            <a:r>
              <a:rPr lang="en-US" sz="2400" dirty="0"/>
              <a:t>Repository is the single source of the truth. Teams can work on the same main code by creating feature branches. So, each one can work on independently. All changes can be track in the repository and merge changes back to the main code when it is ready.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0C70F-32B7-FE7A-1F23-3CA2B630A4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C14438-3E22-9839-EAEA-B3926F687E76}"/>
              </a:ext>
            </a:extLst>
          </p:cNvPr>
          <p:cNvSpPr>
            <a:spLocks noGrp="1"/>
          </p:cNvSpPr>
          <p:nvPr>
            <p:ph type="title"/>
          </p:nvPr>
        </p:nvSpPr>
        <p:spPr/>
        <p:txBody>
          <a:bodyPr/>
          <a:lstStyle/>
          <a:p>
            <a:r>
              <a:rPr lang="en-US" dirty="0"/>
              <a:t>Why do we need security the source code?</a:t>
            </a:r>
          </a:p>
        </p:txBody>
      </p:sp>
      <p:sp>
        <p:nvSpPr>
          <p:cNvPr id="2" name="Slide Number Placeholder 1">
            <a:extLst>
              <a:ext uri="{FF2B5EF4-FFF2-40B4-BE49-F238E27FC236}">
                <a16:creationId xmlns:a16="http://schemas.microsoft.com/office/drawing/2014/main" id="{B313962C-9205-5A3C-64EC-AA751524832A}"/>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B62B78E2-84EC-BC42-713E-FCF80F8B2632}"/>
              </a:ext>
            </a:extLst>
          </p:cNvPr>
          <p:cNvSpPr>
            <a:spLocks noGrp="1"/>
          </p:cNvSpPr>
          <p:nvPr>
            <p:ph type="body" sz="quarter" idx="2"/>
          </p:nvPr>
        </p:nvSpPr>
        <p:spPr>
          <a:xfrm>
            <a:off x="614362" y="1585913"/>
            <a:ext cx="11044237" cy="4603750"/>
          </a:xfrm>
        </p:spPr>
        <p:txBody>
          <a:bodyPr/>
          <a:lstStyle/>
          <a:p>
            <a:pPr marL="0" indent="0">
              <a:buNone/>
            </a:pPr>
            <a:r>
              <a:rPr lang="en-US" sz="2400" dirty="0"/>
              <a:t>Source code security is vital to the health of your organization, especially if you balance the potential risks and business impacts that security vulnerabilities can have (Endpoint Protector, 2022).</a:t>
            </a:r>
          </a:p>
          <a:p>
            <a:pPr marL="0" indent="0">
              <a:buNone/>
            </a:pPr>
            <a:endParaRPr lang="en-US" sz="2400" dirty="0"/>
          </a:p>
          <a:p>
            <a:pPr marL="0" indent="0">
              <a:buNone/>
            </a:pPr>
            <a:r>
              <a:rPr lang="en-US" sz="2400" dirty="0"/>
              <a:t>Source code could contain algorithms, business logic, and sensitive data, such as encryption keys, OAuth tokens, password, etc. If the information leaked, your competitor could release the product before you. Attackers could find the vulnerability to attack your product. If he source code leaked, it could damage the reputation of the company as well.</a:t>
            </a:r>
          </a:p>
        </p:txBody>
      </p:sp>
    </p:spTree>
    <p:extLst>
      <p:ext uri="{BB962C8B-B14F-4D97-AF65-F5344CB8AC3E}">
        <p14:creationId xmlns:p14="http://schemas.microsoft.com/office/powerpoint/2010/main" val="132958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 are common source security vulnerabilities?</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5" name="Text Placeholder 4">
            <a:extLst>
              <a:ext uri="{FF2B5EF4-FFF2-40B4-BE49-F238E27FC236}">
                <a16:creationId xmlns:a16="http://schemas.microsoft.com/office/drawing/2014/main" id="{A809EF93-090E-ED21-B834-A7E0EE8B5AED}"/>
              </a:ext>
            </a:extLst>
          </p:cNvPr>
          <p:cNvSpPr>
            <a:spLocks noGrp="1"/>
          </p:cNvSpPr>
          <p:nvPr>
            <p:ph type="body" sz="quarter" idx="18"/>
          </p:nvPr>
        </p:nvSpPr>
        <p:spPr>
          <a:xfrm>
            <a:off x="542094" y="3642472"/>
            <a:ext cx="11002206" cy="3215528"/>
          </a:xfrm>
        </p:spPr>
        <p:txBody>
          <a:bodyPr/>
          <a:lstStyle/>
          <a:p>
            <a:r>
              <a:rPr lang="en-US" sz="2400" dirty="0"/>
              <a:t>Wiz (n.d.) outlines a few common source security vulnerabilities:</a:t>
            </a:r>
          </a:p>
          <a:p>
            <a:pPr marL="285750" indent="-285750">
              <a:buFont typeface="Arial" panose="020B0604020202020204" pitchFamily="34" charset="0"/>
              <a:buChar char="•"/>
            </a:pPr>
            <a:r>
              <a:rPr lang="en-US" sz="1800" dirty="0"/>
              <a:t>Injection attacks: </a:t>
            </a:r>
            <a:r>
              <a:rPr lang="en-US" sz="1800" dirty="0">
                <a:solidFill>
                  <a:srgbClr val="63B7C6"/>
                </a:solidFill>
              </a:rPr>
              <a:t>When the input is not validating properly, attacker will try to inject SQL or other commands.</a:t>
            </a:r>
          </a:p>
          <a:p>
            <a:pPr marL="285750" indent="-285750">
              <a:buFont typeface="Arial" panose="020B0604020202020204" pitchFamily="34" charset="0"/>
              <a:buChar char="•"/>
            </a:pPr>
            <a:r>
              <a:rPr lang="en-US" sz="1800" dirty="0"/>
              <a:t>Cross-site scripting: </a:t>
            </a:r>
            <a:r>
              <a:rPr lang="en-US" sz="1800" dirty="0">
                <a:solidFill>
                  <a:srgbClr val="63B7C6"/>
                </a:solidFill>
              </a:rPr>
              <a:t>Attackers inject malicious scripts to steal cookies or session</a:t>
            </a:r>
            <a:r>
              <a:rPr lang="en-US" sz="1800" dirty="0"/>
              <a:t>.</a:t>
            </a:r>
          </a:p>
          <a:p>
            <a:pPr marL="285750" indent="-285750">
              <a:buFont typeface="Arial" panose="020B0604020202020204" pitchFamily="34" charset="0"/>
              <a:buChar char="•"/>
            </a:pPr>
            <a:r>
              <a:rPr lang="en-US" sz="1800" dirty="0"/>
              <a:t>Buffer overflows: </a:t>
            </a:r>
            <a:r>
              <a:rPr lang="en-US" sz="1800" dirty="0">
                <a:solidFill>
                  <a:srgbClr val="63B7C6"/>
                </a:solidFill>
              </a:rPr>
              <a:t>Crash the application or inject malicious code by writing more data to memory.</a:t>
            </a:r>
          </a:p>
          <a:p>
            <a:pPr marL="285750" indent="-285750">
              <a:buFont typeface="Arial" panose="020B0604020202020204" pitchFamily="34" charset="0"/>
              <a:buChar char="•"/>
            </a:pPr>
            <a:r>
              <a:rPr lang="en-US" sz="1800" dirty="0"/>
              <a:t>Insecure authentication and authorization: </a:t>
            </a:r>
            <a:r>
              <a:rPr lang="en-US" sz="1800" dirty="0">
                <a:solidFill>
                  <a:srgbClr val="63B7C6"/>
                </a:solidFill>
              </a:rPr>
              <a:t>Attackers can access account due to weak login systems.</a:t>
            </a:r>
          </a:p>
          <a:p>
            <a:pPr marL="285750" indent="-285750">
              <a:buFont typeface="Arial" panose="020B0604020202020204" pitchFamily="34" charset="0"/>
              <a:buChar char="•"/>
            </a:pPr>
            <a:r>
              <a:rPr lang="en-US" sz="1800" dirty="0"/>
              <a:t>Hardcoded secrets: </a:t>
            </a:r>
            <a:r>
              <a:rPr lang="en-US" sz="1800" dirty="0">
                <a:solidFill>
                  <a:srgbClr val="63B7C6"/>
                </a:solidFill>
              </a:rPr>
              <a:t>Steal passwords, API keys or token from the source code when it leaked.</a:t>
            </a:r>
          </a:p>
          <a:p>
            <a:endParaRPr lang="en-US" sz="1800" dirty="0"/>
          </a:p>
          <a:p>
            <a:br>
              <a:rPr lang="en-US" sz="1800" dirty="0"/>
            </a:br>
            <a:endParaRPr lang="en-US" sz="1800" dirty="0"/>
          </a:p>
          <a:p>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 are best practices of secure the source code?</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3916591"/>
            <a:ext cx="11116506" cy="2763609"/>
          </a:xfrm>
        </p:spPr>
        <p:txBody>
          <a:bodyPr/>
          <a:lstStyle/>
          <a:p>
            <a:r>
              <a:rPr lang="en-US" sz="2000" dirty="0"/>
              <a:t>According to Endpoint Protector (2022), here is a list of best practice of secure the source code:</a:t>
            </a:r>
          </a:p>
          <a:p>
            <a:pPr marL="342900" indent="-342900">
              <a:buAutoNum type="arabicPeriod"/>
            </a:pPr>
            <a:endParaRPr lang="en-US" sz="2000" dirty="0"/>
          </a:p>
          <a:p>
            <a:pPr marL="457200" indent="-457200">
              <a:buFont typeface="Arial" panose="020B0604020202020204" pitchFamily="34" charset="0"/>
              <a:buChar char="•"/>
            </a:pPr>
            <a:r>
              <a:rPr lang="en-US" sz="2000" dirty="0"/>
              <a:t>Create a source code protection policy: </a:t>
            </a:r>
            <a:r>
              <a:rPr lang="en-US" sz="2000" dirty="0">
                <a:solidFill>
                  <a:srgbClr val="63B7C6"/>
                </a:solidFill>
              </a:rPr>
              <a:t>The policy should include documentation, training on implement the best practice of secure source code.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 Prevent the use of insecure source code: </a:t>
            </a:r>
            <a:r>
              <a:rPr lang="en-US" sz="2000" dirty="0">
                <a:solidFill>
                  <a:srgbClr val="63B7C6"/>
                </a:solidFill>
              </a:rPr>
              <a:t>You can use tools like Static Application Security Testing to scan the source code and dependencies to detect vulnerabilities.</a:t>
            </a:r>
          </a:p>
          <a:p>
            <a:r>
              <a:rPr lang="en-US" sz="2000" dirty="0"/>
              <a:t>																						</a:t>
            </a:r>
          </a:p>
          <a:p>
            <a:endParaRPr lang="en-US" sz="2000" dirty="0"/>
          </a:p>
          <a:p>
            <a:br>
              <a:rPr lang="en-US" dirty="0"/>
            </a:br>
            <a:endParaRPr lang="en-US" dirty="0"/>
          </a:p>
          <a:p>
            <a:br>
              <a:rPr lang="en-US" dirty="0"/>
            </a:br>
            <a:endParaRPr lang="en-US" dirty="0"/>
          </a:p>
          <a:p>
            <a:br>
              <a:rPr lang="en-US" dirty="0"/>
            </a:br>
            <a:endParaRPr lang="en-US" dirty="0"/>
          </a:p>
          <a:p>
            <a:br>
              <a:rPr lang="en-US" dirty="0"/>
            </a:br>
            <a:endParaRPr lang="en-US" dirty="0"/>
          </a:p>
          <a:p>
            <a:br>
              <a:rPr lang="en-US" dirty="0"/>
            </a:br>
            <a:endParaRPr lang="en-US" dirty="0"/>
          </a:p>
          <a:p>
            <a:br>
              <a:rPr lang="en-US" dirty="0"/>
            </a:br>
            <a:endParaRPr lang="en-US" dirty="0"/>
          </a:p>
          <a:p>
            <a:br>
              <a:rPr lang="en-US" dirty="0"/>
            </a:br>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92080-4DA4-6F9D-04CD-83BD2CF4E5B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0B52B55-EAA1-BD98-DF99-4B30291E40DC}"/>
              </a:ext>
            </a:extLst>
          </p:cNvPr>
          <p:cNvSpPr>
            <a:spLocks noGrp="1"/>
          </p:cNvSpPr>
          <p:nvPr>
            <p:ph type="body" idx="1"/>
          </p:nvPr>
        </p:nvSpPr>
        <p:spPr>
          <a:xfrm>
            <a:off x="575595" y="722312"/>
            <a:ext cx="11040809" cy="5592763"/>
          </a:xfrm>
        </p:spPr>
        <p:txBody>
          <a:bodyPr>
            <a:normAutofit fontScale="92500" lnSpcReduction="10000"/>
          </a:bodyPr>
          <a:lstStyle/>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Access control: </a:t>
            </a:r>
            <a:r>
              <a:rPr lang="en-US" sz="2000" dirty="0">
                <a:solidFill>
                  <a:srgbClr val="63B7C6"/>
                </a:solidFill>
              </a:rPr>
              <a:t>Set up two-factor authentication and make sure only hand-on employees get the access to the source code.</a:t>
            </a:r>
          </a:p>
          <a:p>
            <a:endParaRPr lang="en-US" sz="2000" dirty="0">
              <a:solidFill>
                <a:srgbClr val="63B7C6"/>
              </a:solidFill>
            </a:endParaRPr>
          </a:p>
          <a:p>
            <a:pPr marL="342900" indent="-342900">
              <a:buFont typeface="Arial" panose="020B0604020202020204" pitchFamily="34" charset="0"/>
              <a:buChar char="•"/>
            </a:pPr>
            <a:r>
              <a:rPr lang="en-US" sz="2000" dirty="0">
                <a:solidFill>
                  <a:schemeClr val="bg1"/>
                </a:solidFill>
              </a:rPr>
              <a:t>Use encryption and monitoring: </a:t>
            </a:r>
            <a:r>
              <a:rPr lang="en-US" sz="2000" dirty="0">
                <a:solidFill>
                  <a:srgbClr val="63B7C6"/>
                </a:solidFill>
              </a:rPr>
              <a:t>Making sure sensitive data are encrypt and monitoring data all time.</a:t>
            </a:r>
          </a:p>
          <a:p>
            <a:endParaRPr lang="en-US" sz="2000" dirty="0">
              <a:solidFill>
                <a:srgbClr val="63B7C6"/>
              </a:solidFill>
            </a:endParaRPr>
          </a:p>
          <a:p>
            <a:pPr marL="342900" indent="-342900">
              <a:buFont typeface="Arial" panose="020B0604020202020204" pitchFamily="34" charset="0"/>
              <a:buChar char="•"/>
            </a:pPr>
            <a:r>
              <a:rPr lang="en-US" sz="2000" dirty="0">
                <a:solidFill>
                  <a:schemeClr val="bg1"/>
                </a:solidFill>
              </a:rPr>
              <a:t>Deploy network security tools: </a:t>
            </a:r>
            <a:r>
              <a:rPr lang="en-US" sz="2000" dirty="0">
                <a:solidFill>
                  <a:srgbClr val="63B7C6"/>
                </a:solidFill>
              </a:rPr>
              <a:t>Use firewalls, VPN, and anti-virus software to protect your source code.</a:t>
            </a:r>
          </a:p>
          <a:p>
            <a:endParaRPr lang="en-US" sz="2000" dirty="0">
              <a:solidFill>
                <a:srgbClr val="63B7C6"/>
              </a:solidFill>
            </a:endParaRPr>
          </a:p>
          <a:p>
            <a:pPr marL="342900" indent="-342900">
              <a:buFont typeface="Arial" panose="020B0604020202020204" pitchFamily="34" charset="0"/>
              <a:buChar char="•"/>
            </a:pPr>
            <a:r>
              <a:rPr lang="en-US" sz="2000" dirty="0">
                <a:solidFill>
                  <a:schemeClr val="bg1"/>
                </a:solidFill>
              </a:rPr>
              <a:t>Don’t forget about endpoint security: </a:t>
            </a:r>
            <a:r>
              <a:rPr lang="en-US" sz="2000" dirty="0">
                <a:solidFill>
                  <a:srgbClr val="63B7C6"/>
                </a:solidFill>
              </a:rPr>
              <a:t>Data loss prevention solutions helps you protect sensitive information both in physical and virtual environments.</a:t>
            </a:r>
          </a:p>
          <a:p>
            <a:endParaRPr lang="en-US" sz="2000" dirty="0">
              <a:solidFill>
                <a:srgbClr val="63B7C6"/>
              </a:solidFill>
            </a:endParaRPr>
          </a:p>
          <a:p>
            <a:pPr marL="342900" indent="-342900">
              <a:buFont typeface="Arial" panose="020B0604020202020204" pitchFamily="34" charset="0"/>
              <a:buChar char="•"/>
            </a:pPr>
            <a:r>
              <a:rPr lang="en-US" sz="2000" dirty="0">
                <a:solidFill>
                  <a:schemeClr val="bg1"/>
                </a:solidFill>
              </a:rPr>
              <a:t>Pay attention to patents &amp; copyright: </a:t>
            </a:r>
            <a:r>
              <a:rPr lang="en-US" sz="2000" dirty="0">
                <a:solidFill>
                  <a:srgbClr val="63B7C6"/>
                </a:solidFill>
              </a:rPr>
              <a:t>Software code are protected by copyright and patents.</a:t>
            </a:r>
          </a:p>
          <a:p>
            <a:r>
              <a:rPr lang="en-US" dirty="0"/>
              <a:t>																		Endpoint Protector (2022)</a:t>
            </a:r>
          </a:p>
        </p:txBody>
      </p:sp>
      <p:sp>
        <p:nvSpPr>
          <p:cNvPr id="2" name="Slide Number Placeholder 1">
            <a:extLst>
              <a:ext uri="{FF2B5EF4-FFF2-40B4-BE49-F238E27FC236}">
                <a16:creationId xmlns:a16="http://schemas.microsoft.com/office/drawing/2014/main" id="{C0F64540-9DC1-E902-BAB3-067286638D8F}"/>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28949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BF211-48BC-94AA-B972-DD312D6F07B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A02C929-78BF-68CE-A009-E86BA46570A3}"/>
              </a:ext>
            </a:extLst>
          </p:cNvPr>
          <p:cNvSpPr>
            <a:spLocks noGrp="1"/>
          </p:cNvSpPr>
          <p:nvPr>
            <p:ph type="title"/>
          </p:nvPr>
        </p:nvSpPr>
        <p:spPr/>
        <p:txBody>
          <a:bodyPr/>
          <a:lstStyle/>
          <a:p>
            <a:r>
              <a:rPr lang="en-US" dirty="0"/>
              <a:t>What do you do after the source code security breach?</a:t>
            </a:r>
          </a:p>
        </p:txBody>
      </p:sp>
      <p:sp>
        <p:nvSpPr>
          <p:cNvPr id="2" name="Slide Number Placeholder 1">
            <a:extLst>
              <a:ext uri="{FF2B5EF4-FFF2-40B4-BE49-F238E27FC236}">
                <a16:creationId xmlns:a16="http://schemas.microsoft.com/office/drawing/2014/main" id="{B08AFAE8-E283-3E16-8D5B-E405F894314B}"/>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8" name="Text Placeholder 7">
            <a:extLst>
              <a:ext uri="{FF2B5EF4-FFF2-40B4-BE49-F238E27FC236}">
                <a16:creationId xmlns:a16="http://schemas.microsoft.com/office/drawing/2014/main" id="{78121818-2BAE-7331-B86A-0F9203080466}"/>
              </a:ext>
            </a:extLst>
          </p:cNvPr>
          <p:cNvSpPr>
            <a:spLocks noGrp="1"/>
          </p:cNvSpPr>
          <p:nvPr>
            <p:ph type="body" sz="quarter" idx="2"/>
          </p:nvPr>
        </p:nvSpPr>
        <p:spPr>
          <a:xfrm>
            <a:off x="658813" y="1719262"/>
            <a:ext cx="10999787" cy="4852987"/>
          </a:xfrm>
        </p:spPr>
        <p:txBody>
          <a:bodyPr>
            <a:normAutofit fontScale="62500" lnSpcReduction="20000"/>
          </a:bodyPr>
          <a:lstStyle/>
          <a:p>
            <a:pPr marL="0" indent="0">
              <a:buNone/>
            </a:pPr>
            <a:r>
              <a:rPr lang="en-US" sz="3600" dirty="0" err="1"/>
              <a:t>Assembla</a:t>
            </a:r>
            <a:r>
              <a:rPr lang="en-US" sz="3600" dirty="0"/>
              <a:t> (2025) lists the steps that we can take while there is a code breach:</a:t>
            </a:r>
          </a:p>
          <a:p>
            <a:pPr marL="0" indent="0">
              <a:buNone/>
            </a:pPr>
            <a:endParaRPr lang="en-US" sz="3600" dirty="0"/>
          </a:p>
          <a:p>
            <a:r>
              <a:rPr lang="en-US" sz="3600" dirty="0"/>
              <a:t>Contain the breach</a:t>
            </a:r>
          </a:p>
          <a:p>
            <a:r>
              <a:rPr lang="en-US" sz="3600" dirty="0"/>
              <a:t>Investigate the scope</a:t>
            </a:r>
          </a:p>
          <a:p>
            <a:r>
              <a:rPr lang="en-US" sz="3600" dirty="0"/>
              <a:t>Notify relevant parties</a:t>
            </a:r>
          </a:p>
          <a:p>
            <a:r>
              <a:rPr lang="en-US" sz="3600" dirty="0"/>
              <a:t>Implement patches and fixes</a:t>
            </a:r>
          </a:p>
          <a:p>
            <a:r>
              <a:rPr lang="en-US" sz="3600" dirty="0"/>
              <a:t>Review access controls</a:t>
            </a:r>
          </a:p>
          <a:p>
            <a:r>
              <a:rPr lang="en-US" sz="3600" dirty="0"/>
              <a:t>Improve monitoring and detection</a:t>
            </a:r>
          </a:p>
          <a:p>
            <a:r>
              <a:rPr lang="en-US" sz="3600" dirty="0"/>
              <a:t>Review incident response plan</a:t>
            </a:r>
          </a:p>
          <a:p>
            <a:pPr marL="0" indent="0">
              <a:buNone/>
            </a:pPr>
            <a:br>
              <a:rPr lang="en-US" sz="2200"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61075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91C3-88F9-4E73-CC15-9667227D8B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AEB0F2-54E9-49ED-C930-1E52D29439E9}"/>
              </a:ext>
            </a:extLst>
          </p:cNvPr>
          <p:cNvSpPr>
            <a:spLocks noGrp="1"/>
          </p:cNvSpPr>
          <p:nvPr>
            <p:ph type="title"/>
          </p:nvPr>
        </p:nvSpPr>
        <p:spPr/>
        <p:txBody>
          <a:bodyPr/>
          <a:lstStyle/>
          <a:p>
            <a:r>
              <a:rPr lang="en-US" dirty="0"/>
              <a:t>What is the developers’ role in source code security?</a:t>
            </a:r>
          </a:p>
        </p:txBody>
      </p:sp>
      <p:sp>
        <p:nvSpPr>
          <p:cNvPr id="2" name="Slide Number Placeholder 1">
            <a:extLst>
              <a:ext uri="{FF2B5EF4-FFF2-40B4-BE49-F238E27FC236}">
                <a16:creationId xmlns:a16="http://schemas.microsoft.com/office/drawing/2014/main" id="{9191C5EE-20C2-849D-343D-53DAA2FC2D88}"/>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8" name="Text Placeholder 7">
            <a:extLst>
              <a:ext uri="{FF2B5EF4-FFF2-40B4-BE49-F238E27FC236}">
                <a16:creationId xmlns:a16="http://schemas.microsoft.com/office/drawing/2014/main" id="{4100ADE1-0833-37EA-A916-0D058F236C1B}"/>
              </a:ext>
            </a:extLst>
          </p:cNvPr>
          <p:cNvSpPr>
            <a:spLocks noGrp="1"/>
          </p:cNvSpPr>
          <p:nvPr>
            <p:ph type="body" sz="quarter" idx="2"/>
          </p:nvPr>
        </p:nvSpPr>
        <p:spPr>
          <a:xfrm>
            <a:off x="658813" y="1719262"/>
            <a:ext cx="10999787" cy="4452937"/>
          </a:xfrm>
        </p:spPr>
        <p:txBody>
          <a:bodyPr>
            <a:normAutofit/>
          </a:bodyPr>
          <a:lstStyle/>
          <a:p>
            <a:pPr marL="0" indent="0">
              <a:buNone/>
            </a:pPr>
            <a:r>
              <a:rPr lang="en-US" sz="2400" dirty="0"/>
              <a:t>According to Wiz (n.d.), a developer who knows secure coding best practices and is equipped with the right tools can prevent vulnerabilities before they enter production.</a:t>
            </a:r>
          </a:p>
          <a:p>
            <a:pPr marL="0" indent="0">
              <a:buNone/>
            </a:pPr>
            <a:endParaRPr lang="en-US" sz="2400" dirty="0"/>
          </a:p>
          <a:p>
            <a:pPr marL="0" indent="0">
              <a:buNone/>
            </a:pPr>
            <a:r>
              <a:rPr lang="en-US" sz="2400" dirty="0"/>
              <a:t>Developer is the one who write the code and they should be at front line of practicing how to secure the source code. Developers can target the vulnerabilities at the beginning of the SDLC. When developers apply proper secure practice, it can reduce bugs and increase the security of the application. </a:t>
            </a:r>
          </a:p>
        </p:txBody>
      </p:sp>
    </p:spTree>
    <p:extLst>
      <p:ext uri="{BB962C8B-B14F-4D97-AF65-F5344CB8AC3E}">
        <p14:creationId xmlns:p14="http://schemas.microsoft.com/office/powerpoint/2010/main" val="1443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651</TotalTime>
  <Words>926</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Security Controls in Shared Source Code Repositories</vt:lpstr>
      <vt:lpstr>Agenda</vt:lpstr>
      <vt:lpstr>What is source code repository?</vt:lpstr>
      <vt:lpstr>Why do we need security the source code?</vt:lpstr>
      <vt:lpstr>What are common source security vulnerabilities?</vt:lpstr>
      <vt:lpstr>What are best practices of secure the source code?</vt:lpstr>
      <vt:lpstr>PowerPoint Presentation</vt:lpstr>
      <vt:lpstr>What do you do after the source code security breach?</vt:lpstr>
      <vt:lpstr>What is the developers’ role in source code security?</vt:lpstr>
      <vt:lpstr>Assembla. (2025, April 6). Source code security best practices: A complete guide. Assembla. https://get.assembla.com/blog/source-code-security/ Endpoint Protector. (2022, April 8). Best practices for source code security. Endpoint Protector. https://www.endpointprotector.com/blog/your-ultimate-guide-to-source-code-protection/ GitHub. (2024, December 6). What are code repositories? GitHub Resources. https://github.com/resources/articles/software-development/what-are-code-repositories National Cyber Security Centre. (n.d.). Protect your code repository. National Cyber Security Centre. https://www.ncsc.gov.uk/collection/developers-collection/principles/protect-your-code-repository Wiz. (n.d.). Source code security: Basics and best practices. Wiz. https://www.wiz.io/academy/source-code-security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 zhu</dc:creator>
  <cp:lastModifiedBy>dan zhu</cp:lastModifiedBy>
  <cp:revision>26</cp:revision>
  <dcterms:created xsi:type="dcterms:W3CDTF">2025-10-01T01:05:28Z</dcterms:created>
  <dcterms:modified xsi:type="dcterms:W3CDTF">2025-10-01T22:15:46Z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