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6" r:id="rId1"/>
  </p:sldMasterIdLst>
  <p:notesMasterIdLst>
    <p:notesMasterId r:id="rId37"/>
  </p:notesMasterIdLst>
  <p:sldIdLst>
    <p:sldId id="256" r:id="rId2"/>
    <p:sldId id="267" r:id="rId3"/>
    <p:sldId id="257" r:id="rId4"/>
    <p:sldId id="258" r:id="rId5"/>
    <p:sldId id="260" r:id="rId6"/>
    <p:sldId id="259" r:id="rId7"/>
    <p:sldId id="261" r:id="rId8"/>
    <p:sldId id="262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9" r:id="rId19"/>
    <p:sldId id="278" r:id="rId20"/>
    <p:sldId id="281" r:id="rId21"/>
    <p:sldId id="280" r:id="rId22"/>
    <p:sldId id="287" r:id="rId23"/>
    <p:sldId id="285" r:id="rId24"/>
    <p:sldId id="288" r:id="rId25"/>
    <p:sldId id="286" r:id="rId26"/>
    <p:sldId id="289" r:id="rId27"/>
    <p:sldId id="290" r:id="rId28"/>
    <p:sldId id="291" r:id="rId29"/>
    <p:sldId id="292" r:id="rId30"/>
    <p:sldId id="282" r:id="rId31"/>
    <p:sldId id="293" r:id="rId32"/>
    <p:sldId id="284" r:id="rId33"/>
    <p:sldId id="264" r:id="rId34"/>
    <p:sldId id="265" r:id="rId35"/>
    <p:sldId id="26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D2E86-9DDC-4602-A149-940789FDA03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9BCF8-E961-4E39-B343-7BB5E255F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9BCF8-E961-4E39-B343-7BB5E255F1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3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reset –mixed or –hard and push.</a:t>
            </a:r>
            <a:r>
              <a:rPr lang="en-US" baseline="0" dirty="0" smtClean="0"/>
              <a:t> Only way is to reset back using </a:t>
            </a:r>
            <a:r>
              <a:rPr lang="en-US" baseline="0" dirty="0" err="1" smtClean="0"/>
              <a:t>relog</a:t>
            </a:r>
            <a:r>
              <a:rPr lang="en-US" baseline="0" dirty="0" smtClean="0"/>
              <a:t> on your local computer. Local computer died? So did the changes.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9BCF8-E961-4E39-B343-7BB5E255F1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7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A6B42F3-F24E-4F06-9147-245F58FC3BE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1F53-0CA5-4420-94F9-AAC0EF09AD4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029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42F3-F24E-4F06-9147-245F58FC3BE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1F53-0CA5-4420-94F9-AAC0EF09A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9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42F3-F24E-4F06-9147-245F58FC3BE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1F53-0CA5-4420-94F9-AAC0EF09AD4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74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42F3-F24E-4F06-9147-245F58FC3BE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1F53-0CA5-4420-94F9-AAC0EF09A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6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42F3-F24E-4F06-9147-245F58FC3BE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1F53-0CA5-4420-94F9-AAC0EF09AD4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02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42F3-F24E-4F06-9147-245F58FC3BE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1F53-0CA5-4420-94F9-AAC0EF09A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51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42F3-F24E-4F06-9147-245F58FC3BE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1F53-0CA5-4420-94F9-AAC0EF09A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44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42F3-F24E-4F06-9147-245F58FC3BE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1F53-0CA5-4420-94F9-AAC0EF09A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0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42F3-F24E-4F06-9147-245F58FC3BE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1F53-0CA5-4420-94F9-AAC0EF09A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06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42F3-F24E-4F06-9147-245F58FC3BE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1F53-0CA5-4420-94F9-AAC0EF09A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11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42F3-F24E-4F06-9147-245F58FC3BE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1F53-0CA5-4420-94F9-AAC0EF09AD4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48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A6B42F3-F24E-4F06-9147-245F58FC3BE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F5B1F53-0CA5-4420-94F9-AAC0EF09AD4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5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nLabB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aving-changes/gitignore#git-ignore-patter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528245/whats-the-difference-between-git-reset-mixed-soft-and-har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aving-changes/git-dif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 smtClean="0"/>
              <a:t>Github</a:t>
            </a:r>
            <a:r>
              <a:rPr lang="en-US" b="1" dirty="0" smtClean="0"/>
              <a:t> 101</a:t>
            </a:r>
            <a:br>
              <a:rPr lang="en-US" b="1" dirty="0" smtClean="0"/>
            </a:br>
            <a:r>
              <a:rPr lang="en-US" sz="3600" dirty="0" smtClean="0"/>
              <a:t>aka: how to share computers and stay friends</a:t>
            </a:r>
            <a:r>
              <a:rPr lang="en-US" sz="15300" dirty="0"/>
              <a:t/>
            </a:r>
            <a:br>
              <a:rPr lang="en-US" sz="15300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Lab </a:t>
            </a:r>
            <a:r>
              <a:rPr lang="en-US" sz="3100" dirty="0" err="1" smtClean="0"/>
              <a:t>github</a:t>
            </a:r>
            <a:r>
              <a:rPr lang="en-US" sz="3100" dirty="0" smtClean="0"/>
              <a:t> link: </a:t>
            </a:r>
            <a:br>
              <a:rPr lang="en-US" sz="3100" dirty="0" smtClean="0"/>
            </a:b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://github.com/HanLabBU</a:t>
            </a:r>
            <a:endParaRPr lang="en-US" sz="1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Dana Zemel</a:t>
            </a:r>
          </a:p>
          <a:p>
            <a:r>
              <a:rPr lang="en-US" dirty="0" smtClean="0"/>
              <a:t>05/08/2020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file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**/</a:t>
            </a:r>
            <a:r>
              <a:rPr lang="en-US" i="1" dirty="0" err="1"/>
              <a:t>folderName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will ignore any folder with this </a:t>
            </a:r>
            <a:r>
              <a:rPr lang="en-US" dirty="0" smtClean="0">
                <a:sym typeface="Wingdings" panose="05000000000000000000" pitchFamily="2" charset="2"/>
              </a:rPr>
              <a:t>name (even subfolders)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*.</a:t>
            </a:r>
            <a:r>
              <a:rPr lang="en-US" i="1" dirty="0" err="1" smtClean="0">
                <a:sym typeface="Wingdings" panose="05000000000000000000" pitchFamily="2" charset="2"/>
              </a:rPr>
              <a:t>fileExtention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>
                <a:sym typeface="Wingdings" panose="05000000000000000000" pitchFamily="2" charset="2"/>
              </a:rPr>
              <a:t>will ignore all </a:t>
            </a:r>
            <a:r>
              <a:rPr lang="en-US" dirty="0" smtClean="0">
                <a:sym typeface="Wingdings" panose="05000000000000000000" pitchFamily="2" charset="2"/>
              </a:rPr>
              <a:t>files with this extension </a:t>
            </a:r>
          </a:p>
          <a:p>
            <a:pPr marL="128016" lvl="1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                        ex. *.</a:t>
            </a:r>
            <a:r>
              <a:rPr lang="en-US" dirty="0" err="1" smtClean="0">
                <a:sym typeface="Wingdings" panose="05000000000000000000" pitchFamily="2" charset="2"/>
              </a:rPr>
              <a:t>tif</a:t>
            </a:r>
            <a:r>
              <a:rPr lang="en-US" dirty="0" smtClean="0">
                <a:sym typeface="Wingdings" panose="05000000000000000000" pitchFamily="2" charset="2"/>
              </a:rPr>
              <a:t> will ignore all tiff </a:t>
            </a:r>
            <a:r>
              <a:rPr lang="en-US" dirty="0">
                <a:sym typeface="Wingdings" panose="05000000000000000000" pitchFamily="2" charset="2"/>
              </a:rPr>
              <a:t>files</a:t>
            </a:r>
            <a:endParaRPr lang="en-US" dirty="0"/>
          </a:p>
          <a:p>
            <a:pPr marL="128016" lvl="1" indent="0">
              <a:buNone/>
            </a:pPr>
            <a:r>
              <a:rPr lang="en-US" sz="2000" i="1" dirty="0" smtClean="0"/>
              <a:t>filename	</a:t>
            </a:r>
            <a:r>
              <a:rPr lang="en-US" sz="2000" dirty="0" smtClean="0">
                <a:sym typeface="Wingdings" panose="05000000000000000000" pitchFamily="2" charset="2"/>
              </a:rPr>
              <a:t> ignore this specific file</a:t>
            </a:r>
          </a:p>
          <a:p>
            <a:pPr marL="128016" lvl="1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/</a:t>
            </a:r>
            <a:r>
              <a:rPr lang="en-US" sz="2000" dirty="0" err="1" smtClean="0">
                <a:sym typeface="Wingdings" panose="05000000000000000000" pitchFamily="2" charset="2"/>
              </a:rPr>
              <a:t>folderName</a:t>
            </a:r>
            <a:r>
              <a:rPr lang="en-US" sz="2000" dirty="0" smtClean="0">
                <a:sym typeface="Wingdings" panose="05000000000000000000" pitchFamily="2" charset="2"/>
              </a:rPr>
              <a:t>      ignore this folder and its subfolders</a:t>
            </a:r>
          </a:p>
          <a:p>
            <a:pPr marL="128016" lvl="1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128016" lvl="1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For full list: </a:t>
            </a:r>
            <a:r>
              <a:rPr lang="en-US" sz="2000" dirty="0">
                <a:hlinkClick r:id="rId2"/>
              </a:rPr>
              <a:t>https://www.atlassian.com/git/tutorials/saving-changes/gitignore#git-ignore-patterns</a:t>
            </a:r>
            <a:endParaRPr lang="en-US" sz="2000" dirty="0" smtClean="0"/>
          </a:p>
          <a:p>
            <a:pPr marL="310896" lvl="2" indent="0">
              <a:buNone/>
            </a:pPr>
            <a:r>
              <a:rPr lang="en-US" sz="1600" dirty="0" smtClean="0"/>
              <a:t> </a:t>
            </a:r>
          </a:p>
          <a:p>
            <a:pPr lvl="1"/>
            <a:endParaRPr lang="en-US" sz="2400" dirty="0" smtClean="0">
              <a:solidFill>
                <a:srgbClr val="C00000"/>
              </a:solidFill>
            </a:endParaRPr>
          </a:p>
          <a:p>
            <a:pPr lvl="2"/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2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file -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17" y="2534275"/>
            <a:ext cx="5067739" cy="36541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1670" y="2084832"/>
            <a:ext cx="514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my git ignore from my 6OHDA repository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93223" y="3308832"/>
            <a:ext cx="5145742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Make sure you ignore: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big files (especially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folders with sensitive/privet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Folders with “junk” you don’t want to track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22096" cy="4023360"/>
          </a:xfrm>
        </p:spPr>
        <p:txBody>
          <a:bodyPr>
            <a:normAutofit/>
          </a:bodyPr>
          <a:lstStyle/>
          <a:p>
            <a:pPr lvl="1"/>
            <a:r>
              <a:rPr lang="en-US" sz="2000" dirty="0" smtClean="0"/>
              <a:t>What?</a:t>
            </a:r>
          </a:p>
          <a:p>
            <a:pPr lvl="2"/>
            <a:r>
              <a:rPr lang="en-US" sz="1600" dirty="0" smtClean="0"/>
              <a:t>A way to tell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that a certain computer is trusted  </a:t>
            </a:r>
          </a:p>
          <a:p>
            <a:pPr lvl="2"/>
            <a:r>
              <a:rPr lang="en-US" sz="1600" dirty="0" smtClean="0"/>
              <a:t>Think of it as a password you don’t need to keep typing</a:t>
            </a:r>
          </a:p>
          <a:p>
            <a:pPr lvl="1"/>
            <a:r>
              <a:rPr lang="en-US" sz="2000" dirty="0" smtClean="0"/>
              <a:t>Purpose: </a:t>
            </a:r>
          </a:p>
          <a:p>
            <a:pPr lvl="2"/>
            <a:r>
              <a:rPr lang="en-US" sz="1600" dirty="0" smtClean="0"/>
              <a:t>Make sure random people aren’t changing the code in your repository</a:t>
            </a:r>
          </a:p>
          <a:p>
            <a:pPr lvl="2"/>
            <a:r>
              <a:rPr lang="en-US" sz="1600" dirty="0" smtClean="0"/>
              <a:t>Make sure no one downloads your privet repository without permission</a:t>
            </a:r>
          </a:p>
          <a:p>
            <a:pPr marL="128016" lvl="1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93" y="4269086"/>
            <a:ext cx="1921570" cy="23753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371517" y="5222349"/>
            <a:ext cx="2572055" cy="1955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What Exactly Is GitHub Anyway? | TechCrun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59" y="4269086"/>
            <a:ext cx="2551765" cy="255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7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your SSH key to git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6380" y="3688094"/>
            <a:ext cx="6909188" cy="165514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If the folder doesn’t exists or empty </a:t>
            </a:r>
            <a:r>
              <a:rPr lang="en-US" sz="1600" b="1" dirty="0" smtClean="0">
                <a:solidFill>
                  <a:srgbClr val="C00000"/>
                </a:solidFill>
              </a:rPr>
              <a:t>ONLY</a:t>
            </a:r>
            <a:r>
              <a:rPr lang="en-US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(No </a:t>
            </a:r>
            <a:r>
              <a:rPr lang="en-US" sz="16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ssh</a:t>
            </a:r>
            <a:r>
              <a:rPr lang="en-US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key, create a new one)</a:t>
            </a:r>
          </a:p>
          <a:p>
            <a:pPr marL="585216" lvl="1" indent="-457200">
              <a:buFont typeface="+mj-lt"/>
              <a:buAutoNum type="alphaLcPeriod"/>
            </a:pPr>
            <a:r>
              <a:rPr lang="de-DE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ssh-keygen -t rsa -b 4096 -C "</a:t>
            </a:r>
            <a:r>
              <a:rPr lang="de-DE" u="sng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your_email@example.com</a:t>
            </a:r>
            <a:r>
              <a:rPr lang="de-DE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" </a:t>
            </a:r>
            <a:endParaRPr lang="en-US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128016" lvl="1" indent="0">
              <a:buNone/>
            </a:pP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Go with default settings -&gt; just press enter until it stop asking you questions</a:t>
            </a: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1600" dirty="0" smtClean="0">
                <a:solidFill>
                  <a:srgbClr val="C00000"/>
                </a:solidFill>
              </a:rPr>
              <a:t> </a:t>
            </a:r>
            <a:endParaRPr lang="en-US" sz="1600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470916" lvl="1" indent="-342900">
              <a:buFont typeface="+mj-lt"/>
              <a:buAutoNum type="arabicPeriod"/>
            </a:pPr>
            <a:endParaRPr lang="en-US" sz="1200" dirty="0" smtClean="0">
              <a:solidFill>
                <a:srgbClr val="C0000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470916" lvl="1" indent="-342900">
              <a:buFont typeface="+mj-lt"/>
              <a:buAutoNum type="arabicPeriod"/>
            </a:pPr>
            <a:endParaRPr lang="en-US" sz="1200" dirty="0">
              <a:solidFill>
                <a:srgbClr val="C00000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1869" y="3921651"/>
            <a:ext cx="5901066" cy="131849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0916" lvl="1" indent="-342900">
              <a:buFont typeface="+mj-lt"/>
              <a:buAutoNum type="arabicPeriod"/>
            </a:pP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61176" y="2193224"/>
            <a:ext cx="7276740" cy="171457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dirty="0" smtClean="0"/>
              <a:t>Check that you have SSH key: </a:t>
            </a:r>
          </a:p>
          <a:p>
            <a:pPr marL="685800" lvl="4" indent="0">
              <a:buFont typeface="Tw Cen MT" panose="020B0602020104020603" pitchFamily="34" charset="0"/>
              <a:buNone/>
            </a:pPr>
            <a:r>
              <a:rPr lang="en-US" sz="1800" dirty="0" smtClean="0"/>
              <a:t>Open command window (you can do it!) and type: </a:t>
            </a:r>
          </a:p>
          <a:p>
            <a:pPr marL="1120140" lvl="5" indent="-342900">
              <a:buFont typeface="+mj-lt"/>
              <a:buAutoNum type="arabicPeriod"/>
            </a:pPr>
            <a:r>
              <a:rPr lang="en-US" sz="18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cd </a:t>
            </a:r>
            <a:r>
              <a:rPr lang="en-US" sz="18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~/.</a:t>
            </a:r>
            <a:r>
              <a:rPr lang="en-US" sz="1800" i="1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ssh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 </a:t>
            </a:r>
            <a:r>
              <a:rPr lang="en-US" sz="1800" dirty="0" smtClean="0"/>
              <a:t> go to the folder that contains all </a:t>
            </a:r>
            <a:r>
              <a:rPr lang="en-US" sz="1800" dirty="0" err="1" smtClean="0"/>
              <a:t>ssh</a:t>
            </a:r>
            <a:r>
              <a:rPr lang="en-US" sz="1800" dirty="0" smtClean="0"/>
              <a:t> keys</a:t>
            </a:r>
          </a:p>
          <a:p>
            <a:pPr marL="1120140" lvl="5" indent="-342900">
              <a:buFont typeface="+mj-lt"/>
              <a:buAutoNum type="arabicPeriod"/>
            </a:pPr>
            <a:r>
              <a:rPr lang="en-US" sz="18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ls               </a:t>
            </a:r>
            <a:r>
              <a:rPr lang="en-US" sz="1800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  </a:t>
            </a:r>
            <a:r>
              <a:rPr lang="en-US" sz="1800" dirty="0" smtClean="0">
                <a:sym typeface="Wingdings" panose="05000000000000000000" pitchFamily="2" charset="2"/>
              </a:rPr>
              <a:t>Show all files in folder</a:t>
            </a:r>
          </a:p>
          <a:p>
            <a:pPr marL="470916" lvl="1" indent="-342900">
              <a:buFont typeface="+mj-lt"/>
              <a:buAutoNum type="arabicPeriod"/>
            </a:pPr>
            <a:endParaRPr lang="en-US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470916" lvl="1" indent="-342900">
              <a:buFont typeface="+mj-lt"/>
              <a:buAutoNum type="arabicPeriod"/>
            </a:pPr>
            <a:endParaRPr lang="en-US" i="1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11869" y="4876553"/>
            <a:ext cx="7276740" cy="171457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dirty="0" smtClean="0"/>
              <a:t>Activate SSH key: </a:t>
            </a:r>
          </a:p>
          <a:p>
            <a:pPr marL="1120140" lvl="5" indent="-342900">
              <a:buFont typeface="+mj-lt"/>
              <a:buAutoNum type="arabicPeriod"/>
            </a:pPr>
            <a:r>
              <a:rPr lang="en-US" sz="18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e</a:t>
            </a:r>
            <a:r>
              <a:rPr lang="en-US" sz="1800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val</a:t>
            </a:r>
            <a:r>
              <a:rPr lang="en-US" sz="18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$(</a:t>
            </a:r>
            <a:r>
              <a:rPr lang="en-US" sz="1800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ssh</a:t>
            </a:r>
            <a:r>
              <a:rPr lang="en-US" sz="18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-agent –s) </a:t>
            </a:r>
            <a:r>
              <a:rPr lang="en-US" sz="1800" dirty="0" smtClean="0">
                <a:sym typeface="Wingdings" panose="05000000000000000000" pitchFamily="2" charset="2"/>
              </a:rPr>
              <a:t> </a:t>
            </a:r>
            <a:r>
              <a:rPr lang="en-US" sz="1800" dirty="0" smtClean="0"/>
              <a:t> start the </a:t>
            </a:r>
            <a:r>
              <a:rPr lang="en-US" sz="1800" dirty="0" err="1" smtClean="0"/>
              <a:t>ssh</a:t>
            </a:r>
            <a:r>
              <a:rPr lang="en-US" sz="1800" dirty="0" smtClean="0"/>
              <a:t> agent</a:t>
            </a:r>
          </a:p>
          <a:p>
            <a:pPr marL="1120140" lvl="5" indent="-342900">
              <a:buFont typeface="+mj-lt"/>
              <a:buAutoNum type="arabicPeriod"/>
            </a:pPr>
            <a:r>
              <a:rPr lang="en-US" sz="1800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</a:t>
            </a:r>
            <a:r>
              <a:rPr lang="en-US" sz="1800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sh</a:t>
            </a:r>
            <a:r>
              <a:rPr lang="en-US" sz="18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-add ~/.</a:t>
            </a:r>
            <a:r>
              <a:rPr lang="en-US" sz="1800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ssh</a:t>
            </a:r>
            <a:r>
              <a:rPr lang="en-US" sz="18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/</a:t>
            </a:r>
            <a:r>
              <a:rPr lang="en-US" sz="1800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id_rsa</a:t>
            </a:r>
            <a:r>
              <a:rPr lang="en-US" sz="18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             </a:t>
            </a:r>
            <a:r>
              <a:rPr lang="en-US" sz="1800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  </a:t>
            </a:r>
            <a:r>
              <a:rPr lang="en-US" sz="1800" dirty="0" smtClean="0">
                <a:sym typeface="Wingdings" panose="05000000000000000000" pitchFamily="2" charset="2"/>
              </a:rPr>
              <a:t>Show all files in folder</a:t>
            </a:r>
          </a:p>
          <a:p>
            <a:pPr marL="470916" lvl="1" indent="-342900">
              <a:buFont typeface="+mj-lt"/>
              <a:buAutoNum type="arabicPeriod"/>
            </a:pPr>
            <a:endParaRPr lang="en-US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470916" lvl="1" indent="-342900">
              <a:buFont typeface="+mj-lt"/>
              <a:buAutoNum type="arabicPeriod"/>
            </a:pPr>
            <a:endParaRPr lang="en-US" i="1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17109" y="312282"/>
            <a:ext cx="4353762" cy="6463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only need to do this once for every computer you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your SSH key to git - continue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1869" y="3921651"/>
            <a:ext cx="5901066" cy="131849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0916" lvl="1" indent="-342900">
              <a:buFont typeface="+mj-lt"/>
              <a:buAutoNum type="arabicPeriod"/>
            </a:pP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61175" y="2193224"/>
            <a:ext cx="8798295" cy="1714572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dirty="0" smtClean="0"/>
              <a:t>Copy your SSH key’s public key and add to your </a:t>
            </a:r>
            <a:r>
              <a:rPr lang="en-US" dirty="0" err="1" smtClean="0"/>
              <a:t>github</a:t>
            </a:r>
            <a:r>
              <a:rPr lang="en-US" dirty="0" smtClean="0"/>
              <a:t> account: </a:t>
            </a:r>
          </a:p>
          <a:p>
            <a:pPr marL="1028700" lvl="4" indent="-342900">
              <a:buFont typeface="+mj-lt"/>
              <a:buAutoNum type="arabicPeriod"/>
            </a:pPr>
            <a:r>
              <a:rPr lang="en-US" sz="1800" dirty="0" smtClean="0"/>
              <a:t>(type In command line) </a:t>
            </a:r>
            <a:r>
              <a:rPr lang="en-US" sz="1800" dirty="0" smtClean="0">
                <a:sym typeface="Wingdings" panose="05000000000000000000" pitchFamily="2" charset="2"/>
              </a:rPr>
              <a:t> this step will copy the content of your public key to </a:t>
            </a:r>
            <a:r>
              <a:rPr lang="en-US" sz="1800" dirty="0" err="1" smtClean="0">
                <a:sym typeface="Wingdings" panose="05000000000000000000" pitchFamily="2" charset="2"/>
              </a:rPr>
              <a:t>cllipbord</a:t>
            </a:r>
            <a:endParaRPr lang="en-US" sz="1800" dirty="0" smtClean="0"/>
          </a:p>
          <a:p>
            <a:pPr marL="1467612" lvl="7" indent="-342900">
              <a:buFont typeface="+mj-lt"/>
              <a:buAutoNum type="alphaLcPeriod"/>
            </a:pPr>
            <a:r>
              <a:rPr lang="en-US" sz="1800" dirty="0" smtClean="0"/>
              <a:t>For </a:t>
            </a:r>
            <a:r>
              <a:rPr lang="en-US" sz="1800" dirty="0"/>
              <a:t>windows: </a:t>
            </a:r>
            <a:r>
              <a:rPr lang="en-US" sz="18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clip &lt;~/.</a:t>
            </a:r>
            <a:r>
              <a:rPr lang="en-US" sz="1800" i="1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ssh</a:t>
            </a:r>
            <a:r>
              <a:rPr lang="en-US" sz="18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/id_rsa.pub</a:t>
            </a:r>
          </a:p>
          <a:p>
            <a:pPr marL="1467612" lvl="7" indent="-342900">
              <a:buFont typeface="+mj-lt"/>
              <a:buAutoNum type="alphaLcPeriod"/>
            </a:pPr>
            <a:r>
              <a:rPr lang="en-US" sz="1800" dirty="0"/>
              <a:t>For Mac:       </a:t>
            </a:r>
            <a:r>
              <a:rPr lang="en-US" sz="18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pbcopy</a:t>
            </a:r>
            <a:r>
              <a:rPr lang="en-US" sz="1800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&lt;~/.</a:t>
            </a:r>
            <a:r>
              <a:rPr lang="en-US" sz="1800" i="1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ssh</a:t>
            </a:r>
            <a:r>
              <a:rPr lang="en-US" sz="18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/id_rsa.pub</a:t>
            </a:r>
            <a:endParaRPr lang="en-US" sz="1800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1028700" lvl="4" indent="-342900">
              <a:buFont typeface="+mj-lt"/>
              <a:buAutoNum type="arabicPeriod"/>
            </a:pPr>
            <a:r>
              <a:rPr lang="en-US" sz="1800" dirty="0" smtClean="0"/>
              <a:t>Log in to your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profile and go to settings</a:t>
            </a:r>
          </a:p>
          <a:p>
            <a:pPr marL="470916" lvl="1" indent="-342900">
              <a:buFont typeface="+mj-lt"/>
              <a:buAutoNum type="arabicPeriod"/>
            </a:pPr>
            <a:endParaRPr lang="en-US" i="1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5" y="4016188"/>
            <a:ext cx="9086850" cy="268431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10842172" y="3486150"/>
            <a:ext cx="416378" cy="59599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64486" y="2911170"/>
            <a:ext cx="1959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Pressing you user icon will open the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4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your SSH key to git - continue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1869" y="3921651"/>
            <a:ext cx="5901066" cy="131849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0916" lvl="1" indent="-342900">
              <a:buFont typeface="+mj-lt"/>
              <a:buAutoNum type="arabicPeriod"/>
            </a:pP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61176" y="2193224"/>
            <a:ext cx="7276740" cy="171457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6636" lvl="1" indent="-342900">
              <a:buFont typeface="+mj-lt"/>
              <a:buAutoNum type="arabicPeriod" startAt="3"/>
            </a:pPr>
            <a:r>
              <a:rPr lang="en-US" sz="1800" dirty="0" smtClean="0"/>
              <a:t>Go to SSH and GPG keys</a:t>
            </a:r>
          </a:p>
          <a:p>
            <a:pPr marL="516636" lvl="1" indent="-342900">
              <a:buFont typeface="+mj-lt"/>
              <a:buAutoNum type="arabicPeriod" startAt="3"/>
            </a:pPr>
            <a:r>
              <a:rPr lang="en-US" dirty="0" smtClean="0"/>
              <a:t>Click New SSH key</a:t>
            </a:r>
            <a:endParaRPr lang="en-US" sz="1800" dirty="0" smtClean="0"/>
          </a:p>
          <a:p>
            <a:pPr marL="470916" lvl="1" indent="-342900">
              <a:buFont typeface="+mj-lt"/>
              <a:buAutoNum type="arabicPeriod" startAt="3"/>
            </a:pPr>
            <a:endParaRPr lang="en-US" i="1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413" y="2955564"/>
            <a:ext cx="8797646" cy="383582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168128" y="4987475"/>
            <a:ext cx="1015944" cy="3846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9863" y="4593862"/>
            <a:ext cx="113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626078" y="2682478"/>
            <a:ext cx="650081" cy="6607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837414" y="2357918"/>
            <a:ext cx="113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your SSH key to git - continue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1869" y="3921651"/>
            <a:ext cx="5901066" cy="131849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0916" lvl="1" indent="-342900">
              <a:buFont typeface="+mj-lt"/>
              <a:buAutoNum type="arabicPeriod"/>
            </a:pP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61176" y="2193224"/>
            <a:ext cx="7276740" cy="171457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6636" lvl="1" indent="-342900">
              <a:buFont typeface="+mj-lt"/>
              <a:buAutoNum type="arabicPeriod" startAt="5"/>
            </a:pPr>
            <a:r>
              <a:rPr lang="en-US" sz="1800" dirty="0" smtClean="0"/>
              <a:t>Past the key into the key box, and name the computer however you like</a:t>
            </a:r>
          </a:p>
          <a:p>
            <a:pPr marL="516636" lvl="1" indent="-342900">
              <a:buFont typeface="+mj-lt"/>
              <a:buAutoNum type="arabicPeriod" startAt="5"/>
            </a:pPr>
            <a:r>
              <a:rPr lang="en-US" dirty="0" smtClean="0"/>
              <a:t>Click “Add SSH key”</a:t>
            </a:r>
            <a:endParaRPr lang="en-US" sz="1800" dirty="0" smtClean="0"/>
          </a:p>
          <a:p>
            <a:pPr marL="470916" lvl="1" indent="-342900">
              <a:buFont typeface="+mj-lt"/>
              <a:buAutoNum type="arabicPeriod" startAt="5"/>
            </a:pPr>
            <a:endParaRPr lang="en-US" i="1" u="sng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59" y="3050510"/>
            <a:ext cx="8404111" cy="345174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7370125" y="5123329"/>
            <a:ext cx="1321157" cy="41094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28006" y="4793778"/>
            <a:ext cx="268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Paste you public key here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>
          <a:xfrm flipH="1">
            <a:off x="5852746" y="3757369"/>
            <a:ext cx="1531574" cy="1381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84320" y="3572703"/>
            <a:ext cx="268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you computer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30887" y="5948082"/>
            <a:ext cx="704937" cy="114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5483" y="5763416"/>
            <a:ext cx="268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 the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a library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8664" y="2084832"/>
            <a:ext cx="6757195" cy="430252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dirty="0" smtClean="0"/>
              <a:t>In commend window, type: 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cd </a:t>
            </a:r>
            <a:r>
              <a:rPr lang="en-US" i="1" u="sng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folderPath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smtClean="0"/>
              <a:t> go to the parent folder into which you want to 			   clone the repository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n-US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init</a:t>
            </a: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            </a:t>
            </a: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 </a:t>
            </a:r>
            <a:r>
              <a:rPr lang="en-US" dirty="0" smtClean="0">
                <a:sym typeface="Wingdings" panose="05000000000000000000" pitchFamily="2" charset="2"/>
              </a:rPr>
              <a:t>will start a new git repository that monitor 		  	  this folder + any subfolders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git clone </a:t>
            </a:r>
            <a:r>
              <a:rPr lang="en-US" i="1" u="sng" dirty="0" err="1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repositoryAdress</a:t>
            </a:r>
            <a:r>
              <a:rPr lang="en-US" i="1" u="sng" dirty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 actually clone the repository</a:t>
            </a:r>
          </a:p>
          <a:p>
            <a:pPr marL="128016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Ex.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git clone git@github.com:dz256/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gitLabToturial.git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 </a:t>
            </a:r>
            <a:endParaRPr lang="en-US" dirty="0" smtClean="0">
              <a:latin typeface="Adobe Devanagari" panose="02040503050201020203" pitchFamily="18" charset="0"/>
              <a:cs typeface="Adobe Devanagari" panose="02040503050201020203" pitchFamily="18" charset="0"/>
              <a:sym typeface="Wingdings" panose="05000000000000000000" pitchFamily="2" charset="2"/>
            </a:endParaRPr>
          </a:p>
          <a:p>
            <a:pPr marL="128016" lvl="1" indent="0">
              <a:buNone/>
            </a:pP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  <a:sym typeface="Wingdings" panose="05000000000000000000" pitchFamily="2" charset="2"/>
            </a:endParaRPr>
          </a:p>
          <a:p>
            <a:pPr marL="128016" lvl="1" indent="0">
              <a:buNone/>
            </a:pPr>
            <a:r>
              <a:rPr lang="en-US" b="1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To find the repository address: </a:t>
            </a:r>
          </a:p>
          <a:p>
            <a:pPr marL="982980" lvl="4" indent="-342900">
              <a:buFont typeface="+mj-lt"/>
              <a:buAutoNum type="arabicPeriod"/>
            </a:pP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Find the repository on </a:t>
            </a:r>
            <a:r>
              <a:rPr lang="en-US" dirty="0" err="1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github</a:t>
            </a: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,</a:t>
            </a:r>
          </a:p>
          <a:p>
            <a:pPr marL="982980" lvl="4" indent="-342900">
              <a:buFont typeface="+mj-lt"/>
              <a:buAutoNum type="arabicPeriod"/>
            </a:pP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Press “Clone or download” </a:t>
            </a:r>
          </a:p>
          <a:p>
            <a:pPr marL="640080" lvl="4" indent="0">
              <a:buNone/>
            </a:pP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OR</a:t>
            </a:r>
          </a:p>
          <a:p>
            <a:pPr marL="640080" lvl="4" indent="0">
              <a:buNone/>
            </a:pPr>
            <a:r>
              <a:rPr lang="en-US" b="1" dirty="0" err="1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git@github.com:</a:t>
            </a:r>
            <a:r>
              <a:rPr lang="en-US" i="1" dirty="0" err="1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GitUserName</a:t>
            </a:r>
            <a:r>
              <a:rPr lang="en-US" b="1" dirty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/</a:t>
            </a:r>
            <a:r>
              <a:rPr lang="en-US" i="1" dirty="0" err="1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ReposetoryName</a:t>
            </a:r>
            <a:r>
              <a:rPr lang="en-US" b="1" dirty="0" err="1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.git</a:t>
            </a:r>
            <a:endParaRPr lang="en-US" b="1" dirty="0">
              <a:latin typeface="Adobe Devanagari" panose="02040503050201020203" pitchFamily="18" charset="0"/>
              <a:cs typeface="Adobe Devanagari" panose="02040503050201020203" pitchFamily="18" charset="0"/>
              <a:sym typeface="Wingdings" panose="05000000000000000000" pitchFamily="2" charset="2"/>
            </a:endParaRPr>
          </a:p>
          <a:p>
            <a:pPr marL="982980" lvl="4" indent="-342900">
              <a:buFont typeface="+mj-lt"/>
              <a:buAutoNum type="arabicPeriod"/>
            </a:pPr>
            <a:endParaRPr lang="en-US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470916" lvl="1" indent="-342900">
              <a:buFont typeface="+mj-lt"/>
              <a:buAutoNum type="arabicPeriod"/>
            </a:pP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46523" y="4375540"/>
            <a:ext cx="6757195" cy="2317810"/>
            <a:chOff x="4348374" y="4347883"/>
            <a:chExt cx="6757195" cy="231781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8374" y="4347883"/>
              <a:ext cx="4851656" cy="2317810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H="1">
              <a:off x="8863250" y="5688106"/>
              <a:ext cx="673560" cy="479953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478475" y="5190472"/>
              <a:ext cx="16270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This bottom will copy the address to your clipboard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611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Status, Add, commit, </a:t>
            </a:r>
            <a:r>
              <a:rPr lang="en-US" dirty="0" err="1" smtClean="0"/>
              <a:t>pull,push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git status </a:t>
            </a:r>
            <a:r>
              <a:rPr lang="en-US" sz="1800" dirty="0" smtClean="0">
                <a:sym typeface="Wingdings" panose="05000000000000000000" pitchFamily="2" charset="2"/>
              </a:rPr>
              <a:t> will let you know what changed since you last committed your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git add </a:t>
            </a:r>
            <a:r>
              <a:rPr lang="en-US" sz="1800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.</a:t>
            </a:r>
            <a:r>
              <a:rPr lang="en-US" sz="1800" dirty="0" smtClean="0">
                <a:sym typeface="Wingdings" panose="05000000000000000000" pitchFamily="2" charset="2"/>
              </a:rPr>
              <a:t> add ALL your changes to your git index </a:t>
            </a:r>
          </a:p>
          <a:p>
            <a:pPr marL="969264" lvl="6" indent="0">
              <a:buNone/>
            </a:pPr>
            <a:r>
              <a:rPr lang="en-US" sz="1200" dirty="0" smtClean="0">
                <a:sym typeface="Wingdings" panose="05000000000000000000" pitchFamily="2" charset="2"/>
              </a:rPr>
              <a:t>	Replace </a:t>
            </a:r>
            <a:r>
              <a:rPr lang="en-US" sz="1200" dirty="0">
                <a:sym typeface="Wingdings" panose="05000000000000000000" pitchFamily="2" charset="2"/>
              </a:rPr>
              <a:t>. With file name to add only a specific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git </a:t>
            </a: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commit –m “</a:t>
            </a:r>
            <a:r>
              <a:rPr lang="en-US" sz="1800" i="1" dirty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message</a:t>
            </a:r>
            <a:r>
              <a:rPr lang="en-US" sz="1800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”  </a:t>
            </a:r>
            <a:r>
              <a:rPr lang="en-US" sz="1800" dirty="0">
                <a:sym typeface="Wingdings" panose="05000000000000000000" pitchFamily="2" charset="2"/>
              </a:rPr>
              <a:t>commits your change to </a:t>
            </a:r>
            <a:r>
              <a:rPr lang="en-US" sz="1800" b="1" dirty="0" smtClean="0">
                <a:sym typeface="Wingdings" panose="05000000000000000000" pitchFamily="2" charset="2"/>
              </a:rPr>
              <a:t>git </a:t>
            </a:r>
            <a:r>
              <a:rPr lang="en-US" sz="1800" dirty="0" smtClean="0">
                <a:sym typeface="Wingdings" panose="05000000000000000000" pitchFamily="2" charset="2"/>
              </a:rPr>
              <a:t>history (local computer ONLY)</a:t>
            </a:r>
          </a:p>
          <a:p>
            <a:pPr marL="969264" lvl="6" indent="0">
              <a:buNone/>
            </a:pPr>
            <a:r>
              <a:rPr lang="en-US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Make sure the message is </a:t>
            </a:r>
            <a:r>
              <a:rPr lang="en-US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informative</a:t>
            </a:r>
            <a:r>
              <a:rPr lang="en-US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enough so you </a:t>
            </a:r>
            <a:r>
              <a:rPr lang="en-US" sz="16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and others</a:t>
            </a:r>
            <a:r>
              <a:rPr lang="en-US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 know what you changed later!!!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git pull origin </a:t>
            </a:r>
            <a:r>
              <a:rPr lang="en-US" sz="1800" i="1" dirty="0" err="1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branchName</a:t>
            </a:r>
            <a:r>
              <a:rPr lang="en-US" sz="1800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 get updates by other users into your local computer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git </a:t>
            </a:r>
            <a:r>
              <a:rPr lang="en-US" sz="1800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push </a:t>
            </a:r>
            <a:r>
              <a:rPr lang="en-US" sz="1800" dirty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origin </a:t>
            </a:r>
            <a:r>
              <a:rPr lang="en-US" sz="1800" i="1" dirty="0" err="1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branchName</a:t>
            </a:r>
            <a:r>
              <a:rPr lang="en-US" sz="1800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 smtClean="0">
                <a:sym typeface="Wingdings" panose="05000000000000000000" pitchFamily="2" charset="2"/>
              </a:rPr>
              <a:t>updated the online repository with your changes</a:t>
            </a:r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	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0158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Hand-On demonstration </a:t>
            </a:r>
            <a:endParaRPr lang="en-US" dirty="0"/>
          </a:p>
        </p:txBody>
      </p:sp>
      <p:pic>
        <p:nvPicPr>
          <p:cNvPr id="5122" name="Picture 2" descr="Typing on Laptop Smiley | Jio Sticker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74" y="2438719"/>
            <a:ext cx="5382060" cy="376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15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Repositories</a:t>
            </a:r>
          </a:p>
          <a:p>
            <a:pPr lvl="2"/>
            <a:r>
              <a:rPr lang="en-US" dirty="0" smtClean="0"/>
              <a:t>What is it?</a:t>
            </a:r>
          </a:p>
          <a:p>
            <a:pPr lvl="2"/>
            <a:r>
              <a:rPr lang="en-US" dirty="0" err="1" smtClean="0"/>
              <a:t>gitignore</a:t>
            </a:r>
            <a:r>
              <a:rPr lang="en-US" dirty="0" smtClean="0"/>
              <a:t>, </a:t>
            </a:r>
            <a:r>
              <a:rPr lang="en-US" dirty="0" err="1" smtClean="0"/>
              <a:t>ssh</a:t>
            </a:r>
            <a:r>
              <a:rPr lang="en-US" dirty="0" smtClean="0"/>
              <a:t> keys</a:t>
            </a:r>
          </a:p>
          <a:p>
            <a:pPr lvl="2"/>
            <a:r>
              <a:rPr lang="en-US" dirty="0" smtClean="0"/>
              <a:t>How to clone repository</a:t>
            </a:r>
          </a:p>
          <a:p>
            <a:pPr lvl="1"/>
            <a:r>
              <a:rPr lang="en-US" dirty="0" smtClean="0"/>
              <a:t>Add, commit, stash</a:t>
            </a:r>
          </a:p>
          <a:p>
            <a:pPr lvl="1"/>
            <a:r>
              <a:rPr lang="en-US" dirty="0" smtClean="0"/>
              <a:t>Push/Pull updates</a:t>
            </a:r>
          </a:p>
          <a:p>
            <a:pPr lvl="1"/>
            <a:r>
              <a:rPr lang="en-US" dirty="0" smtClean="0"/>
              <a:t>Resolve conflicts</a:t>
            </a:r>
          </a:p>
          <a:p>
            <a:pPr lvl="1"/>
            <a:r>
              <a:rPr lang="en-US" dirty="0" smtClean="0"/>
              <a:t>Branches</a:t>
            </a:r>
          </a:p>
          <a:p>
            <a:pPr lvl="1"/>
            <a:r>
              <a:rPr lang="en-US" dirty="0" smtClean="0"/>
              <a:t>Compare files</a:t>
            </a:r>
          </a:p>
          <a:p>
            <a:pPr lvl="1"/>
            <a:r>
              <a:rPr lang="en-US" dirty="0" err="1" smtClean="0"/>
              <a:t>Matlab</a:t>
            </a:r>
            <a:r>
              <a:rPr lang="en-US" dirty="0" smtClean="0"/>
              <a:t> integration</a:t>
            </a:r>
          </a:p>
          <a:p>
            <a:pPr lvl="1"/>
            <a:r>
              <a:rPr lang="en-US" dirty="0" smtClean="0"/>
              <a:t>Search within all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two people make incompatible changes to the same file, there is a conflict</a:t>
            </a:r>
          </a:p>
          <a:p>
            <a:r>
              <a:rPr lang="en-US" dirty="0" smtClean="0"/>
              <a:t>To resolve a conflict: 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1400" dirty="0" smtClean="0"/>
              <a:t>Open file, you will see something like this: 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1400" dirty="0" smtClean="0"/>
              <a:t>Conflicted lines will be between </a:t>
            </a:r>
            <a:endParaRPr lang="en-US" sz="1400" dirty="0"/>
          </a:p>
          <a:p>
            <a:pPr marL="1271016" lvl="8" indent="0">
              <a:buNone/>
            </a:pPr>
            <a:r>
              <a:rPr lang="en-US" sz="1000" dirty="0" smtClean="0"/>
              <a:t>&lt;&lt;&lt;&lt;&lt;&lt;&lt;&lt;&lt;&lt;&lt;&lt;&lt;&lt;&lt;</a:t>
            </a:r>
          </a:p>
          <a:p>
            <a:pPr marL="1271016" lvl="8" indent="0">
              <a:buNone/>
            </a:pPr>
            <a:r>
              <a:rPr lang="en-US" sz="1000" dirty="0" smtClean="0"/>
              <a:t>Version 1</a:t>
            </a:r>
          </a:p>
          <a:p>
            <a:pPr marL="1271016" lvl="8" indent="0">
              <a:buNone/>
            </a:pPr>
            <a:r>
              <a:rPr lang="en-US" sz="1000" dirty="0" smtClean="0"/>
              <a:t>==============</a:t>
            </a:r>
          </a:p>
          <a:p>
            <a:pPr marL="1271016" lvl="8" indent="0">
              <a:buNone/>
            </a:pPr>
            <a:r>
              <a:rPr lang="en-US" sz="1000" dirty="0" smtClean="0"/>
              <a:t>Version 2</a:t>
            </a:r>
          </a:p>
          <a:p>
            <a:pPr marL="1271016" lvl="8" indent="0">
              <a:buNone/>
            </a:pPr>
            <a:r>
              <a:rPr lang="en-US" sz="1000" dirty="0" smtClean="0"/>
              <a:t>&gt;&gt;&gt;&gt;&gt;&gt;&gt;&gt;&gt;&gt;&gt;&gt;&gt;&gt;&gt;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1400" dirty="0" smtClean="0"/>
              <a:t>Decide which lines of code you want to keep and </a:t>
            </a:r>
            <a:r>
              <a:rPr lang="en-US" sz="1400" dirty="0" err="1" smtClean="0"/>
              <a:t>earse</a:t>
            </a:r>
            <a:r>
              <a:rPr lang="en-US" sz="1400" dirty="0" smtClean="0"/>
              <a:t> redundant versions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sz="1400" dirty="0" smtClean="0"/>
              <a:t>Add and commit again</a:t>
            </a:r>
          </a:p>
          <a:p>
            <a:pPr marL="630936" lvl="1" indent="-457200">
              <a:buFont typeface="+mj-lt"/>
              <a:buAutoNum type="arabicPeriod"/>
            </a:pPr>
            <a:endParaRPr lang="en-US" dirty="0"/>
          </a:p>
          <a:p>
            <a:pPr marL="173736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120" y="3101177"/>
            <a:ext cx="4391540" cy="266090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90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Brunch</a:t>
            </a:r>
            <a:r>
              <a:rPr lang="en-US" sz="2800" dirty="0"/>
              <a:t> – </a:t>
            </a:r>
          </a:p>
          <a:p>
            <a:pPr lvl="4"/>
            <a:r>
              <a:rPr lang="en-US" sz="2000" dirty="0"/>
              <a:t>A </a:t>
            </a:r>
            <a:r>
              <a:rPr lang="en-US" sz="2000" dirty="0" smtClean="0"/>
              <a:t>(sometimes </a:t>
            </a:r>
            <a:r>
              <a:rPr lang="en-US" sz="2000" dirty="0"/>
              <a:t>temporary) version of the </a:t>
            </a:r>
            <a:r>
              <a:rPr lang="en-US" sz="2000" dirty="0" smtClean="0"/>
              <a:t>repository</a:t>
            </a:r>
          </a:p>
          <a:p>
            <a:pPr lvl="4"/>
            <a:r>
              <a:rPr lang="en-US" sz="2000" dirty="0" smtClean="0"/>
              <a:t>Change in each branch tracked separately </a:t>
            </a:r>
            <a:endParaRPr lang="en-US" sz="2000" dirty="0"/>
          </a:p>
          <a:p>
            <a:pPr lvl="4"/>
            <a:r>
              <a:rPr lang="en-US" sz="2000" dirty="0"/>
              <a:t>Often have development and production or main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checkout –b </a:t>
            </a:r>
            <a:r>
              <a:rPr lang="en-US" sz="2400" i="1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branchName</a:t>
            </a:r>
            <a:r>
              <a:rPr lang="en-US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 smtClean="0">
                <a:sym typeface="Wingdings" panose="05000000000000000000" pitchFamily="2" charset="2"/>
              </a:rPr>
              <a:t>create a new branch and switch to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n-US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checkout </a:t>
            </a:r>
            <a:r>
              <a:rPr lang="en-US" sz="24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branchName</a:t>
            </a:r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 smtClean="0">
                <a:sym typeface="Wingdings" panose="05000000000000000000" pitchFamily="2" charset="2"/>
              </a:rPr>
              <a:t>switch to existing branch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g</a:t>
            </a:r>
            <a:r>
              <a:rPr lang="en-US" sz="2400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it </a:t>
            </a:r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merge </a:t>
            </a:r>
            <a:r>
              <a:rPr lang="en-US" sz="2400" i="1" dirty="0" err="1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branchName</a:t>
            </a:r>
            <a:r>
              <a:rPr lang="en-US" sz="2400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 will add all commits and changes from 					</a:t>
            </a:r>
            <a:r>
              <a:rPr lang="en-US" sz="2400" dirty="0" err="1" smtClean="0">
                <a:sym typeface="Wingdings" panose="05000000000000000000" pitchFamily="2" charset="2"/>
              </a:rPr>
              <a:t>branchName</a:t>
            </a:r>
            <a:r>
              <a:rPr lang="en-US" sz="2400" dirty="0" smtClean="0">
                <a:sym typeface="Wingdings" panose="05000000000000000000" pitchFamily="2" charset="2"/>
              </a:rPr>
              <a:t> to your current branch</a:t>
            </a:r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commits history after merging: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Merged branch “</a:t>
            </a:r>
            <a:r>
              <a:rPr lang="en-US" b="1" dirty="0" err="1" smtClean="0">
                <a:solidFill>
                  <a:schemeClr val="accent2"/>
                </a:solidFill>
              </a:rPr>
              <a:t>new_branch</a:t>
            </a:r>
            <a:r>
              <a:rPr lang="en-US" b="1" dirty="0" smtClean="0">
                <a:solidFill>
                  <a:schemeClr val="accent2"/>
                </a:solidFill>
              </a:rPr>
              <a:t>” into branch “master”:</a:t>
            </a:r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06" y="2690916"/>
            <a:ext cx="7982812" cy="4050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076" y="2789801"/>
            <a:ext cx="4446655" cy="385224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108967" y="3937757"/>
            <a:ext cx="1311288" cy="6381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9441852" y="4101181"/>
            <a:ext cx="931724" cy="45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373576" y="3300962"/>
            <a:ext cx="1291833" cy="16004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Created the new branch here.</a:t>
            </a:r>
          </a:p>
          <a:p>
            <a:r>
              <a:rPr lang="en-US" sz="1400" dirty="0" smtClean="0"/>
              <a:t>All commits before creating appear in branch history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2919" y="3365771"/>
            <a:ext cx="1247279" cy="11695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Merge only effect master.</a:t>
            </a:r>
          </a:p>
          <a:p>
            <a:r>
              <a:rPr lang="en-US" sz="1400" dirty="0" smtClean="0"/>
              <a:t>These will not show in “</a:t>
            </a:r>
            <a:r>
              <a:rPr lang="en-US" sz="1400" dirty="0" err="1" smtClean="0"/>
              <a:t>new_branch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15" name="Left Brace 14"/>
          <p:cNvSpPr/>
          <p:nvPr/>
        </p:nvSpPr>
        <p:spPr>
          <a:xfrm>
            <a:off x="1381327" y="3416354"/>
            <a:ext cx="451363" cy="881326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20481" y="3560021"/>
            <a:ext cx="2828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This commit was done in new branch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02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past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763" y="2402732"/>
            <a:ext cx="9720073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n-US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log  </a:t>
            </a:r>
            <a:r>
              <a:rPr lang="en-US" sz="2400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 </a:t>
            </a:r>
            <a:r>
              <a:rPr lang="en-US" sz="2400" dirty="0" smtClean="0">
                <a:sym typeface="Wingdings" panose="05000000000000000000" pitchFamily="2" charset="2"/>
              </a:rPr>
              <a:t>Shows all past commits – tied to </a:t>
            </a:r>
            <a:r>
              <a:rPr lang="en-US" sz="2400" dirty="0" err="1" smtClean="0">
                <a:sym typeface="Wingdings" panose="05000000000000000000" pitchFamily="2" charset="2"/>
              </a:rPr>
              <a:t>github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944976"/>
            <a:ext cx="5033446" cy="261007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3754877" y="4649821"/>
            <a:ext cx="3463046" cy="2334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17923" y="4297680"/>
            <a:ext cx="347472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Your commit message (this is why it’s important you write an informative description of the commit)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11945" y="3310676"/>
            <a:ext cx="3030492" cy="86057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05340" y="2817634"/>
            <a:ext cx="347472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Commit ID to be used if you want to rollback changes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86387" y="4038924"/>
            <a:ext cx="2867714" cy="1906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6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past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763" y="2402732"/>
            <a:ext cx="9720073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n-US" sz="2400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reflog</a:t>
            </a:r>
            <a:r>
              <a:rPr lang="en-US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</a:t>
            </a:r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 </a:t>
            </a:r>
            <a:r>
              <a:rPr lang="en-US" sz="2400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Local only! </a:t>
            </a:r>
            <a:r>
              <a:rPr lang="en-US" sz="1800" dirty="0" smtClean="0">
                <a:sym typeface="Wingdings" panose="05000000000000000000" pitchFamily="2" charset="2"/>
              </a:rPr>
              <a:t>Shows commits + actions that change files on your computer like 		 checkout/clone allows to revert back to any past version on the computer, even if 		 wasn’t pushed  </a:t>
            </a: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90" y="3323135"/>
            <a:ext cx="8629844" cy="1754701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 rot="16200000">
            <a:off x="2314921" y="4897123"/>
            <a:ext cx="451363" cy="809869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3110746" y="5064641"/>
            <a:ext cx="451363" cy="533401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5575733" y="3273637"/>
            <a:ext cx="451363" cy="4148196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75398" y="5553251"/>
            <a:ext cx="83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Change ID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920083" y="5553250"/>
            <a:ext cx="832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Action 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281876" y="5559569"/>
            <a:ext cx="1039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message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2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 back to past commit</a:t>
            </a:r>
            <a:r>
              <a:rPr lang="en-US" dirty="0"/>
              <a:t> -</a:t>
            </a:r>
            <a:r>
              <a:rPr lang="en-US" dirty="0" err="1" smtClean="0">
                <a:solidFill>
                  <a:schemeClr val="accent1"/>
                </a:solidFill>
              </a:rPr>
              <a:t>REvert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ways to go back to pervious version. We will talk about the two most basic ones: </a:t>
            </a:r>
            <a:r>
              <a:rPr lang="en-US" b="1" dirty="0" smtClean="0">
                <a:solidFill>
                  <a:schemeClr val="accent1"/>
                </a:solidFill>
              </a:rPr>
              <a:t>revert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/>
                </a:solidFill>
              </a:rPr>
              <a:t>reset</a:t>
            </a:r>
            <a:r>
              <a:rPr lang="en-US" dirty="0" smtClean="0"/>
              <a:t>.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Revert – </a:t>
            </a:r>
            <a:r>
              <a:rPr lang="en-US" dirty="0" smtClean="0"/>
              <a:t>The </a:t>
            </a:r>
            <a:r>
              <a:rPr lang="en-US" u="sng" dirty="0" smtClean="0"/>
              <a:t>safe way</a:t>
            </a:r>
            <a:r>
              <a:rPr lang="en-US" dirty="0" smtClean="0"/>
              <a:t> to roll back changes. </a:t>
            </a:r>
          </a:p>
          <a:p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n-US" sz="20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revert </a:t>
            </a:r>
            <a:r>
              <a:rPr lang="en-US" sz="2000" i="1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commitID</a:t>
            </a:r>
            <a:r>
              <a:rPr lang="en-US" sz="20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This creates a new commit that return your repository to previous </a:t>
            </a:r>
            <a:r>
              <a:rPr lang="en-US" dirty="0" smtClean="0"/>
              <a:t>		       version. Will almost always create a conflict, solve it and commit.</a:t>
            </a:r>
            <a:endParaRPr lang="en-US" i="1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20" y="4415022"/>
            <a:ext cx="5528789" cy="18022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67320" y="5498074"/>
            <a:ext cx="2902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the commits after the one we reverted to still exists :)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 back to past commit</a:t>
            </a:r>
            <a:r>
              <a:rPr lang="en-US" dirty="0"/>
              <a:t> -</a:t>
            </a:r>
            <a:r>
              <a:rPr lang="en-US" dirty="0">
                <a:solidFill>
                  <a:schemeClr val="accent1"/>
                </a:solidFill>
              </a:rPr>
              <a:t>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Reset</a:t>
            </a:r>
            <a:r>
              <a:rPr lang="en-US" dirty="0" smtClean="0"/>
              <a:t> – This command actually undo the commits. If you push your code, all commits after the one you reset to could be lost forever.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PLEASE DON’T USE RESET IF YOU WORK ON SHARED CODE!</a:t>
            </a:r>
          </a:p>
          <a:p>
            <a:pPr marL="0" indent="0">
              <a:buNone/>
            </a:pPr>
            <a:r>
              <a:rPr lang="en-US" sz="2000" dirty="0" smtClean="0"/>
              <a:t>What is unimportant to you, might be crucial for someone else… </a:t>
            </a:r>
          </a:p>
          <a:p>
            <a:pPr marL="0" indent="0">
              <a:buNone/>
            </a:pPr>
            <a:r>
              <a:rPr lang="en-US" sz="2000" dirty="0"/>
              <a:t>There are three types of reset: --soft, --mixed, --hard. You can read more about it here: </a:t>
            </a:r>
            <a:r>
              <a:rPr lang="en-US" sz="2000" dirty="0">
                <a:hlinkClick r:id="rId3"/>
              </a:rPr>
              <a:t>https://stackoverflow.com/questions/3528245/whats-the-difference-between-git-reset-mixed-soft-and-hard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76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 back to past commit -</a:t>
            </a:r>
            <a:r>
              <a:rPr lang="en-US" dirty="0" smtClean="0">
                <a:solidFill>
                  <a:schemeClr val="accent1"/>
                </a:solidFill>
              </a:rPr>
              <a:t>RESET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Soft reset</a:t>
            </a:r>
            <a:r>
              <a:rPr lang="en-US" dirty="0" smtClean="0"/>
              <a:t> –</a:t>
            </a:r>
          </a:p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n-US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reset --soft  </a:t>
            </a:r>
            <a:r>
              <a:rPr lang="en-US" sz="24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commitID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sz="1800" dirty="0"/>
              <a:t>This </a:t>
            </a:r>
            <a:r>
              <a:rPr lang="en-US" sz="1800" dirty="0" smtClean="0"/>
              <a:t>undo the commit, but leave the files in your local repository 			          unchanged. If you do git status you’ll see them staged for commit.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052" y="3832645"/>
            <a:ext cx="5376376" cy="24767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21811" y="4579782"/>
            <a:ext cx="3206237" cy="221791"/>
          </a:xfrm>
          <a:prstGeom prst="rect">
            <a:avLst/>
          </a:prstGeom>
          <a:solidFill>
            <a:srgbClr val="1CADE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21811" y="5883937"/>
            <a:ext cx="5233481" cy="221791"/>
          </a:xfrm>
          <a:prstGeom prst="rect">
            <a:avLst/>
          </a:prstGeom>
          <a:solidFill>
            <a:srgbClr val="1CADE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37" y="3925532"/>
            <a:ext cx="5699928" cy="15877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87670" y="3538720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File in local directory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4524" y="35562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</a:t>
            </a:r>
            <a:r>
              <a:rPr lang="en-US" dirty="0" smtClean="0">
                <a:solidFill>
                  <a:schemeClr val="accent1"/>
                </a:solidFill>
              </a:rPr>
              <a:t>it status result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4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 back to past commit -</a:t>
            </a:r>
            <a:r>
              <a:rPr lang="en-US" dirty="0" smtClean="0">
                <a:solidFill>
                  <a:schemeClr val="accent1"/>
                </a:solidFill>
              </a:rPr>
              <a:t>RESET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286000"/>
            <a:ext cx="10691865" cy="402336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Mixed reset</a:t>
            </a:r>
            <a:r>
              <a:rPr lang="en-US" dirty="0" smtClean="0"/>
              <a:t> –</a:t>
            </a:r>
          </a:p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n-US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reset --mixed  </a:t>
            </a:r>
            <a:r>
              <a:rPr lang="en-US" sz="24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commitID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sz="1800" dirty="0"/>
              <a:t>This </a:t>
            </a:r>
            <a:r>
              <a:rPr lang="en-US" sz="1800" dirty="0" smtClean="0"/>
              <a:t>undo the commit, but leave the files in your local repository 			          		unchanged. If you do git status you’ll see they </a:t>
            </a:r>
            <a:r>
              <a:rPr lang="en-US" sz="1800" b="1" dirty="0" smtClean="0"/>
              <a:t>ARE NOT </a:t>
            </a:r>
            <a:r>
              <a:rPr lang="en-US" sz="1800" dirty="0" smtClean="0"/>
              <a:t>staged for commit.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052" y="3832645"/>
            <a:ext cx="5376376" cy="24767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21811" y="4579782"/>
            <a:ext cx="3206237" cy="221791"/>
          </a:xfrm>
          <a:prstGeom prst="rect">
            <a:avLst/>
          </a:prstGeom>
          <a:solidFill>
            <a:srgbClr val="1CADE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21811" y="5883937"/>
            <a:ext cx="5233481" cy="221791"/>
          </a:xfrm>
          <a:prstGeom prst="rect">
            <a:avLst/>
          </a:prstGeom>
          <a:solidFill>
            <a:srgbClr val="1CADE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87670" y="3538720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File in local directory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4524" y="35562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</a:t>
            </a:r>
            <a:r>
              <a:rPr lang="en-US" dirty="0" smtClean="0">
                <a:solidFill>
                  <a:schemeClr val="accent1"/>
                </a:solidFill>
              </a:rPr>
              <a:t>it status result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92" y="3948826"/>
            <a:ext cx="5528789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7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 back to past commit -</a:t>
            </a:r>
            <a:r>
              <a:rPr lang="en-US" dirty="0" smtClean="0">
                <a:solidFill>
                  <a:schemeClr val="accent1"/>
                </a:solidFill>
              </a:rPr>
              <a:t>RESET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4460"/>
          <a:stretch/>
        </p:blipFill>
        <p:spPr>
          <a:xfrm>
            <a:off x="6221812" y="3869675"/>
            <a:ext cx="5326866" cy="29260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286000"/>
            <a:ext cx="10691865" cy="402336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Hard reset</a:t>
            </a:r>
            <a:r>
              <a:rPr lang="en-US" dirty="0" smtClean="0"/>
              <a:t> –</a:t>
            </a:r>
          </a:p>
          <a:p>
            <a:r>
              <a:rPr lang="en-US" sz="24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n-US" sz="24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reset --mixed  </a:t>
            </a:r>
            <a:r>
              <a:rPr lang="en-US" sz="2400" i="1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commitID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sz="1800" dirty="0"/>
              <a:t>This </a:t>
            </a:r>
            <a:r>
              <a:rPr lang="en-US" sz="1800" dirty="0" smtClean="0"/>
              <a:t>undo the commit, AND </a:t>
            </a:r>
            <a:r>
              <a:rPr lang="en-US" sz="1800" b="1" dirty="0" smtClean="0">
                <a:solidFill>
                  <a:srgbClr val="C00000"/>
                </a:solidFill>
              </a:rPr>
              <a:t>change the files in your local repository </a:t>
            </a:r>
            <a:r>
              <a:rPr lang="en-US" sz="1800" dirty="0" smtClean="0"/>
              <a:t>			          		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221811" y="4579782"/>
            <a:ext cx="3206237" cy="221791"/>
          </a:xfrm>
          <a:prstGeom prst="rect">
            <a:avLst/>
          </a:prstGeom>
          <a:solidFill>
            <a:srgbClr val="1CADE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21811" y="5883937"/>
            <a:ext cx="5233481" cy="221791"/>
          </a:xfrm>
          <a:prstGeom prst="rect">
            <a:avLst/>
          </a:prstGeom>
          <a:solidFill>
            <a:srgbClr val="1CADE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87670" y="3538720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File in local directory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4524" y="355620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</a:t>
            </a:r>
            <a:r>
              <a:rPr lang="en-US" dirty="0" smtClean="0">
                <a:solidFill>
                  <a:schemeClr val="accent1"/>
                </a:solidFill>
              </a:rPr>
              <a:t>it status result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80" y="3985778"/>
            <a:ext cx="5475444" cy="11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3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642" y="2084832"/>
            <a:ext cx="10178322" cy="3593591"/>
          </a:xfrm>
        </p:spPr>
        <p:txBody>
          <a:bodyPr/>
          <a:lstStyle/>
          <a:p>
            <a:r>
              <a:rPr lang="en-US" dirty="0" smtClean="0"/>
              <a:t>Most popular </a:t>
            </a:r>
            <a:r>
              <a:rPr lang="en-US" b="1" dirty="0" smtClean="0"/>
              <a:t>V</a:t>
            </a:r>
            <a:r>
              <a:rPr lang="en-US" dirty="0" smtClean="0"/>
              <a:t>ersion </a:t>
            </a:r>
            <a:r>
              <a:rPr lang="en-US" b="1" dirty="0" smtClean="0"/>
              <a:t>C</a:t>
            </a:r>
            <a:r>
              <a:rPr lang="en-US" dirty="0" smtClean="0"/>
              <a:t>ontrol </a:t>
            </a:r>
            <a:r>
              <a:rPr lang="en-US" b="1" dirty="0" smtClean="0"/>
              <a:t>S</a:t>
            </a:r>
            <a:r>
              <a:rPr lang="en-US" dirty="0" smtClean="0"/>
              <a:t>ystem</a:t>
            </a:r>
          </a:p>
          <a:p>
            <a:pPr lvl="1"/>
            <a:r>
              <a:rPr lang="en-US" dirty="0" smtClean="0"/>
              <a:t>Keep track on changes in files</a:t>
            </a:r>
          </a:p>
          <a:p>
            <a:pPr lvl="1"/>
            <a:r>
              <a:rPr lang="en-US" dirty="0" smtClean="0"/>
              <a:t>Biggest alternatives are “Fossil” and “Mercurial” but disappearing quickly</a:t>
            </a:r>
            <a:endParaRPr lang="en-US" dirty="0"/>
          </a:p>
        </p:txBody>
      </p:sp>
      <p:pic>
        <p:nvPicPr>
          <p:cNvPr id="1026" name="Picture 2" descr="Moving all your Bitbucket Repositories to GitHub - Continu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48" y="3659978"/>
            <a:ext cx="8283515" cy="275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04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307" y="2118684"/>
            <a:ext cx="9720073" cy="4023360"/>
          </a:xfrm>
        </p:spPr>
        <p:txBody>
          <a:bodyPr/>
          <a:lstStyle/>
          <a:p>
            <a:r>
              <a:rPr lang="en-US" dirty="0" smtClean="0"/>
              <a:t>To compare files we use git </a:t>
            </a:r>
            <a:r>
              <a:rPr lang="en-US" b="1" dirty="0" smtClean="0"/>
              <a:t>diff. </a:t>
            </a:r>
            <a:r>
              <a:rPr lang="en-US" dirty="0" smtClean="0"/>
              <a:t>This is a very powerful command. </a:t>
            </a:r>
          </a:p>
          <a:p>
            <a:r>
              <a:rPr lang="en-US" dirty="0" smtClean="0"/>
              <a:t>We can compare:</a:t>
            </a:r>
          </a:p>
          <a:p>
            <a:pPr lvl="1"/>
            <a:r>
              <a:rPr lang="en-US" dirty="0" smtClean="0"/>
              <a:t>2 different files in same repo</a:t>
            </a:r>
          </a:p>
          <a:p>
            <a:pPr lvl="1"/>
            <a:r>
              <a:rPr lang="en-US" dirty="0" smtClean="0"/>
              <a:t>Same file in different branches</a:t>
            </a:r>
          </a:p>
          <a:p>
            <a:pPr lvl="1"/>
            <a:r>
              <a:rPr lang="en-US" dirty="0" smtClean="0"/>
              <a:t>Files between different commits. </a:t>
            </a:r>
          </a:p>
          <a:p>
            <a:r>
              <a:rPr lang="en-US" dirty="0" smtClean="0"/>
              <a:t>In this tutorial we will only look at comparing two files, but you can look up the rest of the case here: </a:t>
            </a:r>
            <a:r>
              <a:rPr lang="en-US" dirty="0">
                <a:hlinkClick r:id="rId2"/>
              </a:rPr>
              <a:t>https://www.atlassian.com/git/tutorials/saving-changes/git-diff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307" y="2118684"/>
            <a:ext cx="9720073" cy="4023360"/>
          </a:xfrm>
        </p:spPr>
        <p:txBody>
          <a:bodyPr/>
          <a:lstStyle/>
          <a:p>
            <a:r>
              <a:rPr lang="en-US" sz="20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git diff --no-index --color-words </a:t>
            </a:r>
            <a:r>
              <a:rPr lang="en-US" sz="2000" i="1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pathToFileA</a:t>
            </a:r>
            <a:r>
              <a:rPr lang="en-US" sz="2000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000" i="1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PathToFileB</a:t>
            </a:r>
            <a:r>
              <a:rPr lang="en-US" sz="2000" i="1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 </a:t>
            </a:r>
            <a:r>
              <a:rPr lang="en-US" sz="2000" dirty="0" smtClean="0"/>
              <a:t>Compare 2 files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011" y="2560277"/>
            <a:ext cx="5490686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git from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add ! Before the regular git commands in the </a:t>
            </a:r>
            <a:r>
              <a:rPr lang="en-US" dirty="0" err="1" smtClean="0"/>
              <a:t>matlab</a:t>
            </a:r>
            <a:r>
              <a:rPr lang="en-US" dirty="0" smtClean="0"/>
              <a:t> command window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52" y="2724991"/>
            <a:ext cx="5369668" cy="394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5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new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393" y="2175932"/>
            <a:ext cx="9720073" cy="4216401"/>
          </a:xfrm>
        </p:spPr>
        <p:txBody>
          <a:bodyPr>
            <a:normAutofit/>
          </a:bodyPr>
          <a:lstStyle/>
          <a:p>
            <a:r>
              <a:rPr lang="en-US" dirty="0" smtClean="0"/>
              <a:t>Start a new repository on the git website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Give it a name, description, and decide if privet or not.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29" y="2635683"/>
            <a:ext cx="9826971" cy="21303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9715500" y="3833377"/>
            <a:ext cx="541867" cy="63923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2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new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393" y="2175932"/>
            <a:ext cx="9720073" cy="4216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 it a name, description, and decide if privet or not.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89" y="2985004"/>
            <a:ext cx="5168686" cy="349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53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new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394" y="2175932"/>
            <a:ext cx="5901066" cy="4216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Open command window and type: 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cd </a:t>
            </a:r>
            <a:r>
              <a:rPr lang="en-US" i="1" u="sng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folderPath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smtClean="0"/>
              <a:t> go to the folder that contains your code 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git </a:t>
            </a:r>
            <a:r>
              <a:rPr lang="en-US" dirty="0" err="1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init</a:t>
            </a: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             </a:t>
            </a: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 </a:t>
            </a:r>
            <a:r>
              <a:rPr lang="en-US" dirty="0">
                <a:sym typeface="Wingdings" panose="05000000000000000000" pitchFamily="2" charset="2"/>
              </a:rPr>
              <a:t>will start a new git repository that monitor </a:t>
            </a:r>
            <a:r>
              <a:rPr lang="en-US" dirty="0" smtClean="0">
                <a:sym typeface="Wingdings" panose="05000000000000000000" pitchFamily="2" charset="2"/>
              </a:rPr>
              <a:t>		  this folder </a:t>
            </a:r>
            <a:r>
              <a:rPr lang="en-US" dirty="0">
                <a:sym typeface="Wingdings" panose="05000000000000000000" pitchFamily="2" charset="2"/>
              </a:rPr>
              <a:t>+ any subfolders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IMPORTANT:</a:t>
            </a:r>
            <a:r>
              <a:rPr lang="en-US" dirty="0" smtClean="0">
                <a:sym typeface="Wingdings" panose="05000000000000000000" pitchFamily="2" charset="2"/>
              </a:rPr>
              <a:t> before continuing to next step make sure you created a </a:t>
            </a: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“.</a:t>
            </a:r>
            <a:r>
              <a:rPr lang="en-US" dirty="0" err="1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gitignore</a:t>
            </a: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” </a:t>
            </a:r>
            <a:r>
              <a:rPr lang="en-US" dirty="0">
                <a:sym typeface="Wingdings" panose="05000000000000000000" pitchFamily="2" charset="2"/>
              </a:rPr>
              <a:t>file</a:t>
            </a: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 , </a:t>
            </a:r>
            <a:r>
              <a:rPr lang="en-US" dirty="0">
                <a:sym typeface="Wingdings" panose="05000000000000000000" pitchFamily="2" charset="2"/>
              </a:rPr>
              <a:t>and it is updated and in the </a:t>
            </a:r>
            <a:r>
              <a:rPr lang="en-US" dirty="0" smtClean="0">
                <a:sym typeface="Wingdings" panose="05000000000000000000" pitchFamily="2" charset="2"/>
              </a:rPr>
              <a:t>folder.     </a:t>
            </a: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 </a:t>
            </a:r>
            <a:r>
              <a:rPr lang="en-US" dirty="0" smtClean="0">
                <a:sym typeface="Wingdings" panose="05000000000000000000" pitchFamily="2" charset="2"/>
              </a:rPr>
              <a:t>this file will prevent git from uploading 		  unwanted files to the repository. See next 		  slide for details.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g</a:t>
            </a: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it add .              this will add all the files in the folder to your 		    git index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git commit –m “message”   actually commit the files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Push to your new repository</a:t>
            </a:r>
          </a:p>
          <a:p>
            <a:pPr marL="470916" lvl="1" indent="-342900">
              <a:buFont typeface="+mj-lt"/>
              <a:buAutoNum type="arabicPeriod"/>
            </a:pPr>
            <a:endParaRPr lang="en-US" dirty="0" smtClean="0">
              <a:latin typeface="Adobe Devanagari" panose="02040503050201020203" pitchFamily="18" charset="0"/>
              <a:cs typeface="Adobe Devanagari" panose="02040503050201020203" pitchFamily="18" charset="0"/>
              <a:sym typeface="Wingdings" panose="05000000000000000000" pitchFamily="2" charset="2"/>
            </a:endParaRPr>
          </a:p>
          <a:p>
            <a:pPr marL="470916" lvl="1" indent="-342900">
              <a:buFont typeface="+mj-lt"/>
              <a:buAutoNum type="arabicPeriod"/>
            </a:pPr>
            <a:endParaRPr lang="en-US" dirty="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marL="470916" lvl="1" indent="-342900">
              <a:buFont typeface="+mj-lt"/>
              <a:buAutoNum type="arabicPeriod"/>
            </a:pPr>
            <a:endParaRPr 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89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n on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69" y="1714604"/>
            <a:ext cx="3055923" cy="305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git Do for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097" y="2668282"/>
            <a:ext cx="6353825" cy="88513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28016" lvl="1" indent="0">
              <a:buNone/>
            </a:pPr>
            <a:r>
              <a:rPr lang="en-US" sz="2000" dirty="0" smtClean="0"/>
              <a:t>“</a:t>
            </a:r>
            <a:r>
              <a:rPr lang="en-US" sz="2000" dirty="0" err="1"/>
              <a:t>N</a:t>
            </a:r>
            <a:r>
              <a:rPr lang="en-US" sz="2000" dirty="0" err="1" smtClean="0"/>
              <a:t>ooooo</a:t>
            </a:r>
            <a:r>
              <a:rPr lang="en-US" sz="2000" dirty="0" smtClean="0"/>
              <a:t>! I messed up my code, and nothing works anymore”</a:t>
            </a:r>
          </a:p>
          <a:p>
            <a:pPr marL="128016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   </a:t>
            </a:r>
            <a:r>
              <a:rPr lang="en-US" sz="2000" b="1" dirty="0" smtClean="0"/>
              <a:t>or</a:t>
            </a:r>
          </a:p>
          <a:p>
            <a:pPr marL="128016" lvl="1" indent="0">
              <a:buNone/>
            </a:pPr>
            <a:r>
              <a:rPr lang="en-US" sz="2000" dirty="0" smtClean="0"/>
              <a:t>OMG I just erased all my code, everything I did is GONE </a:t>
            </a:r>
          </a:p>
          <a:p>
            <a:pPr marL="310896" lvl="2" indent="0">
              <a:buNone/>
            </a:pPr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782671" y="5353977"/>
            <a:ext cx="774550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en-US" sz="2800" b="1" dirty="0" smtClean="0"/>
              <a:t>No worries! it is all backed up </a:t>
            </a:r>
            <a:r>
              <a:rPr lang="en-US" sz="2800" b="1" dirty="0" smtClean="0">
                <a:sym typeface="Wingdings" panose="05000000000000000000" pitchFamily="2" charset="2"/>
              </a:rPr>
              <a:t> </a:t>
            </a:r>
          </a:p>
          <a:p>
            <a:pPr lvl="2" algn="ctr"/>
            <a:r>
              <a:rPr lang="en-US" sz="2400" b="1" dirty="0" smtClean="0"/>
              <a:t>And you can Easily </a:t>
            </a:r>
            <a:r>
              <a:rPr lang="en-US" sz="2400" b="1" dirty="0"/>
              <a:t>go back to </a:t>
            </a:r>
            <a:r>
              <a:rPr lang="en-US" sz="2400" b="1" dirty="0" smtClean="0"/>
              <a:t>a pervious </a:t>
            </a:r>
            <a:r>
              <a:rPr lang="en-US" sz="2400" b="1" dirty="0"/>
              <a:t>version</a:t>
            </a:r>
          </a:p>
        </p:txBody>
      </p:sp>
      <p:pic>
        <p:nvPicPr>
          <p:cNvPr id="2054" name="Picture 6" descr="What Exactly Is GitHub Anyway? | TechCrun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177" y="4306235"/>
            <a:ext cx="2551765" cy="255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12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git Do for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0074" y="2274426"/>
            <a:ext cx="8303668" cy="165588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28016" lvl="1" indent="0">
              <a:buNone/>
            </a:pPr>
            <a:r>
              <a:rPr lang="en-US" sz="2000" dirty="0"/>
              <a:t>“Did my code change? or do the data gods hates me today? </a:t>
            </a:r>
            <a:r>
              <a:rPr lang="en-US" sz="2000" dirty="0" smtClean="0"/>
              <a:t>”</a:t>
            </a:r>
          </a:p>
          <a:p>
            <a:pPr marL="128016" lvl="1" indent="0">
              <a:buNone/>
            </a:pPr>
            <a:endParaRPr lang="en-US" sz="2000" dirty="0" smtClean="0"/>
          </a:p>
          <a:p>
            <a:pPr marL="128016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 dirty="0" smtClean="0"/>
              <a:t> “I have 6 different files with the same name in different places. </a:t>
            </a:r>
          </a:p>
          <a:p>
            <a:pPr marL="128016" lvl="1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smtClean="0"/>
              <a:t>I wonder if they are different?” </a:t>
            </a:r>
          </a:p>
          <a:p>
            <a:pPr marL="310896" lvl="2" indent="0">
              <a:buNone/>
            </a:pPr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73959" y="5120504"/>
            <a:ext cx="93943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en-US" sz="2800" b="1" dirty="0" smtClean="0"/>
              <a:t>Easy to compare files, </a:t>
            </a:r>
          </a:p>
          <a:p>
            <a:pPr lvl="2" algn="ctr"/>
            <a:r>
              <a:rPr lang="en-US" sz="2800" b="1" dirty="0" smtClean="0"/>
              <a:t>Type one word to check which files changed since you last saved your work  </a:t>
            </a:r>
            <a:endParaRPr lang="en-US" sz="2400" b="1" dirty="0"/>
          </a:p>
        </p:txBody>
      </p:sp>
      <p:pic>
        <p:nvPicPr>
          <p:cNvPr id="2054" name="Picture 6" descr="What Exactly Is GitHub Anyway? | TechCru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317" y="4306235"/>
            <a:ext cx="2551765" cy="255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hinking Emoji PNG Free Download | PNG M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38" y="1646489"/>
            <a:ext cx="3098088" cy="309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4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git Do for you?</a:t>
            </a:r>
          </a:p>
        </p:txBody>
      </p:sp>
      <p:pic>
        <p:nvPicPr>
          <p:cNvPr id="7" name="Picture 6" descr="What Exactly Is GitHub Anyway? | TechCru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317" y="4306235"/>
            <a:ext cx="2551765" cy="255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3959" y="5120504"/>
            <a:ext cx="93943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en-US" sz="2800" b="1" dirty="0" smtClean="0"/>
              <a:t>All you need is a link and you can download the entire project</a:t>
            </a:r>
            <a:endParaRPr lang="en-US" sz="2400" b="1" dirty="0"/>
          </a:p>
        </p:txBody>
      </p:sp>
      <p:pic>
        <p:nvPicPr>
          <p:cNvPr id="4100" name="Picture 4" descr="Emoji Annoyed Face, HD Png Download - kind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9" b="92401" l="10000" r="90000">
                        <a14:foregroundMark x1="39767" y1="88083" x2="52209" y2="92401"/>
                        <a14:foregroundMark x1="44302" y1="45078" x2="39302" y2="54231"/>
                        <a14:foregroundMark x1="37558" y1="55786" x2="35349" y2="29361"/>
                        <a14:foregroundMark x1="53023" y1="57168" x2="62442" y2="295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4" y="1834685"/>
            <a:ext cx="3758786" cy="263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895056" y="2310396"/>
            <a:ext cx="7696309" cy="885137"/>
          </a:xfrm>
          <a:prstGeom prst="rect">
            <a:avLst/>
          </a:prstGeom>
          <a:solidFill>
            <a:schemeClr val="bg1"/>
          </a:solidFill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016" lvl="1" indent="0">
              <a:buFont typeface="Wingdings 3" pitchFamily="18" charset="2"/>
              <a:buNone/>
            </a:pPr>
            <a:r>
              <a:rPr lang="en-US" sz="2000" dirty="0" smtClean="0"/>
              <a:t>“This student wants all the code from a publication I wrote 3 years ago”</a:t>
            </a:r>
          </a:p>
          <a:p>
            <a:pPr marL="128016" lvl="1" indent="0">
              <a:buFont typeface="Wingdings 3" pitchFamily="18" charset="2"/>
              <a:buNone/>
            </a:pPr>
            <a:r>
              <a:rPr lang="en-US" sz="2000" dirty="0" smtClean="0"/>
              <a:t>			   </a:t>
            </a:r>
            <a:r>
              <a:rPr lang="en-US" sz="2000" b="1" dirty="0" smtClean="0"/>
              <a:t>or</a:t>
            </a:r>
          </a:p>
          <a:p>
            <a:pPr marL="128016" lvl="1" indent="0">
              <a:buFont typeface="Wingdings 3" pitchFamily="18" charset="2"/>
              <a:buNone/>
            </a:pPr>
            <a:r>
              <a:rPr lang="en-US" sz="2000" smtClean="0"/>
              <a:t>“Switched </a:t>
            </a:r>
            <a:r>
              <a:rPr lang="en-US" sz="2000" dirty="0" smtClean="0"/>
              <a:t>computers and need to copy all my </a:t>
            </a:r>
            <a:r>
              <a:rPr lang="en-US" sz="2000" smtClean="0"/>
              <a:t>code over”  </a:t>
            </a:r>
            <a:endParaRPr lang="en-US" sz="2000" dirty="0" smtClean="0"/>
          </a:p>
          <a:p>
            <a:pPr marL="310896" lvl="2" indent="0">
              <a:buFont typeface="Wingdings 3" pitchFamily="18" charset="2"/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009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git Do for you?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82135" y="2414353"/>
            <a:ext cx="6225989" cy="792771"/>
          </a:xfrm>
          <a:noFill/>
        </p:spPr>
        <p:txBody>
          <a:bodyPr>
            <a:noAutofit/>
          </a:bodyPr>
          <a:lstStyle/>
          <a:p>
            <a:pPr marL="128016" lvl="1" indent="0">
              <a:buNone/>
            </a:pPr>
            <a:r>
              <a:rPr lang="en-US" sz="2000" dirty="0" smtClean="0"/>
              <a:t>“ we are sharing a computer, and disagree on what version of the code is best”</a:t>
            </a:r>
          </a:p>
          <a:p>
            <a:pPr marL="310896" lvl="2" indent="0">
              <a:buNone/>
            </a:pPr>
            <a:endParaRPr lang="en-US" sz="1600" dirty="0" smtClean="0"/>
          </a:p>
        </p:txBody>
      </p:sp>
      <p:pic>
        <p:nvPicPr>
          <p:cNvPr id="4098" name="Picture 2" descr="Arguing Emoticons Stock Illustration - Download Image Now - i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6" y="2138687"/>
            <a:ext cx="4115592" cy="165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hat Exactly Is GitHub Anyway? | TechCrun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317" y="4306235"/>
            <a:ext cx="2551765" cy="255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3959" y="5120504"/>
            <a:ext cx="93943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en-US" sz="2800" b="1" dirty="0" smtClean="0"/>
              <a:t>Use different branches, and switch between versions of the code easily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238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10301"/>
            <a:ext cx="9720073" cy="402336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Repository</a:t>
            </a:r>
            <a:r>
              <a:rPr lang="en-US" dirty="0" smtClean="0"/>
              <a:t> – </a:t>
            </a:r>
          </a:p>
          <a:p>
            <a:pPr lvl="4"/>
            <a:r>
              <a:rPr lang="en-US" sz="2000" dirty="0" smtClean="0"/>
              <a:t>Should contain all code related to </a:t>
            </a:r>
            <a:r>
              <a:rPr lang="en-US" sz="2000" b="1" dirty="0" smtClean="0"/>
              <a:t>one</a:t>
            </a:r>
            <a:r>
              <a:rPr lang="en-US" sz="2000" dirty="0" smtClean="0"/>
              <a:t> project</a:t>
            </a:r>
          </a:p>
          <a:p>
            <a:pPr lvl="8"/>
            <a:r>
              <a:rPr lang="en-US" sz="2000" dirty="0" smtClean="0"/>
              <a:t>Can contain multiple folders and sub folders</a:t>
            </a:r>
          </a:p>
          <a:p>
            <a:pPr lvl="8"/>
            <a:r>
              <a:rPr lang="en-US" sz="2000" dirty="0" smtClean="0"/>
              <a:t>Should have everything you need to restart the project on another machine</a:t>
            </a:r>
          </a:p>
          <a:p>
            <a:pPr lvl="4"/>
            <a:r>
              <a:rPr lang="en-US" sz="2000" dirty="0" smtClean="0"/>
              <a:t>Can be privet or open</a:t>
            </a:r>
          </a:p>
          <a:p>
            <a:pPr lvl="7"/>
            <a:r>
              <a:rPr lang="en-US" sz="2000" dirty="0" smtClean="0"/>
              <a:t>Private = Only you, and users approved by you can see content</a:t>
            </a:r>
          </a:p>
          <a:p>
            <a:pPr lvl="7"/>
            <a:r>
              <a:rPr lang="en-US" sz="2000" dirty="0" smtClean="0"/>
              <a:t>public = anyone on the internet can see it (meant for finished published work in our case)</a:t>
            </a:r>
          </a:p>
          <a:p>
            <a:pPr lvl="4"/>
            <a:r>
              <a:rPr lang="en-US" sz="2000" dirty="0" smtClean="0"/>
              <a:t>Can have any user licensee you want</a:t>
            </a:r>
          </a:p>
          <a:p>
            <a:pPr lvl="4"/>
            <a:r>
              <a:rPr lang="en-US" sz="2000" b="1" dirty="0" smtClean="0">
                <a:solidFill>
                  <a:srgbClr val="C00000"/>
                </a:solidFill>
              </a:rPr>
              <a:t>Shouldn’t Contain data!!! </a:t>
            </a:r>
          </a:p>
          <a:p>
            <a:pPr lvl="7"/>
            <a:r>
              <a:rPr lang="en-US" sz="2000" dirty="0" smtClean="0"/>
              <a:t>In fact, git limits the size of files you can push into a repository. So make sure you have a .</a:t>
            </a:r>
            <a:r>
              <a:rPr lang="en-US" sz="2000" dirty="0" err="1" smtClean="0"/>
              <a:t>gitignore</a:t>
            </a:r>
            <a:r>
              <a:rPr lang="en-US" sz="2000" dirty="0" smtClean="0"/>
              <a:t> file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 smtClean="0"/>
              <a:t>The .</a:t>
            </a:r>
            <a:r>
              <a:rPr lang="en-US" sz="2000" dirty="0" err="1" smtClean="0"/>
              <a:t>gitignore</a:t>
            </a:r>
            <a:r>
              <a:rPr lang="en-US" sz="2000" dirty="0" smtClean="0"/>
              <a:t> file tells git to ignore certain files, folders, or file type </a:t>
            </a:r>
          </a:p>
          <a:p>
            <a:pPr lvl="1"/>
            <a:r>
              <a:rPr lang="en-US" sz="2000" dirty="0" smtClean="0"/>
              <a:t>It is especially important for us, because:</a:t>
            </a:r>
          </a:p>
          <a:p>
            <a:pPr lvl="7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git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does not allow files larger 100MB </a:t>
            </a:r>
          </a:p>
          <a:p>
            <a:pPr lvl="7"/>
            <a:r>
              <a:rPr lang="en-US" sz="2000" dirty="0" smtClean="0">
                <a:solidFill>
                  <a:srgbClr val="C00000"/>
                </a:solidFill>
              </a:rPr>
              <a:t> Repository max size 1GB</a:t>
            </a:r>
            <a:endParaRPr lang="en-US" sz="2000" dirty="0" smtClean="0"/>
          </a:p>
          <a:p>
            <a:pPr lvl="1"/>
            <a:r>
              <a:rPr lang="en-US" sz="2000" dirty="0" smtClean="0"/>
              <a:t>To create a </a:t>
            </a:r>
            <a:r>
              <a:rPr lang="en-US" sz="2000" dirty="0" err="1" smtClean="0"/>
              <a:t>gitignore</a:t>
            </a:r>
            <a:r>
              <a:rPr lang="en-US" sz="2000" dirty="0" smtClean="0"/>
              <a:t> file: </a:t>
            </a:r>
          </a:p>
          <a:p>
            <a:pPr lvl="2"/>
            <a:r>
              <a:rPr lang="en-US" sz="1600" dirty="0" smtClean="0"/>
              <a:t>Open a new text file</a:t>
            </a:r>
          </a:p>
          <a:p>
            <a:pPr lvl="2"/>
            <a:r>
              <a:rPr lang="en-US" sz="1600" dirty="0" smtClean="0"/>
              <a:t>Add the exception</a:t>
            </a:r>
          </a:p>
          <a:p>
            <a:pPr lvl="2"/>
            <a:r>
              <a:rPr lang="en-US" sz="1600" dirty="0" smtClean="0"/>
              <a:t>Save as “.</a:t>
            </a:r>
            <a:r>
              <a:rPr lang="en-US" sz="1600" dirty="0" err="1" smtClean="0"/>
              <a:t>gitignore</a:t>
            </a:r>
            <a:r>
              <a:rPr lang="en-US" sz="1600" dirty="0" smtClean="0"/>
              <a:t>” (no extension)</a:t>
            </a:r>
          </a:p>
          <a:p>
            <a:pPr lvl="1"/>
            <a:r>
              <a:rPr lang="en-US" sz="2000" dirty="0" smtClean="0"/>
              <a:t>Must be in the same folder as your repository</a:t>
            </a:r>
          </a:p>
          <a:p>
            <a:pPr marL="128016" lvl="1" indent="0">
              <a:buNone/>
            </a:pPr>
            <a:endParaRPr lang="en-US" sz="2000" dirty="0" smtClean="0"/>
          </a:p>
          <a:p>
            <a:pPr marL="310896" lvl="2" indent="0">
              <a:buNone/>
            </a:pPr>
            <a:r>
              <a:rPr lang="en-US" sz="1600" dirty="0" smtClean="0"/>
              <a:t> </a:t>
            </a:r>
          </a:p>
          <a:p>
            <a:pPr lvl="1"/>
            <a:endParaRPr lang="en-US" sz="2400" dirty="0" smtClean="0">
              <a:solidFill>
                <a:srgbClr val="C00000"/>
              </a:solidFill>
            </a:endParaRPr>
          </a:p>
          <a:p>
            <a:pPr lvl="2"/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320" b="19645"/>
          <a:stretch/>
        </p:blipFill>
        <p:spPr>
          <a:xfrm>
            <a:off x="6735812" y="2951653"/>
            <a:ext cx="4801764" cy="14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7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3383</TotalTime>
  <Words>1509</Words>
  <Application>Microsoft Office PowerPoint</Application>
  <PresentationFormat>Widescreen</PresentationFormat>
  <Paragraphs>245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Adobe Devanagari</vt:lpstr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Github 101 aka: how to share computers and stay friends  Lab github link:  https://github.com/HanLabBU</vt:lpstr>
      <vt:lpstr>Outline</vt:lpstr>
      <vt:lpstr>What is Git/Github?</vt:lpstr>
      <vt:lpstr>What can git Do for you?</vt:lpstr>
      <vt:lpstr>What can git Do for you?</vt:lpstr>
      <vt:lpstr>What can git Do for you?</vt:lpstr>
      <vt:lpstr>What can git Do for you?</vt:lpstr>
      <vt:lpstr>Repositories</vt:lpstr>
      <vt:lpstr>.gitignore file</vt:lpstr>
      <vt:lpstr>.gitignore file - syntax</vt:lpstr>
      <vt:lpstr>.gitignore file - example</vt:lpstr>
      <vt:lpstr>SSH keys</vt:lpstr>
      <vt:lpstr>Add your SSH key to git </vt:lpstr>
      <vt:lpstr>Add your SSH key to git - continue</vt:lpstr>
      <vt:lpstr>Add your SSH key to git - continue</vt:lpstr>
      <vt:lpstr>Add your SSH key to git - continue</vt:lpstr>
      <vt:lpstr>Cloning a library </vt:lpstr>
      <vt:lpstr>Status, Add, commit, pull,push</vt:lpstr>
      <vt:lpstr>Hand-On demonstration </vt:lpstr>
      <vt:lpstr>Resolve conflicts</vt:lpstr>
      <vt:lpstr>Switch branches</vt:lpstr>
      <vt:lpstr>Example of commits history after merging:</vt:lpstr>
      <vt:lpstr>Look at past commits</vt:lpstr>
      <vt:lpstr>Look at past commits</vt:lpstr>
      <vt:lpstr>Roll back to past commit -REvert</vt:lpstr>
      <vt:lpstr>Roll back to past commit -RESET</vt:lpstr>
      <vt:lpstr>Roll back to past commit -RESET</vt:lpstr>
      <vt:lpstr>Roll back to past commit -RESET</vt:lpstr>
      <vt:lpstr>Roll back to past commit -RESET</vt:lpstr>
      <vt:lpstr>Compare files</vt:lpstr>
      <vt:lpstr>Compare files</vt:lpstr>
      <vt:lpstr>Control git from Matlab</vt:lpstr>
      <vt:lpstr>Opening a new repository</vt:lpstr>
      <vt:lpstr>Opening a new repository</vt:lpstr>
      <vt:lpstr>Opening a new repository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Zemel</dc:creator>
  <cp:lastModifiedBy>Dana Zemel</cp:lastModifiedBy>
  <cp:revision>86</cp:revision>
  <dcterms:created xsi:type="dcterms:W3CDTF">2020-05-05T11:40:24Z</dcterms:created>
  <dcterms:modified xsi:type="dcterms:W3CDTF">2020-05-12T20:11:57Z</dcterms:modified>
</cp:coreProperties>
</file>