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4" r:id="rId10"/>
    <p:sldId id="265" r:id="rId11"/>
    <p:sldId id="263" r:id="rId12"/>
    <p:sldId id="266" r:id="rId13"/>
    <p:sldId id="269" r:id="rId14"/>
    <p:sldId id="270" r:id="rId15"/>
    <p:sldId id="271" r:id="rId16"/>
    <p:sldId id="268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7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73705" y="664845"/>
            <a:ext cx="9799200" cy="2570400"/>
          </a:xfrm>
        </p:spPr>
        <p:txBody>
          <a:bodyPr/>
          <a:p>
            <a:r>
              <a:rPr lang="zh-CN" altLang="zh-CN"/>
              <a:t>内核中断</a:t>
            </a:r>
            <a:r>
              <a:rPr lang="zh-CN" altLang="zh-CN"/>
              <a:t>分析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995215" y="3874725"/>
            <a:ext cx="9799200" cy="1472400"/>
          </a:xfrm>
        </p:spPr>
        <p:txBody>
          <a:bodyPr/>
          <a:p>
            <a:r>
              <a:rPr lang="zh-CN" altLang="en-US"/>
              <a:t>分享人：</a:t>
            </a:r>
            <a:r>
              <a:rPr lang="en-US" altLang="zh-CN"/>
              <a:t>Devin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3760" y="67627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四、中断上半部分处理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5020" y="1224280"/>
            <a:ext cx="4533900" cy="177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ym typeface="+mn-ea"/>
              </a:rPr>
              <a:t>struct irq_desc {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irq_flow_handler_t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handle_irq;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struct irqaction	*action;	/* IRQ action list */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515620" y="4264660"/>
            <a:ext cx="3642360" cy="211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ym typeface="+mn-ea"/>
              </a:rPr>
              <a:t>struct irqaction {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irq_handler_t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handler;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...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struct irqaction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*next;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unsigned int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 ...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} ____cacheline_internodealigned_in_smp;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4437380" y="4264660"/>
            <a:ext cx="3642360" cy="211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ym typeface="+mn-ea"/>
              </a:rPr>
              <a:t>struct irqaction {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irq_handler_t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handler;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...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struct irqaction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*next;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unsigned int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 ...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} ____cacheline_internodealigned_in_smp;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8300085" y="4264660"/>
            <a:ext cx="3642360" cy="211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ym typeface="+mn-ea"/>
              </a:rPr>
              <a:t>struct irqaction {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irq_handler_t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handler;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...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struct irqaction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*next;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unsigned int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irq;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 ...</a:t>
            </a:r>
            <a:endParaRPr lang="zh-CN" altLang="en-US" sz="1400"/>
          </a:p>
          <a:p>
            <a:pPr algn="l"/>
            <a:r>
              <a:rPr lang="zh-CN" altLang="en-US" sz="1400">
                <a:sym typeface="+mn-ea"/>
              </a:rPr>
              <a:t>} ____cacheline_internodealigned_in_smp;</a:t>
            </a:r>
            <a:endParaRPr lang="zh-CN" altLang="en-US" sz="1400"/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flipH="1">
            <a:off x="2336800" y="2268220"/>
            <a:ext cx="1438910" cy="19964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20975" y="5344795"/>
            <a:ext cx="1974850" cy="101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710680" y="5354955"/>
            <a:ext cx="1974850" cy="101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38845" y="1746250"/>
            <a:ext cx="2616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struct irq_desc</a:t>
            </a:r>
            <a:r>
              <a:rPr lang="zh-CN" altLang="en-US" sz="1400"/>
              <a:t>结构用来描述中断线</a:t>
            </a:r>
            <a:r>
              <a:rPr lang="zh-CN" altLang="en-US" sz="1400"/>
              <a:t>的。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8596630" y="3150235"/>
            <a:ext cx="294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struct irqaction</a:t>
            </a:r>
            <a:r>
              <a:rPr lang="zh-CN" altLang="en-US" sz="1400"/>
              <a:t>结构用来每个注册的中断处理函数</a:t>
            </a:r>
            <a:r>
              <a:rPr lang="zh-CN" altLang="en-US" sz="1400"/>
              <a:t>的。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194300" y="3380105"/>
            <a:ext cx="2807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对于中断线可能有多个设备公用一个条中断下。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3760" y="676275"/>
            <a:ext cx="4570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五、中断下半部分处理（讲</a:t>
            </a:r>
            <a:r>
              <a:rPr lang="en-US" altLang="zh-CN">
                <a:sym typeface="+mn-ea"/>
              </a:rPr>
              <a:t>softirq+tasklet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7350" y="2115185"/>
            <a:ext cx="90373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问题：为什么要分中断的上半部分和下半部分处理</a:t>
            </a:r>
            <a:r>
              <a:rPr lang="zh-CN" altLang="en-US"/>
              <a:t>呢？</a:t>
            </a:r>
            <a:endParaRPr lang="zh-CN" altLang="en-US"/>
          </a:p>
          <a:p>
            <a:r>
              <a:rPr lang="zh-CN" altLang="en-US"/>
              <a:t>答：我们都知道在中断的处理过程中是关中断处理的。如果我们注册的中断处理函数处理的时间过长的话，很有可能在关中断的过程中，丢一些中断请求。所以为了能够尽可能的使中断处理关掉中断的时间缩短，我们只让中断做一些必要的数据的收发处理，而对于的数据的具体处理我们放在中断的下半部分（可以开启中断）。所以将中断的处理分为了中断的上半部分处理和下半部分</a:t>
            </a:r>
            <a:r>
              <a:rPr lang="zh-CN" altLang="en-US"/>
              <a:t>处理。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345" y="1652905"/>
            <a:ext cx="3948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struct softirq_action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void</a:t>
            </a:r>
            <a:r>
              <a:rPr lang="en-US" altLang="zh-CN" sz="1400"/>
              <a:t>    </a:t>
            </a:r>
            <a:r>
              <a:rPr lang="zh-CN" altLang="en-US" sz="1400"/>
              <a:t>(*action)(struct softirq_action *);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47345" y="3013075"/>
            <a:ext cx="5013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static struct softirq_action softirq_vec[NR_SOFTIRQS]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896225" y="2665730"/>
            <a:ext cx="3383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irq_cpustat_t irq_stat[NR_CPUS]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724140" y="1240790"/>
            <a:ext cx="3921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typedef struct {</a:t>
            </a:r>
            <a:endParaRPr lang="zh-CN" altLang="en-US" sz="1400"/>
          </a:p>
          <a:p>
            <a:r>
              <a:rPr lang="zh-CN" altLang="en-US" sz="1400"/>
              <a:t>	unsigned int __softirq_pending;</a:t>
            </a:r>
            <a:endParaRPr lang="zh-CN" altLang="en-US" sz="1400"/>
          </a:p>
          <a:p>
            <a:r>
              <a:rPr lang="zh-CN" altLang="en-US" sz="1400"/>
              <a:t>} ____cacheline_aligned irq_cpustat_t;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948055" y="399415"/>
            <a:ext cx="330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softirq</a:t>
            </a:r>
            <a:r>
              <a:rPr lang="zh-CN" altLang="en-US"/>
              <a:t>软中断相关的数据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345" y="3808730"/>
            <a:ext cx="4101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softirq</a:t>
            </a:r>
            <a:r>
              <a:rPr lang="zh-CN" altLang="en-US"/>
              <a:t>软中断表，表中每一项代表的是一类软中断处理函数信息（地址</a:t>
            </a:r>
            <a:r>
              <a:rPr lang="zh-CN" altLang="en-US"/>
              <a:t>信息）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24140" y="3392170"/>
            <a:ext cx="4197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cpu</a:t>
            </a:r>
            <a:r>
              <a:rPr lang="zh-CN" altLang="en-US"/>
              <a:t>都有一个</a:t>
            </a:r>
            <a:r>
              <a:rPr lang="zh-CN" altLang="en-US">
                <a:sym typeface="+mn-ea"/>
              </a:rPr>
              <a:t> irq_stat[NR_CPUS]，用来表示该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的软中断是否触发的状态标志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9550" y="5244465"/>
            <a:ext cx="5702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</a:t>
            </a:r>
            <a:r>
              <a:rPr lang="en-US" altLang="zh-CN"/>
              <a:t>irq_stat[0].__softirq_pending == 0x01</a:t>
            </a:r>
            <a:r>
              <a:rPr lang="zh-CN" altLang="en-US"/>
              <a:t>的话，则说明</a:t>
            </a:r>
            <a:r>
              <a:rPr lang="en-US" altLang="zh-CN"/>
              <a:t>softirq_vec[1]</a:t>
            </a:r>
            <a:r>
              <a:rPr lang="zh-CN" altLang="en-US"/>
              <a:t>触发</a:t>
            </a:r>
            <a:r>
              <a:rPr lang="zh-CN" altLang="en-US"/>
              <a:t>了。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46015" y="1374775"/>
            <a:ext cx="22999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enum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HI_SOFTIRQ=0,</a:t>
            </a:r>
            <a:endParaRPr lang="zh-CN" altLang="en-US" sz="1400"/>
          </a:p>
          <a:p>
            <a:r>
              <a:rPr lang="en-US" altLang="zh-CN" sz="1400"/>
              <a:t>   </a:t>
            </a:r>
            <a:r>
              <a:rPr lang="zh-CN" altLang="en-US" sz="1400"/>
              <a:t>TIMER_SOFTIRQ,</a:t>
            </a:r>
            <a:endParaRPr lang="zh-CN" altLang="en-US" sz="1400"/>
          </a:p>
          <a:p>
            <a:r>
              <a:rPr lang="en-US" altLang="zh-CN" sz="1400"/>
              <a:t>   </a:t>
            </a:r>
            <a:r>
              <a:rPr lang="zh-CN" altLang="en-US" sz="1400"/>
              <a:t>NET_TX_SOFTIRQ,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NET_RX_SOFTIRQ,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BLOCK_SOFTIRQ,</a:t>
            </a:r>
            <a:endParaRPr lang="zh-CN" altLang="en-US" sz="1400"/>
          </a:p>
          <a:p>
            <a:r>
              <a:rPr lang="en-US" altLang="zh-CN" sz="1400"/>
              <a:t>   </a:t>
            </a:r>
            <a:r>
              <a:rPr lang="zh-CN" altLang="en-US" sz="1400"/>
              <a:t>IRQ_POLL_SOFTIRQ,</a:t>
            </a:r>
            <a:endParaRPr lang="zh-CN" altLang="en-US" sz="1400"/>
          </a:p>
          <a:p>
            <a:r>
              <a:rPr lang="en-US" altLang="zh-CN" sz="1400"/>
              <a:t>   </a:t>
            </a:r>
            <a:r>
              <a:rPr lang="zh-CN" altLang="en-US" sz="1400"/>
              <a:t>TASKLET_SOFTIRQ,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SCHED_SOFTIRQ,</a:t>
            </a:r>
            <a:endParaRPr lang="zh-CN" altLang="en-US" sz="1400"/>
          </a:p>
          <a:p>
            <a:r>
              <a:rPr lang="en-US" altLang="zh-CN" sz="1400"/>
              <a:t>   </a:t>
            </a:r>
            <a:r>
              <a:rPr lang="zh-CN" altLang="en-US" sz="1400"/>
              <a:t>HRTIMER_SOFTIRQ,</a:t>
            </a:r>
            <a:endParaRPr lang="zh-CN" altLang="en-US" sz="1400"/>
          </a:p>
          <a:p>
            <a:r>
              <a:rPr lang="en-US" altLang="zh-CN" sz="1400"/>
              <a:t>   </a:t>
            </a:r>
            <a:r>
              <a:rPr lang="zh-CN" altLang="en-US" sz="1400"/>
              <a:t>RCU_SOFTIRQ,   </a:t>
            </a:r>
            <a:endParaRPr lang="zh-CN" altLang="en-US" sz="1400"/>
          </a:p>
          <a:p>
            <a:r>
              <a:rPr lang="en-US" altLang="zh-CN" sz="1400"/>
              <a:t>  </a:t>
            </a:r>
            <a:r>
              <a:rPr lang="zh-CN" altLang="en-US" sz="1400"/>
              <a:t>NR_SOFTIRQS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075" y="2552065"/>
            <a:ext cx="11098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do_IRQ</a:t>
            </a:r>
            <a:endParaRPr lang="en-US" altLang="zh-CN"/>
          </a:p>
          <a:p>
            <a:r>
              <a:rPr lang="en-US" altLang="zh-CN"/>
              <a:t>    --&gt;handle_irq()</a:t>
            </a:r>
            <a:r>
              <a:rPr lang="zh-CN" altLang="en-US"/>
              <a:t>上半部分处理</a:t>
            </a:r>
            <a:endParaRPr lang="en-US" altLang="zh-CN"/>
          </a:p>
          <a:p>
            <a:r>
              <a:rPr lang="en-US" altLang="zh-CN"/>
              <a:t>    --&gt;exiting_irq()</a:t>
            </a:r>
            <a:r>
              <a:rPr lang="zh-CN" altLang="en-US"/>
              <a:t>下半部分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	--&gt;__do_softirq()</a:t>
            </a:r>
            <a:r>
              <a:rPr lang="zh-CN" altLang="en-US"/>
              <a:t>进行</a:t>
            </a:r>
            <a:r>
              <a:rPr lang="en-US" altLang="zh-CN"/>
              <a:t>softirq</a:t>
            </a:r>
            <a:r>
              <a:rPr lang="zh-CN" altLang="en-US"/>
              <a:t>软中断的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	      --&gt;struct softirq_action-&gt;action()</a:t>
            </a:r>
            <a:r>
              <a:rPr lang="zh-CN" altLang="en-US"/>
              <a:t>某类的软中断处理（如</a:t>
            </a:r>
            <a:r>
              <a:rPr lang="en-US" altLang="zh-CN"/>
              <a:t>tasklet</a:t>
            </a:r>
            <a:r>
              <a:rPr lang="zh-CN" altLang="en-US"/>
              <a:t>使用tasklet_action函数</a:t>
            </a:r>
            <a:r>
              <a:rPr lang="zh-CN" altLang="en-US"/>
              <a:t>处理）</a:t>
            </a:r>
            <a:endParaRPr lang="en-US" altLang="zh-CN"/>
          </a:p>
          <a:p>
            <a:r>
              <a:rPr lang="en-US" altLang="zh-CN"/>
              <a:t>		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7075" y="706755"/>
            <a:ext cx="395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softirq</a:t>
            </a:r>
            <a:r>
              <a:rPr lang="zh-CN" altLang="en-US"/>
              <a:t>软中断的下半部分</a:t>
            </a:r>
            <a:r>
              <a:rPr lang="zh-CN" altLang="en-US"/>
              <a:t>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825" y="466725"/>
            <a:ext cx="545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下半部分中基于</a:t>
            </a:r>
            <a:r>
              <a:rPr lang="en-US" altLang="zh-CN"/>
              <a:t>softirq</a:t>
            </a:r>
            <a:r>
              <a:rPr lang="zh-CN" altLang="en-US"/>
              <a:t>软中断的</a:t>
            </a:r>
            <a:r>
              <a:rPr lang="en-US" altLang="zh-CN"/>
              <a:t>tasklet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6460" y="3937000"/>
            <a:ext cx="34893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struct tasklet_struct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	struct tasklet_struct *next;</a:t>
            </a:r>
            <a:endParaRPr lang="zh-CN" altLang="en-US" sz="1400"/>
          </a:p>
          <a:p>
            <a:r>
              <a:rPr lang="zh-CN" altLang="en-US" sz="1400"/>
              <a:t>	unsigned long state;</a:t>
            </a:r>
            <a:endParaRPr lang="zh-CN" altLang="en-US" sz="1400"/>
          </a:p>
          <a:p>
            <a:r>
              <a:rPr lang="zh-CN" altLang="en-US" sz="1400"/>
              <a:t>	atomic_t count;</a:t>
            </a:r>
            <a:endParaRPr lang="zh-CN" altLang="en-US" sz="1400"/>
          </a:p>
          <a:p>
            <a:r>
              <a:rPr lang="zh-CN" altLang="en-US" sz="1400"/>
              <a:t>	void (*func)(unsigned long);</a:t>
            </a:r>
            <a:endParaRPr lang="zh-CN" altLang="en-US" sz="1400"/>
          </a:p>
          <a:p>
            <a:r>
              <a:rPr lang="zh-CN" altLang="en-US" sz="1400"/>
              <a:t>	unsigned long data;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3890645" y="1970405"/>
            <a:ext cx="3336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struct tasklet_head {</a:t>
            </a:r>
            <a:endParaRPr lang="zh-CN" altLang="en-US" sz="1400"/>
          </a:p>
          <a:p>
            <a:r>
              <a:rPr lang="zh-CN" altLang="en-US" sz="1400"/>
              <a:t>	struct tasklet_struct *head;</a:t>
            </a:r>
            <a:endParaRPr lang="zh-CN" altLang="en-US" sz="1400"/>
          </a:p>
          <a:p>
            <a:r>
              <a:rPr lang="zh-CN" altLang="en-US" sz="1400"/>
              <a:t>	struct tasklet_struct **tail;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139825" y="1118235"/>
            <a:ext cx="336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tasklet</a:t>
            </a:r>
            <a:r>
              <a:rPr lang="zh-CN" altLang="en-US"/>
              <a:t>中使用的数据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3605" y="3937000"/>
            <a:ext cx="34893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struct tasklet_struct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	struct tasklet_struct *next;</a:t>
            </a:r>
            <a:endParaRPr lang="zh-CN" altLang="en-US" sz="1400"/>
          </a:p>
          <a:p>
            <a:r>
              <a:rPr lang="zh-CN" altLang="en-US" sz="1400"/>
              <a:t>	unsigned long state;</a:t>
            </a:r>
            <a:endParaRPr lang="zh-CN" altLang="en-US" sz="1400"/>
          </a:p>
          <a:p>
            <a:r>
              <a:rPr lang="zh-CN" altLang="en-US" sz="1400"/>
              <a:t>	atomic_t count;</a:t>
            </a:r>
            <a:endParaRPr lang="zh-CN" altLang="en-US" sz="1400"/>
          </a:p>
          <a:p>
            <a:r>
              <a:rPr lang="zh-CN" altLang="en-US" sz="1400"/>
              <a:t>	void (*func)(unsigned long);</a:t>
            </a:r>
            <a:endParaRPr lang="zh-CN" altLang="en-US" sz="1400"/>
          </a:p>
          <a:p>
            <a:r>
              <a:rPr lang="zh-CN" altLang="en-US" sz="1400"/>
              <a:t>	unsigned long data;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8540750" y="3937000"/>
            <a:ext cx="34893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struct tasklet_struct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	struct tasklet_struct *next;</a:t>
            </a:r>
            <a:endParaRPr lang="zh-CN" altLang="en-US" sz="1400"/>
          </a:p>
          <a:p>
            <a:r>
              <a:rPr lang="zh-CN" altLang="en-US" sz="1400"/>
              <a:t>	unsigned long state;</a:t>
            </a:r>
            <a:endParaRPr lang="zh-CN" altLang="en-US" sz="1400"/>
          </a:p>
          <a:p>
            <a:r>
              <a:rPr lang="zh-CN" altLang="en-US" sz="1400"/>
              <a:t>	atomic_t count;</a:t>
            </a:r>
            <a:endParaRPr lang="zh-CN" altLang="en-US" sz="1400"/>
          </a:p>
          <a:p>
            <a:r>
              <a:rPr lang="zh-CN" altLang="en-US" sz="1400"/>
              <a:t>	void (*func)(unsigned long);</a:t>
            </a:r>
            <a:endParaRPr lang="zh-CN" altLang="en-US" sz="1400"/>
          </a:p>
          <a:p>
            <a:r>
              <a:rPr lang="zh-CN" altLang="en-US" sz="1400"/>
              <a:t>	unsigned long data;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069465" y="2402205"/>
            <a:ext cx="2875280" cy="166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38270" y="4501515"/>
            <a:ext cx="1773555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753350" y="4501515"/>
            <a:ext cx="18116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07740" y="6025515"/>
            <a:ext cx="322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tasklet</a:t>
            </a:r>
            <a:r>
              <a:rPr lang="zh-CN" altLang="en-US"/>
              <a:t>小任务使用的处理</a:t>
            </a:r>
            <a:r>
              <a:rPr lang="zh-CN" altLang="en-US"/>
              <a:t>函数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938270" y="5182235"/>
            <a:ext cx="114935" cy="97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347335" y="1179830"/>
            <a:ext cx="54438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static DEFINE_PER_CPU(struct tasklet_head, tasklet_vec);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2015" y="396240"/>
            <a:ext cx="474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</a:t>
            </a:r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07970" y="1291590"/>
            <a:ext cx="891540" cy="1217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0"/>
              </a:lnSpc>
            </a:pPr>
            <a:r>
              <a:rPr lang="en-US" altLang="zh-CN"/>
              <a:t>idt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1955" y="1291590"/>
            <a:ext cx="1264285" cy="1158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39825" y="2106930"/>
            <a:ext cx="517525" cy="334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idtr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1657350" y="1301115"/>
            <a:ext cx="1149985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98445" y="1905635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98445" y="2106930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中断描述</a:t>
            </a:r>
            <a:r>
              <a:rPr lang="zh-CN" altLang="en-US" sz="800"/>
              <a:t>符</a:t>
            </a:r>
            <a:endParaRPr lang="zh-CN" altLang="en-US" sz="800"/>
          </a:p>
        </p:txBody>
      </p:sp>
      <p:sp>
        <p:nvSpPr>
          <p:cNvPr id="9" name="矩形 8"/>
          <p:cNvSpPr/>
          <p:nvPr/>
        </p:nvSpPr>
        <p:spPr>
          <a:xfrm>
            <a:off x="2798445" y="2307590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21150" y="1557655"/>
            <a:ext cx="166814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irq_entries_start</a:t>
            </a:r>
            <a:endParaRPr lang="en-US" altLang="zh-CN" sz="1400"/>
          </a:p>
        </p:txBody>
      </p:sp>
      <p:cxnSp>
        <p:nvCxnSpPr>
          <p:cNvPr id="12" name="直接箭头连接符 11"/>
          <p:cNvCxnSpPr>
            <a:stCxn id="8" idx="3"/>
            <a:endCxn id="11" idx="1"/>
          </p:cNvCxnSpPr>
          <p:nvPr/>
        </p:nvCxnSpPr>
        <p:spPr>
          <a:xfrm flipV="1">
            <a:off x="3699510" y="1788160"/>
            <a:ext cx="421640" cy="41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36945" y="1557655"/>
            <a:ext cx="195516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common_interrupt</a:t>
            </a:r>
            <a:endParaRPr lang="en-US" altLang="zh-CN" sz="1400"/>
          </a:p>
        </p:txBody>
      </p:sp>
      <p:cxnSp>
        <p:nvCxnSpPr>
          <p:cNvPr id="15" name="直接箭头连接符 14"/>
          <p:cNvCxnSpPr>
            <a:stCxn id="11" idx="3"/>
            <a:endCxn id="14" idx="1"/>
          </p:cNvCxnSpPr>
          <p:nvPr/>
        </p:nvCxnSpPr>
        <p:spPr>
          <a:xfrm>
            <a:off x="5789295" y="178816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39760" y="1577340"/>
            <a:ext cx="977265" cy="44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do_IRQ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14" idx="3"/>
            <a:endCxn id="16" idx="1"/>
          </p:cNvCxnSpPr>
          <p:nvPr/>
        </p:nvCxnSpPr>
        <p:spPr>
          <a:xfrm>
            <a:off x="7992110" y="1788160"/>
            <a:ext cx="2476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6220" y="3216275"/>
            <a:ext cx="23247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struct irq_desc {</a:t>
            </a:r>
            <a:endParaRPr lang="en-US" altLang="zh-CN" sz="1000"/>
          </a:p>
          <a:p>
            <a:r>
              <a:rPr lang="en-US" altLang="zh-CN" sz="1000"/>
              <a:t>    ...</a:t>
            </a:r>
            <a:endParaRPr lang="en-US" altLang="zh-CN" sz="1000"/>
          </a:p>
          <a:p>
            <a:r>
              <a:rPr lang="en-US" altLang="zh-CN" sz="1000"/>
              <a:t>    irq_flow_handler_t    handle_irq;</a:t>
            </a:r>
            <a:endParaRPr lang="en-US" altLang="zh-CN" sz="1000"/>
          </a:p>
          <a:p>
            <a:r>
              <a:rPr lang="en-US" altLang="zh-CN" sz="1000"/>
              <a:t>    ...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cxnSp>
        <p:nvCxnSpPr>
          <p:cNvPr id="20" name="肘形连接符 19"/>
          <p:cNvCxnSpPr>
            <a:stCxn id="16" idx="2"/>
            <a:endCxn id="18" idx="0"/>
          </p:cNvCxnSpPr>
          <p:nvPr/>
        </p:nvCxnSpPr>
        <p:spPr>
          <a:xfrm rot="5400000">
            <a:off x="4464685" y="-1047750"/>
            <a:ext cx="1198245" cy="7329805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70530" y="3183890"/>
            <a:ext cx="2320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遍历</a:t>
            </a:r>
            <a:endParaRPr lang="en-US" altLang="zh-CN" sz="1200"/>
          </a:p>
          <a:p>
            <a:r>
              <a:rPr lang="en-US" altLang="zh-CN" sz="1200"/>
              <a:t>struct irqaction {</a:t>
            </a:r>
            <a:endParaRPr lang="en-US" altLang="zh-CN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    struct irqaction    *next;</a:t>
            </a:r>
            <a:endParaRPr lang="en-US" altLang="zh-CN" sz="1200"/>
          </a:p>
          <a:p>
            <a:r>
              <a:rPr lang="en-US" altLang="zh-CN" sz="1200"/>
              <a:t>    irq_handler_t    </a:t>
            </a:r>
            <a:r>
              <a:rPr lang="en-US" altLang="zh-CN" sz="1200"/>
              <a:t>handler;</a:t>
            </a:r>
            <a:endParaRPr lang="en-US" altLang="zh-CN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347595" y="3707130"/>
            <a:ext cx="73787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7810" y="3035935"/>
            <a:ext cx="5454015" cy="18980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1090" y="4512310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中断上半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66620" y="5079365"/>
            <a:ext cx="34874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注释：</a:t>
            </a:r>
            <a:endParaRPr lang="en-US" altLang="zh-CN" sz="1400"/>
          </a:p>
          <a:p>
            <a:r>
              <a:rPr lang="en-US" altLang="zh-CN" sz="1400"/>
              <a:t>request_irq()</a:t>
            </a:r>
            <a:r>
              <a:rPr lang="zh-CN" altLang="en-US" sz="1400"/>
              <a:t>函数注册的中断处理函数，就是绑定在这个</a:t>
            </a:r>
            <a:r>
              <a:rPr lang="en-US" altLang="zh-CN" sz="1400"/>
              <a:t>irqaction</a:t>
            </a:r>
            <a:r>
              <a:rPr lang="zh-CN" altLang="en-US" sz="1400"/>
              <a:t>中的</a:t>
            </a:r>
            <a:r>
              <a:rPr lang="en-US" altLang="zh-CN" sz="1400"/>
              <a:t>handler</a:t>
            </a:r>
            <a:r>
              <a:rPr lang="zh-CN" altLang="en-US" sz="1400"/>
              <a:t>中。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4700905" y="3183890"/>
            <a:ext cx="2425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激活中断下半部分（软中断）</a:t>
            </a:r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906645" y="3524250"/>
            <a:ext cx="498475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01385" y="3064510"/>
            <a:ext cx="6189980" cy="27520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728710" y="746125"/>
            <a:ext cx="2873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do_IRQ</a:t>
            </a:r>
            <a:endParaRPr lang="en-US" altLang="zh-CN" sz="1400"/>
          </a:p>
          <a:p>
            <a:r>
              <a:rPr lang="en-US" altLang="zh-CN" sz="1400"/>
              <a:t>     --&gt;handle_irq(</a:t>
            </a:r>
            <a:r>
              <a:rPr lang="zh-CN" altLang="en-US" sz="1400"/>
              <a:t>上半部分处理</a:t>
            </a:r>
            <a:r>
              <a:rPr lang="en-US" altLang="zh-CN" sz="1400"/>
              <a:t>)</a:t>
            </a:r>
            <a:endParaRPr lang="en-US" altLang="zh-CN" sz="1400"/>
          </a:p>
          <a:p>
            <a:r>
              <a:rPr lang="en-US" altLang="zh-CN" sz="1400"/>
              <a:t>     --&gt;eixting_irq</a:t>
            </a:r>
            <a:r>
              <a:rPr lang="zh-CN" altLang="en-US" sz="1400"/>
              <a:t>（下半部分</a:t>
            </a:r>
            <a:r>
              <a:rPr lang="zh-CN" altLang="en-US" sz="1400"/>
              <a:t>处理）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6287135" y="3516630"/>
            <a:ext cx="25006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遍历</a:t>
            </a:r>
            <a:endParaRPr lang="zh-CN" altLang="en-US" sz="1000"/>
          </a:p>
          <a:p>
            <a:r>
              <a:rPr lang="zh-CN" altLang="en-US" sz="1000"/>
              <a:t>struct softirq_action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void</a:t>
            </a:r>
            <a:r>
              <a:rPr lang="en-US" altLang="zh-CN" sz="1000"/>
              <a:t>    </a:t>
            </a:r>
            <a:r>
              <a:rPr lang="zh-CN" altLang="en-US" sz="1000"/>
              <a:t>(*action)(struct softirq_action *);</a:t>
            </a:r>
            <a:endParaRPr lang="zh-CN" altLang="en-US" sz="1000"/>
          </a:p>
          <a:p>
            <a:r>
              <a:rPr lang="zh-CN" altLang="en-US" sz="1000"/>
              <a:t>};</a:t>
            </a:r>
            <a:endParaRPr lang="zh-CN" altLang="en-US" sz="1000"/>
          </a:p>
        </p:txBody>
      </p:sp>
      <p:sp>
        <p:nvSpPr>
          <p:cNvPr id="32" name="矩形 31"/>
          <p:cNvSpPr/>
          <p:nvPr/>
        </p:nvSpPr>
        <p:spPr>
          <a:xfrm>
            <a:off x="8297545" y="3420745"/>
            <a:ext cx="1408430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tasklet_action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338695" y="4514215"/>
            <a:ext cx="219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对于</a:t>
            </a:r>
            <a:r>
              <a:rPr lang="en-US" altLang="zh-CN" sz="1200"/>
              <a:t>tasklet</a:t>
            </a:r>
            <a:r>
              <a:rPr lang="zh-CN" altLang="en-US" sz="1200"/>
              <a:t>处理使用的软中断函数是</a:t>
            </a:r>
            <a:r>
              <a:rPr lang="en-US" altLang="zh-CN" sz="1200"/>
              <a:t>tasklet_action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sp>
        <p:nvSpPr>
          <p:cNvPr id="35" name="文本框 34"/>
          <p:cNvSpPr txBox="1"/>
          <p:nvPr/>
        </p:nvSpPr>
        <p:spPr>
          <a:xfrm>
            <a:off x="9879965" y="3602990"/>
            <a:ext cx="2174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遍历</a:t>
            </a:r>
            <a:endParaRPr lang="zh-CN" altLang="en-US" sz="1000"/>
          </a:p>
          <a:p>
            <a:r>
              <a:rPr lang="zh-CN" altLang="en-US" sz="1000"/>
              <a:t>struct tasklet_struct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struct</a:t>
            </a:r>
            <a:r>
              <a:rPr lang="en-US" altLang="zh-CN" sz="1000"/>
              <a:t>    </a:t>
            </a:r>
            <a:r>
              <a:rPr lang="zh-CN" altLang="en-US" sz="1000"/>
              <a:t>tasklet_struct *next;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unsigned long state;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atomic_t count;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void (*func)(unsigned long);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unsigned long data;</a:t>
            </a:r>
            <a:endParaRPr lang="zh-CN" altLang="en-US" sz="1000"/>
          </a:p>
          <a:p>
            <a:r>
              <a:rPr lang="zh-CN" altLang="en-US" sz="1000"/>
              <a:t>};</a:t>
            </a:r>
            <a:endParaRPr lang="zh-CN" altLang="en-US" sz="1000"/>
          </a:p>
        </p:txBody>
      </p:sp>
      <p:cxnSp>
        <p:nvCxnSpPr>
          <p:cNvPr id="36" name="直接箭头连接符 35"/>
          <p:cNvCxnSpPr>
            <a:endCxn id="32" idx="1"/>
          </p:cNvCxnSpPr>
          <p:nvPr/>
        </p:nvCxnSpPr>
        <p:spPr>
          <a:xfrm flipV="1">
            <a:off x="7571105" y="3646170"/>
            <a:ext cx="72644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3"/>
          </p:cNvCxnSpPr>
          <p:nvPr/>
        </p:nvCxnSpPr>
        <p:spPr>
          <a:xfrm>
            <a:off x="9705975" y="3646170"/>
            <a:ext cx="472440" cy="10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026275" y="5274310"/>
            <a:ext cx="414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中断下半部分（软中断</a:t>
            </a:r>
            <a:r>
              <a:rPr lang="en-US" altLang="zh-CN"/>
              <a:t>+tasklet</a:t>
            </a:r>
            <a:r>
              <a:rPr lang="zh-CN" altLang="en-US"/>
              <a:t>机制）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2805" y="2910840"/>
            <a:ext cx="2866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谢谢大家观看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20770" y="1937385"/>
            <a:ext cx="425386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2000"/>
              <a:t>一、中断概述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二、</a:t>
            </a:r>
            <a:r>
              <a:rPr lang="en-US" altLang="zh-CN" sz="2000"/>
              <a:t>x86</a:t>
            </a:r>
            <a:r>
              <a:rPr lang="zh-CN" altLang="en-US" sz="2000"/>
              <a:t>总体中断执行流程简介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三、</a:t>
            </a:r>
            <a:r>
              <a:rPr lang="en-US" altLang="zh-CN" sz="2000"/>
              <a:t>x86</a:t>
            </a:r>
            <a:r>
              <a:rPr lang="zh-CN" altLang="en-US" sz="2000"/>
              <a:t>中的中断描述符表注册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四、中断上半部分处理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五、中断下半部分处理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482090" y="915670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目录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8240" y="1138555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一、中断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7955" y="1971040"/>
            <a:ext cx="97472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中断是打断</a:t>
            </a:r>
            <a:r>
              <a:rPr lang="en-US" altLang="zh-CN"/>
              <a:t>cpu</a:t>
            </a:r>
            <a:r>
              <a:rPr lang="zh-CN" altLang="en-US"/>
              <a:t>当前的工作状态，使得</a:t>
            </a:r>
            <a:r>
              <a:rPr lang="en-US" altLang="zh-CN"/>
              <a:t>cpu</a:t>
            </a:r>
            <a:r>
              <a:rPr lang="zh-CN" altLang="en-US"/>
              <a:t>转去处理另外一件事情。当事情处理结束后，在重新回到</a:t>
            </a:r>
            <a:r>
              <a:rPr lang="en-US" altLang="zh-CN"/>
              <a:t>cpu</a:t>
            </a:r>
            <a:r>
              <a:rPr lang="zh-CN" altLang="en-US"/>
              <a:t>之前被中断的位置开始</a:t>
            </a:r>
            <a:r>
              <a:rPr lang="zh-CN" altLang="en-US"/>
              <a:t>工作。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好处：中断的引入，能够使得</a:t>
            </a:r>
            <a:r>
              <a:rPr lang="en-US" altLang="zh-CN"/>
              <a:t>cpu</a:t>
            </a:r>
            <a:r>
              <a:rPr lang="zh-CN" altLang="en-US"/>
              <a:t>和外设之间并行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中断是处理器用于异步处理外围设备请求的一种机制，可以说中断处理是操作系统管理外围设备的基石，此外系统调度、核间交互等都离不开中断，它的重要性不言而喻。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中断控制器的作用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7385" y="610235"/>
            <a:ext cx="11182350" cy="5772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0745" y="942340"/>
            <a:ext cx="255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中断概述</a:t>
            </a:r>
            <a:endParaRPr lang="zh-CN" altLang="en-US"/>
          </a:p>
        </p:txBody>
      </p:sp>
      <p:pic>
        <p:nvPicPr>
          <p:cNvPr id="5" name="图片 4" descr="中断概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8540" y="1501140"/>
            <a:ext cx="8029575" cy="3981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4620" y="1951990"/>
            <a:ext cx="9517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硬件层：最下层为硬件连接层，对应的是具体的外设与SoC的物理连接，中断信号是从外设到中断控制器，由中断控制器统一管理，再路由到处理器上；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硬件相关层：这个层包括两部分代码，一部分是架构相关的，比如ARM64处理器处理中断相关，另一部分是中断控制器的驱动代码；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通用层：这部分也可以认为是框架层，是硬件无关层，这部分代码在所有硬件平台上是通用的；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用户层：这部分也就是中断的使用者了，主要是各类设备驱动，通过中断相关接口来进行申请和注册，最终在外设触发中断时，进行相应的回调处理；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7710" y="1061085"/>
            <a:ext cx="85788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主要讲中断的通用框架。主要包含的内容是（主要回答几个</a:t>
            </a:r>
            <a:r>
              <a:rPr lang="zh-CN" altLang="en-US"/>
              <a:t>问题）：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中断发生时，处理器从什么地方开始执行？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中断发生时，处理器是怎么找到中断的执行的入口函数</a:t>
            </a:r>
            <a:r>
              <a:rPr lang="zh-CN" altLang="en-US"/>
              <a:t>的？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我们通过</a:t>
            </a:r>
            <a:r>
              <a:rPr lang="en-US" altLang="zh-CN"/>
              <a:t>request_irq()</a:t>
            </a:r>
            <a:r>
              <a:rPr lang="zh-CN" altLang="en-US"/>
              <a:t>注册的设备中断处理函数，在内核中到底做了些</a:t>
            </a:r>
            <a:r>
              <a:rPr lang="zh-CN" altLang="en-US"/>
              <a:t>什么？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在进行中断处理的时候，是如何找到我们注册的中断处理</a:t>
            </a:r>
            <a:r>
              <a:rPr lang="zh-CN" altLang="en-US"/>
              <a:t>函数？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中断子系统中，中断处理分为了上半部分和下半部分，上半部分做了些什么事情？下半部分做了些什么</a:t>
            </a:r>
            <a:r>
              <a:rPr lang="zh-CN" altLang="en-US"/>
              <a:t>事情？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中断上半部分的</a:t>
            </a:r>
            <a:r>
              <a:rPr lang="zh-CN" altLang="en-US"/>
              <a:t>处理？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中断下半部分的处理？下半部分机制中</a:t>
            </a:r>
            <a:r>
              <a:rPr lang="en-US" altLang="zh-CN"/>
              <a:t>softirq</a:t>
            </a:r>
            <a:r>
              <a:rPr lang="zh-CN" altLang="en-US"/>
              <a:t>软中断和</a:t>
            </a:r>
            <a:r>
              <a:rPr lang="en-US" altLang="zh-CN"/>
              <a:t>tasklet</a:t>
            </a:r>
            <a:r>
              <a:rPr lang="zh-CN" altLang="en-US"/>
              <a:t>处理？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2015" y="396240"/>
            <a:ext cx="474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二、以</a:t>
            </a:r>
            <a:r>
              <a:rPr lang="en-US" altLang="zh-CN"/>
              <a:t>x86</a:t>
            </a:r>
            <a:r>
              <a:rPr lang="zh-CN" altLang="en-US"/>
              <a:t>为例：中断处理执行流程整体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07970" y="1291590"/>
            <a:ext cx="891540" cy="1217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0"/>
              </a:lnSpc>
            </a:pPr>
            <a:r>
              <a:rPr lang="en-US" altLang="zh-CN"/>
              <a:t>idt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1955" y="1291590"/>
            <a:ext cx="1264285" cy="1158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39825" y="2106930"/>
            <a:ext cx="517525" cy="334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idtr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1657350" y="1301115"/>
            <a:ext cx="1149985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98445" y="1905635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98445" y="2106930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中断描述</a:t>
            </a:r>
            <a:r>
              <a:rPr lang="zh-CN" altLang="en-US" sz="800"/>
              <a:t>符</a:t>
            </a:r>
            <a:endParaRPr lang="zh-CN" altLang="en-US" sz="800"/>
          </a:p>
        </p:txBody>
      </p:sp>
      <p:sp>
        <p:nvSpPr>
          <p:cNvPr id="9" name="矩形 8"/>
          <p:cNvSpPr/>
          <p:nvPr/>
        </p:nvSpPr>
        <p:spPr>
          <a:xfrm>
            <a:off x="2798445" y="2307590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21150" y="1557655"/>
            <a:ext cx="166814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irq_entries_start</a:t>
            </a:r>
            <a:endParaRPr lang="en-US" altLang="zh-CN" sz="1400"/>
          </a:p>
        </p:txBody>
      </p:sp>
      <p:cxnSp>
        <p:nvCxnSpPr>
          <p:cNvPr id="12" name="直接箭头连接符 11"/>
          <p:cNvCxnSpPr>
            <a:stCxn id="8" idx="3"/>
            <a:endCxn id="11" idx="1"/>
          </p:cNvCxnSpPr>
          <p:nvPr/>
        </p:nvCxnSpPr>
        <p:spPr>
          <a:xfrm flipV="1">
            <a:off x="3699510" y="1788160"/>
            <a:ext cx="421640" cy="41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36945" y="1557655"/>
            <a:ext cx="195516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common_interrupt</a:t>
            </a:r>
            <a:endParaRPr lang="en-US" altLang="zh-CN" sz="1400"/>
          </a:p>
        </p:txBody>
      </p:sp>
      <p:cxnSp>
        <p:nvCxnSpPr>
          <p:cNvPr id="15" name="直接箭头连接符 14"/>
          <p:cNvCxnSpPr>
            <a:stCxn id="11" idx="3"/>
            <a:endCxn id="14" idx="1"/>
          </p:cNvCxnSpPr>
          <p:nvPr/>
        </p:nvCxnSpPr>
        <p:spPr>
          <a:xfrm>
            <a:off x="5789295" y="178816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39760" y="1577340"/>
            <a:ext cx="977265" cy="44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do_IRQ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14" idx="3"/>
            <a:endCxn id="16" idx="1"/>
          </p:cNvCxnSpPr>
          <p:nvPr/>
        </p:nvCxnSpPr>
        <p:spPr>
          <a:xfrm>
            <a:off x="7992110" y="1788160"/>
            <a:ext cx="2476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6220" y="3216275"/>
            <a:ext cx="23247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struct irq_desc {</a:t>
            </a:r>
            <a:endParaRPr lang="en-US" altLang="zh-CN" sz="1000"/>
          </a:p>
          <a:p>
            <a:r>
              <a:rPr lang="en-US" altLang="zh-CN" sz="1000"/>
              <a:t>    ...</a:t>
            </a:r>
            <a:endParaRPr lang="en-US" altLang="zh-CN" sz="1000"/>
          </a:p>
          <a:p>
            <a:r>
              <a:rPr lang="en-US" altLang="zh-CN" sz="1000"/>
              <a:t>    irq_flow_handler_t    handle_irq;</a:t>
            </a:r>
            <a:endParaRPr lang="en-US" altLang="zh-CN" sz="1000"/>
          </a:p>
          <a:p>
            <a:r>
              <a:rPr lang="en-US" altLang="zh-CN" sz="1000"/>
              <a:t>    ...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cxnSp>
        <p:nvCxnSpPr>
          <p:cNvPr id="20" name="肘形连接符 19"/>
          <p:cNvCxnSpPr>
            <a:stCxn id="16" idx="2"/>
            <a:endCxn id="18" idx="0"/>
          </p:cNvCxnSpPr>
          <p:nvPr/>
        </p:nvCxnSpPr>
        <p:spPr>
          <a:xfrm rot="5400000">
            <a:off x="4464685" y="-1047750"/>
            <a:ext cx="1198245" cy="7329805"/>
          </a:xfrm>
          <a:prstGeom prst="bent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70530" y="3183890"/>
            <a:ext cx="2320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遍历</a:t>
            </a:r>
            <a:endParaRPr lang="en-US" altLang="zh-CN" sz="1200"/>
          </a:p>
          <a:p>
            <a:r>
              <a:rPr lang="en-US" altLang="zh-CN" sz="1200"/>
              <a:t>struct irqaction {</a:t>
            </a:r>
            <a:endParaRPr lang="en-US" altLang="zh-CN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    struct irqaction    *next;</a:t>
            </a:r>
            <a:endParaRPr lang="en-US" altLang="zh-CN" sz="1200"/>
          </a:p>
          <a:p>
            <a:r>
              <a:rPr lang="en-US" altLang="zh-CN" sz="1200"/>
              <a:t>    irq_handler_t    </a:t>
            </a:r>
            <a:r>
              <a:rPr lang="en-US" altLang="zh-CN" sz="1200"/>
              <a:t>handler;</a:t>
            </a:r>
            <a:endParaRPr lang="en-US" altLang="zh-CN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347595" y="3707130"/>
            <a:ext cx="73787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7810" y="3035935"/>
            <a:ext cx="5454015" cy="18980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1090" y="4512310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中断上半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66620" y="5079365"/>
            <a:ext cx="34874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注释：</a:t>
            </a:r>
            <a:endParaRPr lang="en-US" altLang="zh-CN" sz="1400"/>
          </a:p>
          <a:p>
            <a:r>
              <a:rPr lang="en-US" altLang="zh-CN" sz="1400"/>
              <a:t>request_irq()</a:t>
            </a:r>
            <a:r>
              <a:rPr lang="zh-CN" altLang="en-US" sz="1400"/>
              <a:t>函数注册的中断处理函数，就是绑定在这个</a:t>
            </a:r>
            <a:r>
              <a:rPr lang="en-US" altLang="zh-CN" sz="1400"/>
              <a:t>irqaction</a:t>
            </a:r>
            <a:r>
              <a:rPr lang="zh-CN" altLang="en-US" sz="1400"/>
              <a:t>中的</a:t>
            </a:r>
            <a:r>
              <a:rPr lang="en-US" altLang="zh-CN" sz="1400"/>
              <a:t>handler</a:t>
            </a:r>
            <a:r>
              <a:rPr lang="zh-CN" altLang="en-US" sz="1400"/>
              <a:t>中。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4700905" y="3183890"/>
            <a:ext cx="2425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激活中断下半部分（软中断）</a:t>
            </a:r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906645" y="3524250"/>
            <a:ext cx="498475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01385" y="3064510"/>
            <a:ext cx="6189980" cy="27520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728710" y="746125"/>
            <a:ext cx="2873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do_IRQ</a:t>
            </a:r>
            <a:endParaRPr lang="en-US" altLang="zh-CN" sz="1400"/>
          </a:p>
          <a:p>
            <a:r>
              <a:rPr lang="en-US" altLang="zh-CN" sz="1400"/>
              <a:t>     --&gt;handle_irq(</a:t>
            </a:r>
            <a:r>
              <a:rPr lang="zh-CN" altLang="en-US" sz="1400"/>
              <a:t>上半部分处理</a:t>
            </a:r>
            <a:r>
              <a:rPr lang="en-US" altLang="zh-CN" sz="1400"/>
              <a:t>)</a:t>
            </a:r>
            <a:endParaRPr lang="en-US" altLang="zh-CN" sz="1400"/>
          </a:p>
          <a:p>
            <a:r>
              <a:rPr lang="en-US" altLang="zh-CN" sz="1400"/>
              <a:t>     --&gt;eixting_irq</a:t>
            </a:r>
            <a:r>
              <a:rPr lang="zh-CN" altLang="en-US" sz="1400"/>
              <a:t>（下半部分</a:t>
            </a:r>
            <a:r>
              <a:rPr lang="zh-CN" altLang="en-US" sz="1400"/>
              <a:t>处理）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6287135" y="3516630"/>
            <a:ext cx="25006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遍历</a:t>
            </a:r>
            <a:endParaRPr lang="zh-CN" altLang="en-US" sz="1000"/>
          </a:p>
          <a:p>
            <a:r>
              <a:rPr lang="zh-CN" altLang="en-US" sz="1000"/>
              <a:t>struct softirq_action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void</a:t>
            </a:r>
            <a:r>
              <a:rPr lang="en-US" altLang="zh-CN" sz="1000"/>
              <a:t>    </a:t>
            </a:r>
            <a:r>
              <a:rPr lang="zh-CN" altLang="en-US" sz="1000"/>
              <a:t>(*action)(struct softirq_action *);</a:t>
            </a:r>
            <a:endParaRPr lang="zh-CN" altLang="en-US" sz="1000"/>
          </a:p>
          <a:p>
            <a:r>
              <a:rPr lang="zh-CN" altLang="en-US" sz="1000"/>
              <a:t>};</a:t>
            </a:r>
            <a:endParaRPr lang="zh-CN" altLang="en-US" sz="1000"/>
          </a:p>
        </p:txBody>
      </p:sp>
      <p:sp>
        <p:nvSpPr>
          <p:cNvPr id="32" name="矩形 31"/>
          <p:cNvSpPr/>
          <p:nvPr/>
        </p:nvSpPr>
        <p:spPr>
          <a:xfrm>
            <a:off x="8297545" y="3420745"/>
            <a:ext cx="1408430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tasklet_action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338695" y="4514215"/>
            <a:ext cx="219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对于</a:t>
            </a:r>
            <a:r>
              <a:rPr lang="en-US" altLang="zh-CN" sz="1200"/>
              <a:t>tasklet</a:t>
            </a:r>
            <a:r>
              <a:rPr lang="zh-CN" altLang="en-US" sz="1200"/>
              <a:t>处理使用的软中断函数是</a:t>
            </a:r>
            <a:r>
              <a:rPr lang="en-US" altLang="zh-CN" sz="1200"/>
              <a:t>tasklet_action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sp>
        <p:nvSpPr>
          <p:cNvPr id="35" name="文本框 34"/>
          <p:cNvSpPr txBox="1"/>
          <p:nvPr/>
        </p:nvSpPr>
        <p:spPr>
          <a:xfrm>
            <a:off x="9879965" y="3602990"/>
            <a:ext cx="2174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遍历</a:t>
            </a:r>
            <a:endParaRPr lang="zh-CN" altLang="en-US" sz="1000"/>
          </a:p>
          <a:p>
            <a:r>
              <a:rPr lang="zh-CN" altLang="en-US" sz="1000"/>
              <a:t>struct tasklet_struct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struct</a:t>
            </a:r>
            <a:r>
              <a:rPr lang="en-US" altLang="zh-CN" sz="1000"/>
              <a:t>    </a:t>
            </a:r>
            <a:r>
              <a:rPr lang="zh-CN" altLang="en-US" sz="1000"/>
              <a:t>tasklet_struct *next;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unsigned long state;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atomic_t count;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void (*func)(unsigned long);</a:t>
            </a:r>
            <a:endParaRPr lang="zh-CN" altLang="en-US" sz="1000"/>
          </a:p>
          <a:p>
            <a:r>
              <a:rPr lang="en-US" altLang="zh-CN" sz="1000"/>
              <a:t>    </a:t>
            </a:r>
            <a:r>
              <a:rPr lang="zh-CN" altLang="en-US" sz="1000"/>
              <a:t>unsigned long data;</a:t>
            </a:r>
            <a:endParaRPr lang="zh-CN" altLang="en-US" sz="1000"/>
          </a:p>
          <a:p>
            <a:r>
              <a:rPr lang="zh-CN" altLang="en-US" sz="1000"/>
              <a:t>};</a:t>
            </a:r>
            <a:endParaRPr lang="zh-CN" altLang="en-US" sz="1000"/>
          </a:p>
        </p:txBody>
      </p:sp>
      <p:cxnSp>
        <p:nvCxnSpPr>
          <p:cNvPr id="36" name="直接箭头连接符 35"/>
          <p:cNvCxnSpPr>
            <a:endCxn id="32" idx="1"/>
          </p:cNvCxnSpPr>
          <p:nvPr/>
        </p:nvCxnSpPr>
        <p:spPr>
          <a:xfrm flipV="1">
            <a:off x="7571105" y="3646170"/>
            <a:ext cx="72644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3"/>
          </p:cNvCxnSpPr>
          <p:nvPr/>
        </p:nvCxnSpPr>
        <p:spPr>
          <a:xfrm>
            <a:off x="9705975" y="3646170"/>
            <a:ext cx="472440" cy="10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026275" y="5274310"/>
            <a:ext cx="414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中断下半部分（软中断</a:t>
            </a:r>
            <a:r>
              <a:rPr lang="en-US" altLang="zh-CN"/>
              <a:t>+tasklet</a:t>
            </a:r>
            <a:r>
              <a:rPr lang="zh-CN" altLang="en-US"/>
              <a:t>机制）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515" y="629920"/>
            <a:ext cx="488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三、</a:t>
            </a:r>
            <a:r>
              <a:rPr lang="en-US" altLang="zh-CN">
                <a:sym typeface="+mn-ea"/>
              </a:rPr>
              <a:t>x86</a:t>
            </a:r>
            <a:r>
              <a:rPr lang="zh-CN" altLang="en-US">
                <a:sym typeface="+mn-ea"/>
              </a:rPr>
              <a:t>中的中断描述符表注册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22905" y="3579495"/>
            <a:ext cx="891540" cy="1217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0"/>
              </a:lnSpc>
            </a:pPr>
            <a:r>
              <a:rPr lang="en-US" altLang="zh-CN"/>
              <a:t>idt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913380" y="4193540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3380" y="4394835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中断描述</a:t>
            </a:r>
            <a:r>
              <a:rPr lang="zh-CN" altLang="en-US" sz="800"/>
              <a:t>符</a:t>
            </a:r>
            <a:endParaRPr lang="zh-CN" altLang="en-US" sz="800"/>
          </a:p>
        </p:txBody>
      </p:sp>
      <p:sp>
        <p:nvSpPr>
          <p:cNvPr id="9" name="矩形 8"/>
          <p:cNvSpPr/>
          <p:nvPr/>
        </p:nvSpPr>
        <p:spPr>
          <a:xfrm>
            <a:off x="2913380" y="4595495"/>
            <a:ext cx="901065" cy="20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6605" y="3608705"/>
            <a:ext cx="1264285" cy="1158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x86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14475" y="4424045"/>
            <a:ext cx="517525" cy="3346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idtr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67680" y="1449070"/>
            <a:ext cx="4111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struct gate_struct {</a:t>
            </a:r>
            <a:endParaRPr lang="zh-CN" altLang="en-US" sz="1400"/>
          </a:p>
          <a:p>
            <a:r>
              <a:rPr lang="zh-CN" altLang="en-US" sz="1400"/>
              <a:t>	u16		offset_low;</a:t>
            </a:r>
            <a:endParaRPr lang="zh-CN" altLang="en-US" sz="1400"/>
          </a:p>
          <a:p>
            <a:r>
              <a:rPr lang="zh-CN" altLang="en-US" sz="1400"/>
              <a:t>	u16		segment;</a:t>
            </a:r>
            <a:endParaRPr lang="zh-CN" altLang="en-US" sz="1400"/>
          </a:p>
          <a:p>
            <a:r>
              <a:rPr lang="zh-CN" altLang="en-US" sz="1400"/>
              <a:t>	struct idt_bits	bits;</a:t>
            </a:r>
            <a:endParaRPr lang="zh-CN" altLang="en-US" sz="1400"/>
          </a:p>
          <a:p>
            <a:r>
              <a:rPr lang="zh-CN" altLang="en-US" sz="1400"/>
              <a:t>	u16		offset_middle;</a:t>
            </a:r>
            <a:endParaRPr lang="zh-CN" altLang="en-US" sz="1400"/>
          </a:p>
          <a:p>
            <a:r>
              <a:rPr lang="zh-CN" altLang="en-US" sz="1400"/>
              <a:t>#ifdef CONFIG_X86_64</a:t>
            </a:r>
            <a:endParaRPr lang="zh-CN" altLang="en-US" sz="1400"/>
          </a:p>
          <a:p>
            <a:r>
              <a:rPr lang="zh-CN" altLang="en-US" sz="1400"/>
              <a:t>	u32		offset_high;</a:t>
            </a:r>
            <a:endParaRPr lang="zh-CN" altLang="en-US" sz="1400"/>
          </a:p>
          <a:p>
            <a:r>
              <a:rPr lang="zh-CN" altLang="en-US" sz="1400"/>
              <a:t>	u32		reserved;</a:t>
            </a:r>
            <a:endParaRPr lang="zh-CN" altLang="en-US" sz="1400"/>
          </a:p>
          <a:p>
            <a:r>
              <a:rPr lang="zh-CN" altLang="en-US" sz="1400"/>
              <a:t>#endif</a:t>
            </a:r>
            <a:endParaRPr lang="zh-CN" altLang="en-US" sz="1400"/>
          </a:p>
          <a:p>
            <a:r>
              <a:rPr lang="zh-CN" altLang="en-US" sz="1400"/>
              <a:t>} __attribute__((packed));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964430" y="4521200"/>
            <a:ext cx="5855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idtr</a:t>
            </a:r>
            <a:r>
              <a:rPr lang="zh-CN" altLang="en-US"/>
              <a:t>：中断描述符</a:t>
            </a:r>
            <a:r>
              <a:rPr lang="zh-CN" altLang="en-US"/>
              <a:t>寄存器</a:t>
            </a:r>
            <a:endParaRPr lang="zh-CN" altLang="en-US"/>
          </a:p>
          <a:p>
            <a:r>
              <a:rPr lang="zh-CN" altLang="en-US"/>
              <a:t>功能：</a:t>
            </a:r>
            <a:endParaRPr lang="zh-CN" altLang="en-US"/>
          </a:p>
          <a:p>
            <a:r>
              <a:rPr lang="zh-CN" altLang="en-US"/>
              <a:t>保存的是中断描述符表的起始位置，和中断描述符表的表的大小（</a:t>
            </a:r>
            <a:r>
              <a:rPr lang="zh-CN" altLang="en-US"/>
              <a:t>界限）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</p:cNvCxnSpPr>
          <p:nvPr/>
        </p:nvCxnSpPr>
        <p:spPr>
          <a:xfrm flipV="1">
            <a:off x="2032000" y="3582035"/>
            <a:ext cx="929005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PLACING_PICTURE_USER_VIEWPORT" val="{&quot;height&quot;:9090,&quot;width&quot;:1761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6270,&quot;width&quot;:12645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4645</Words>
  <Application>WPS 演示</Application>
  <PresentationFormat>宽屏</PresentationFormat>
  <Paragraphs>330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中断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张孝家</cp:lastModifiedBy>
  <cp:revision>196</cp:revision>
  <dcterms:created xsi:type="dcterms:W3CDTF">2019-06-19T02:08:00Z</dcterms:created>
  <dcterms:modified xsi:type="dcterms:W3CDTF">2021-08-25T08:27:35Z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DFB06B66D3C84CFABD19E9EA839DADD0</vt:lpwstr>
  </property>
</Properties>
</file>