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Lst>
  <p:sldSz cx="18288000" cy="10287000"/>
  <p:notesSz cx="6858000" cy="9144000"/>
  <p:embeddedFontLst>
    <p:embeddedFont>
      <p:font typeface="Raleway" charset="1" panose="00000000000000000000"/>
      <p:regular r:id="rId16"/>
    </p:embeddedFont>
    <p:embeddedFont>
      <p:font typeface="Raleway Bold" charset="1" panose="00000000000000000000"/>
      <p:regular r:id="rId17"/>
    </p:embeddedFont>
    <p:embeddedFont>
      <p:font typeface="Canva Sans Bold" charset="1" panose="020B0803030501040103"/>
      <p:regular r:id="rId1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fonts/font16.fntdata" Type="http://schemas.openxmlformats.org/officeDocument/2006/relationships/font"/><Relationship Id="rId17" Target="fonts/font17.fntdata" Type="http://schemas.openxmlformats.org/officeDocument/2006/relationships/font"/><Relationship Id="rId18" Target="fonts/font18.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4.png" Type="http://schemas.openxmlformats.org/officeDocument/2006/relationships/image"/><Relationship Id="rId5" Target="../media/image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media/image9.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002F4B"/>
        </a:solidFill>
      </p:bgPr>
    </p:bg>
    <p:spTree>
      <p:nvGrpSpPr>
        <p:cNvPr id="1" name=""/>
        <p:cNvGrpSpPr/>
        <p:nvPr/>
      </p:nvGrpSpPr>
      <p:grpSpPr>
        <a:xfrm>
          <a:off x="0" y="0"/>
          <a:ext cx="0" cy="0"/>
          <a:chOff x="0" y="0"/>
          <a:chExt cx="0" cy="0"/>
        </a:xfrm>
      </p:grpSpPr>
      <p:grpSp>
        <p:nvGrpSpPr>
          <p:cNvPr name="Group 2" id="2"/>
          <p:cNvGrpSpPr/>
          <p:nvPr/>
        </p:nvGrpSpPr>
        <p:grpSpPr>
          <a:xfrm rot="0">
            <a:off x="9296400" y="1562100"/>
            <a:ext cx="8324850" cy="5132109"/>
            <a:chOff x="0" y="0"/>
            <a:chExt cx="11099800" cy="6842812"/>
          </a:xfrm>
        </p:grpSpPr>
        <p:sp>
          <p:nvSpPr>
            <p:cNvPr name="TextBox 3" id="3"/>
            <p:cNvSpPr txBox="true"/>
            <p:nvPr/>
          </p:nvSpPr>
          <p:spPr>
            <a:xfrm rot="0">
              <a:off x="0" y="180975"/>
              <a:ext cx="11099800" cy="5224145"/>
            </a:xfrm>
            <a:prstGeom prst="rect">
              <a:avLst/>
            </a:prstGeom>
          </p:spPr>
          <p:txBody>
            <a:bodyPr anchor="t" rtlCol="false" tIns="0" lIns="0" bIns="0" rIns="0">
              <a:spAutoFit/>
            </a:bodyPr>
            <a:lstStyle/>
            <a:p>
              <a:pPr algn="l" marL="0" indent="0" lvl="0">
                <a:lnSpc>
                  <a:spcPts val="9975"/>
                </a:lnSpc>
              </a:pPr>
              <a:r>
                <a:rPr lang="en-US" sz="9975">
                  <a:solidFill>
                    <a:srgbClr val="FFFFFF"/>
                  </a:solidFill>
                  <a:latin typeface="Raleway"/>
                  <a:ea typeface="Raleway"/>
                  <a:cs typeface="Raleway"/>
                  <a:sym typeface="Raleway"/>
                </a:rPr>
                <a:t>Crisis Early-Warning System</a:t>
              </a:r>
            </a:p>
          </p:txBody>
        </p:sp>
        <p:sp>
          <p:nvSpPr>
            <p:cNvPr name="TextBox 4" id="4"/>
            <p:cNvSpPr txBox="true"/>
            <p:nvPr/>
          </p:nvSpPr>
          <p:spPr>
            <a:xfrm rot="0">
              <a:off x="0" y="5455337"/>
              <a:ext cx="11099800" cy="1387475"/>
            </a:xfrm>
            <a:prstGeom prst="rect">
              <a:avLst/>
            </a:prstGeom>
          </p:spPr>
          <p:txBody>
            <a:bodyPr anchor="t" rtlCol="false" tIns="0" lIns="0" bIns="0" rIns="0">
              <a:spAutoFit/>
            </a:bodyPr>
            <a:lstStyle/>
            <a:p>
              <a:pPr algn="l" marL="0" indent="0" lvl="0">
                <a:lnSpc>
                  <a:spcPts val="4200"/>
                </a:lnSpc>
              </a:pPr>
              <a:r>
                <a:rPr lang="en-US" b="true" sz="3000">
                  <a:solidFill>
                    <a:srgbClr val="FFFFFF"/>
                  </a:solidFill>
                  <a:latin typeface="Raleway Bold"/>
                  <a:ea typeface="Raleway Bold"/>
                  <a:cs typeface="Raleway Bold"/>
                  <a:sym typeface="Raleway Bold"/>
                </a:rPr>
                <a:t>WiDS @ AUB 2025 – Track 2: Healthcare Resilience &amp; Early</a:t>
              </a:r>
            </a:p>
          </p:txBody>
        </p:sp>
      </p:grpSp>
      <p:grpSp>
        <p:nvGrpSpPr>
          <p:cNvPr name="Group 5" id="5"/>
          <p:cNvGrpSpPr/>
          <p:nvPr/>
        </p:nvGrpSpPr>
        <p:grpSpPr>
          <a:xfrm rot="0">
            <a:off x="666750" y="666750"/>
            <a:ext cx="7191375" cy="8953500"/>
            <a:chOff x="0" y="0"/>
            <a:chExt cx="1036915" cy="1290994"/>
          </a:xfrm>
        </p:grpSpPr>
        <p:sp>
          <p:nvSpPr>
            <p:cNvPr name="Freeform 6" id="6"/>
            <p:cNvSpPr/>
            <p:nvPr/>
          </p:nvSpPr>
          <p:spPr>
            <a:xfrm flipH="false" flipV="false" rot="0">
              <a:off x="0" y="0"/>
              <a:ext cx="1036915" cy="1290994"/>
            </a:xfrm>
            <a:custGeom>
              <a:avLst/>
              <a:gdLst/>
              <a:ahLst/>
              <a:cxnLst/>
              <a:rect r="r" b="b" t="t" l="l"/>
              <a:pathLst>
                <a:path h="1290994" w="1036915">
                  <a:moveTo>
                    <a:pt x="0" y="0"/>
                  </a:moveTo>
                  <a:lnTo>
                    <a:pt x="1036915" y="0"/>
                  </a:lnTo>
                  <a:lnTo>
                    <a:pt x="1036915" y="1290994"/>
                  </a:lnTo>
                  <a:lnTo>
                    <a:pt x="0" y="1290994"/>
                  </a:lnTo>
                  <a:close/>
                </a:path>
              </a:pathLst>
            </a:custGeom>
            <a:blipFill>
              <a:blip r:embed="rId2"/>
              <a:stretch>
                <a:fillRect l="0" t="-199" r="0" b="-199"/>
              </a:stretch>
            </a:blipFill>
            <a:ln w="19050" cap="sq">
              <a:solidFill>
                <a:srgbClr val="FFFFFF"/>
              </a:solidFill>
              <a:prstDash val="solid"/>
              <a:miter/>
            </a:ln>
          </p:spPr>
        </p:sp>
      </p:grpSp>
    </p:spTree>
  </p:cSld>
  <p:clrMapOvr>
    <a:masterClrMapping/>
  </p:clrMapOvr>
</p:sld>
</file>

<file path=ppt/slides/slide10.xml><?xml version="1.0" encoding="utf-8"?>
<p:sld xmlns:p="http://schemas.openxmlformats.org/presentationml/2006/main" xmlns:a="http://schemas.openxmlformats.org/drawingml/2006/main">
  <p:cSld>
    <p:bg>
      <p:bgPr>
        <a:solidFill>
          <a:srgbClr val="002F4B"/>
        </a:solidFill>
      </p:bgPr>
    </p:bg>
    <p:spTree>
      <p:nvGrpSpPr>
        <p:cNvPr id="1" name=""/>
        <p:cNvGrpSpPr/>
        <p:nvPr/>
      </p:nvGrpSpPr>
      <p:grpSpPr>
        <a:xfrm>
          <a:off x="0" y="0"/>
          <a:ext cx="0" cy="0"/>
          <a:chOff x="0" y="0"/>
          <a:chExt cx="0" cy="0"/>
        </a:xfrm>
      </p:grpSpPr>
      <p:sp>
        <p:nvSpPr>
          <p:cNvPr name="TextBox 2" id="2"/>
          <p:cNvSpPr txBox="true"/>
          <p:nvPr/>
        </p:nvSpPr>
        <p:spPr>
          <a:xfrm rot="0">
            <a:off x="5909300" y="4437612"/>
            <a:ext cx="6224736" cy="1566544"/>
          </a:xfrm>
          <a:prstGeom prst="rect">
            <a:avLst/>
          </a:prstGeom>
        </p:spPr>
        <p:txBody>
          <a:bodyPr anchor="t" rtlCol="false" tIns="0" lIns="0" bIns="0" rIns="0">
            <a:spAutoFit/>
          </a:bodyPr>
          <a:lstStyle/>
          <a:p>
            <a:pPr algn="ctr">
              <a:lnSpc>
                <a:spcPts val="12880"/>
              </a:lnSpc>
            </a:pPr>
            <a:r>
              <a:rPr lang="en-US" sz="9200" b="true">
                <a:solidFill>
                  <a:srgbClr val="FFFFFF"/>
                </a:solidFill>
                <a:latin typeface="Canva Sans Bold"/>
                <a:ea typeface="Canva Sans Bold"/>
                <a:cs typeface="Canva Sans Bold"/>
                <a:sym typeface="Canva Sans Bold"/>
              </a:rPr>
              <a:t>Thank 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5B87"/>
        </a:solidFill>
      </p:bgPr>
    </p:bg>
    <p:spTree>
      <p:nvGrpSpPr>
        <p:cNvPr id="1" name=""/>
        <p:cNvGrpSpPr/>
        <p:nvPr/>
      </p:nvGrpSpPr>
      <p:grpSpPr>
        <a:xfrm>
          <a:off x="0" y="0"/>
          <a:ext cx="0" cy="0"/>
          <a:chOff x="0" y="0"/>
          <a:chExt cx="0" cy="0"/>
        </a:xfrm>
      </p:grpSpPr>
      <p:grpSp>
        <p:nvGrpSpPr>
          <p:cNvPr name="Group 2" id="2"/>
          <p:cNvGrpSpPr/>
          <p:nvPr/>
        </p:nvGrpSpPr>
        <p:grpSpPr>
          <a:xfrm rot="0">
            <a:off x="664785" y="666750"/>
            <a:ext cx="11203365" cy="2001470"/>
            <a:chOff x="0" y="0"/>
            <a:chExt cx="14937820" cy="2668626"/>
          </a:xfrm>
        </p:grpSpPr>
        <p:sp>
          <p:nvSpPr>
            <p:cNvPr name="TextBox 3" id="3"/>
            <p:cNvSpPr txBox="true"/>
            <p:nvPr/>
          </p:nvSpPr>
          <p:spPr>
            <a:xfrm rot="0">
              <a:off x="0" y="76200"/>
              <a:ext cx="14937820" cy="1752600"/>
            </a:xfrm>
            <a:prstGeom prst="rect">
              <a:avLst/>
            </a:prstGeom>
          </p:spPr>
          <p:txBody>
            <a:bodyPr anchor="t" rtlCol="false" tIns="0" lIns="0" bIns="0" rIns="0">
              <a:spAutoFit/>
            </a:bodyPr>
            <a:lstStyle/>
            <a:p>
              <a:pPr algn="l" marL="0" indent="0" lvl="0">
                <a:lnSpc>
                  <a:spcPts val="9900"/>
                </a:lnSpc>
              </a:pPr>
              <a:r>
                <a:rPr lang="en-US" sz="9000">
                  <a:solidFill>
                    <a:srgbClr val="FFFFFF"/>
                  </a:solidFill>
                  <a:latin typeface="Raleway"/>
                  <a:ea typeface="Raleway"/>
                  <a:cs typeface="Raleway"/>
                  <a:sym typeface="Raleway"/>
                </a:rPr>
                <a:t>Presentation Agenda</a:t>
              </a:r>
            </a:p>
          </p:txBody>
        </p:sp>
        <p:sp>
          <p:nvSpPr>
            <p:cNvPr name="TextBox 4" id="4"/>
            <p:cNvSpPr txBox="true"/>
            <p:nvPr/>
          </p:nvSpPr>
          <p:spPr>
            <a:xfrm rot="0">
              <a:off x="0" y="1992351"/>
              <a:ext cx="14937820" cy="676275"/>
            </a:xfrm>
            <a:prstGeom prst="rect">
              <a:avLst/>
            </a:prstGeom>
          </p:spPr>
          <p:txBody>
            <a:bodyPr anchor="t" rtlCol="false" tIns="0" lIns="0" bIns="0" rIns="0">
              <a:spAutoFit/>
            </a:bodyPr>
            <a:lstStyle/>
            <a:p>
              <a:pPr algn="l" marL="0" indent="0" lvl="0">
                <a:lnSpc>
                  <a:spcPts val="4200"/>
                </a:lnSpc>
              </a:pPr>
              <a:r>
                <a:rPr lang="en-US" sz="3000">
                  <a:solidFill>
                    <a:srgbClr val="FFFFFF"/>
                  </a:solidFill>
                  <a:latin typeface="Raleway"/>
                  <a:ea typeface="Raleway"/>
                  <a:cs typeface="Raleway"/>
                  <a:sym typeface="Raleway"/>
                </a:rPr>
                <a:t>Overview of Topics in This Presentation</a:t>
              </a:r>
            </a:p>
          </p:txBody>
        </p:sp>
      </p:grpSp>
      <p:sp>
        <p:nvSpPr>
          <p:cNvPr name="TextBox 5" id="5"/>
          <p:cNvSpPr txBox="true"/>
          <p:nvPr/>
        </p:nvSpPr>
        <p:spPr>
          <a:xfrm rot="0">
            <a:off x="1440813" y="6906964"/>
            <a:ext cx="2590269" cy="1553845"/>
          </a:xfrm>
          <a:prstGeom prst="rect">
            <a:avLst/>
          </a:prstGeom>
        </p:spPr>
        <p:txBody>
          <a:bodyPr anchor="t" rtlCol="false" tIns="0" lIns="0" bIns="0" rIns="0">
            <a:spAutoFit/>
          </a:bodyPr>
          <a:lstStyle/>
          <a:p>
            <a:pPr algn="l" marL="0" indent="0" lvl="0">
              <a:lnSpc>
                <a:spcPts val="3079"/>
              </a:lnSpc>
            </a:pPr>
            <a:r>
              <a:rPr lang="en-US" sz="2199">
                <a:solidFill>
                  <a:srgbClr val="FFFFFF"/>
                </a:solidFill>
                <a:latin typeface="Raleway"/>
                <a:ea typeface="Raleway"/>
                <a:cs typeface="Raleway"/>
                <a:sym typeface="Raleway"/>
              </a:rPr>
              <a:t>Problem and Objective: Addressing Bed Shortages</a:t>
            </a:r>
          </a:p>
        </p:txBody>
      </p:sp>
      <p:sp>
        <p:nvSpPr>
          <p:cNvPr name="TextBox 6" id="6"/>
          <p:cNvSpPr txBox="true"/>
          <p:nvPr/>
        </p:nvSpPr>
        <p:spPr>
          <a:xfrm rot="0">
            <a:off x="5764290" y="6906964"/>
            <a:ext cx="2617503" cy="1163320"/>
          </a:xfrm>
          <a:prstGeom prst="rect">
            <a:avLst/>
          </a:prstGeom>
        </p:spPr>
        <p:txBody>
          <a:bodyPr anchor="t" rtlCol="false" tIns="0" lIns="0" bIns="0" rIns="0">
            <a:spAutoFit/>
          </a:bodyPr>
          <a:lstStyle/>
          <a:p>
            <a:pPr algn="l" marL="0" indent="0" lvl="0">
              <a:lnSpc>
                <a:spcPts val="3079"/>
              </a:lnSpc>
            </a:pPr>
            <a:r>
              <a:rPr lang="en-US" sz="2199">
                <a:solidFill>
                  <a:srgbClr val="FFFFFF"/>
                </a:solidFill>
                <a:latin typeface="Raleway"/>
                <a:ea typeface="Raleway"/>
                <a:cs typeface="Raleway"/>
                <a:sym typeface="Raleway"/>
              </a:rPr>
              <a:t>Data Sources: Open and Reproducible Data</a:t>
            </a:r>
          </a:p>
        </p:txBody>
      </p:sp>
      <p:sp>
        <p:nvSpPr>
          <p:cNvPr name="TextBox 7" id="7"/>
          <p:cNvSpPr txBox="true"/>
          <p:nvPr/>
        </p:nvSpPr>
        <p:spPr>
          <a:xfrm rot="0">
            <a:off x="10065700" y="6906964"/>
            <a:ext cx="2571750" cy="1553845"/>
          </a:xfrm>
          <a:prstGeom prst="rect">
            <a:avLst/>
          </a:prstGeom>
        </p:spPr>
        <p:txBody>
          <a:bodyPr anchor="t" rtlCol="false" tIns="0" lIns="0" bIns="0" rIns="0">
            <a:spAutoFit/>
          </a:bodyPr>
          <a:lstStyle/>
          <a:p>
            <a:pPr algn="l" marL="0" indent="0" lvl="0">
              <a:lnSpc>
                <a:spcPts val="3079"/>
              </a:lnSpc>
            </a:pPr>
            <a:r>
              <a:rPr lang="en-US" sz="2199">
                <a:solidFill>
                  <a:srgbClr val="FFFFFF"/>
                </a:solidFill>
                <a:latin typeface="Raleway"/>
                <a:ea typeface="Raleway"/>
                <a:cs typeface="Raleway"/>
                <a:sym typeface="Raleway"/>
              </a:rPr>
              <a:t>Features and Modeling: Approach and Techniques</a:t>
            </a:r>
          </a:p>
        </p:txBody>
      </p:sp>
      <p:sp>
        <p:nvSpPr>
          <p:cNvPr name="TextBox 8" id="8"/>
          <p:cNvSpPr txBox="true"/>
          <p:nvPr/>
        </p:nvSpPr>
        <p:spPr>
          <a:xfrm rot="0">
            <a:off x="14380525" y="6906964"/>
            <a:ext cx="2571750" cy="1163320"/>
          </a:xfrm>
          <a:prstGeom prst="rect">
            <a:avLst/>
          </a:prstGeom>
        </p:spPr>
        <p:txBody>
          <a:bodyPr anchor="t" rtlCol="false" tIns="0" lIns="0" bIns="0" rIns="0">
            <a:spAutoFit/>
          </a:bodyPr>
          <a:lstStyle/>
          <a:p>
            <a:pPr algn="l" marL="0" indent="0" lvl="0">
              <a:lnSpc>
                <a:spcPts val="3079"/>
              </a:lnSpc>
            </a:pPr>
            <a:r>
              <a:rPr lang="en-US" sz="2199">
                <a:solidFill>
                  <a:srgbClr val="FFFFFF"/>
                </a:solidFill>
                <a:latin typeface="Raleway"/>
                <a:ea typeface="Raleway"/>
                <a:cs typeface="Raleway"/>
                <a:sym typeface="Raleway"/>
              </a:rPr>
              <a:t>Results and Alert System: Insights and Actions</a:t>
            </a:r>
          </a:p>
        </p:txBody>
      </p:sp>
      <p:sp>
        <p:nvSpPr>
          <p:cNvPr name="TextBox 9" id="9"/>
          <p:cNvSpPr txBox="true"/>
          <p:nvPr/>
        </p:nvSpPr>
        <p:spPr>
          <a:xfrm rot="0">
            <a:off x="17488928" y="9402749"/>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FFFFFF"/>
                </a:solidFill>
                <a:latin typeface="Raleway"/>
                <a:ea typeface="Raleway"/>
                <a:cs typeface="Raleway"/>
                <a:sym typeface="Raleway"/>
              </a:rPr>
              <a:t>2</a:t>
            </a:r>
          </a:p>
        </p:txBody>
      </p:sp>
      <p:sp>
        <p:nvSpPr>
          <p:cNvPr name="AutoShape 10" id="10"/>
          <p:cNvSpPr/>
          <p:nvPr/>
        </p:nvSpPr>
        <p:spPr>
          <a:xfrm>
            <a:off x="1431704" y="9610725"/>
            <a:ext cx="15624461" cy="0"/>
          </a:xfrm>
          <a:prstGeom prst="line">
            <a:avLst/>
          </a:prstGeom>
          <a:ln cap="flat" w="19050">
            <a:solidFill>
              <a:srgbClr val="FFFFFF"/>
            </a:solidFill>
            <a:prstDash val="solid"/>
            <a:headEnd type="none" len="sm" w="sm"/>
            <a:tailEnd type="none" len="sm" w="sm"/>
          </a:ln>
        </p:spPr>
      </p:sp>
      <p:sp>
        <p:nvSpPr>
          <p:cNvPr name="Freeform 11" id="11"/>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2" id="12"/>
          <p:cNvSpPr/>
          <p:nvPr/>
        </p:nvSpPr>
        <p:spPr>
          <a:xfrm flipH="false" flipV="false" rot="0">
            <a:off x="1431704" y="5490328"/>
            <a:ext cx="1137821" cy="568911"/>
          </a:xfrm>
          <a:custGeom>
            <a:avLst/>
            <a:gdLst/>
            <a:ahLst/>
            <a:cxnLst/>
            <a:rect r="r" b="b" t="t" l="l"/>
            <a:pathLst>
              <a:path h="568911" w="1137821">
                <a:moveTo>
                  <a:pt x="0" y="0"/>
                </a:moveTo>
                <a:lnTo>
                  <a:pt x="1137821" y="0"/>
                </a:lnTo>
                <a:lnTo>
                  <a:pt x="1137821" y="568911"/>
                </a:lnTo>
                <a:lnTo>
                  <a:pt x="0" y="56891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3" id="13"/>
          <p:cNvSpPr/>
          <p:nvPr/>
        </p:nvSpPr>
        <p:spPr>
          <a:xfrm flipH="false" flipV="false" rot="-10800000">
            <a:off x="5764290" y="5499209"/>
            <a:ext cx="1120060" cy="560030"/>
          </a:xfrm>
          <a:custGeom>
            <a:avLst/>
            <a:gdLst/>
            <a:ahLst/>
            <a:cxnLst/>
            <a:rect r="r" b="b" t="t" l="l"/>
            <a:pathLst>
              <a:path h="560030" w="1120060">
                <a:moveTo>
                  <a:pt x="0" y="0"/>
                </a:moveTo>
                <a:lnTo>
                  <a:pt x="1120060" y="0"/>
                </a:lnTo>
                <a:lnTo>
                  <a:pt x="1120060" y="560030"/>
                </a:lnTo>
                <a:lnTo>
                  <a:pt x="0" y="560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4" id="14"/>
          <p:cNvSpPr/>
          <p:nvPr/>
        </p:nvSpPr>
        <p:spPr>
          <a:xfrm flipH="false" flipV="false" rot="-10800000">
            <a:off x="14380525" y="5499209"/>
            <a:ext cx="1120060" cy="560030"/>
          </a:xfrm>
          <a:custGeom>
            <a:avLst/>
            <a:gdLst/>
            <a:ahLst/>
            <a:cxnLst/>
            <a:rect r="r" b="b" t="t" l="l"/>
            <a:pathLst>
              <a:path h="560030" w="1120060">
                <a:moveTo>
                  <a:pt x="0" y="0"/>
                </a:moveTo>
                <a:lnTo>
                  <a:pt x="1120060" y="0"/>
                </a:lnTo>
                <a:lnTo>
                  <a:pt x="1120060" y="560030"/>
                </a:lnTo>
                <a:lnTo>
                  <a:pt x="0" y="560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0065700" y="5499209"/>
            <a:ext cx="1120060" cy="560030"/>
          </a:xfrm>
          <a:custGeom>
            <a:avLst/>
            <a:gdLst/>
            <a:ahLst/>
            <a:cxnLst/>
            <a:rect r="r" b="b" t="t" l="l"/>
            <a:pathLst>
              <a:path h="560030" w="1120060">
                <a:moveTo>
                  <a:pt x="0" y="0"/>
                </a:moveTo>
                <a:lnTo>
                  <a:pt x="1120060" y="0"/>
                </a:lnTo>
                <a:lnTo>
                  <a:pt x="1120060" y="560030"/>
                </a:lnTo>
                <a:lnTo>
                  <a:pt x="0" y="5600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7BBF"/>
        </a:solidFill>
      </p:bgPr>
    </p:bg>
    <p:spTree>
      <p:nvGrpSpPr>
        <p:cNvPr id="1" name=""/>
        <p:cNvGrpSpPr/>
        <p:nvPr/>
      </p:nvGrpSpPr>
      <p:grpSpPr>
        <a:xfrm>
          <a:off x="0" y="0"/>
          <a:ext cx="0" cy="0"/>
          <a:chOff x="0" y="0"/>
          <a:chExt cx="0" cy="0"/>
        </a:xfrm>
      </p:grpSpPr>
      <p:sp>
        <p:nvSpPr>
          <p:cNvPr name="AutoShape 2" id="2"/>
          <p:cNvSpPr/>
          <p:nvPr/>
        </p:nvSpPr>
        <p:spPr>
          <a:xfrm>
            <a:off x="1431704" y="9610725"/>
            <a:ext cx="15624461" cy="0"/>
          </a:xfrm>
          <a:prstGeom prst="line">
            <a:avLst/>
          </a:prstGeom>
          <a:ln cap="flat" w="19050">
            <a:solidFill>
              <a:srgbClr val="FFFFFF"/>
            </a:solidFill>
            <a:prstDash val="solid"/>
            <a:headEnd type="none" len="sm" w="sm"/>
            <a:tailEnd type="none" len="sm" w="sm"/>
          </a:ln>
        </p:spPr>
      </p:sp>
      <p:sp>
        <p:nvSpPr>
          <p:cNvPr name="Freeform 3" id="3"/>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4" id="4"/>
          <p:cNvGrpSpPr/>
          <p:nvPr/>
        </p:nvGrpSpPr>
        <p:grpSpPr>
          <a:xfrm rot="0">
            <a:off x="666750" y="666750"/>
            <a:ext cx="13208441" cy="2249148"/>
            <a:chOff x="0" y="0"/>
            <a:chExt cx="17611255" cy="2998864"/>
          </a:xfrm>
        </p:grpSpPr>
        <p:sp>
          <p:nvSpPr>
            <p:cNvPr name="TextBox 5" id="5"/>
            <p:cNvSpPr txBox="true"/>
            <p:nvPr/>
          </p:nvSpPr>
          <p:spPr>
            <a:xfrm rot="0">
              <a:off x="0" y="76200"/>
              <a:ext cx="17611255" cy="1752600"/>
            </a:xfrm>
            <a:prstGeom prst="rect">
              <a:avLst/>
            </a:prstGeom>
          </p:spPr>
          <p:txBody>
            <a:bodyPr anchor="t" rtlCol="false" tIns="0" lIns="0" bIns="0" rIns="0">
              <a:spAutoFit/>
            </a:bodyPr>
            <a:lstStyle/>
            <a:p>
              <a:pPr algn="l" marL="0" indent="0" lvl="0">
                <a:lnSpc>
                  <a:spcPts val="9900"/>
                </a:lnSpc>
              </a:pPr>
              <a:r>
                <a:rPr lang="en-US" sz="9000">
                  <a:solidFill>
                    <a:srgbClr val="FFFFFF"/>
                  </a:solidFill>
                  <a:latin typeface="Raleway"/>
                  <a:ea typeface="Raleway"/>
                  <a:cs typeface="Raleway"/>
                  <a:sym typeface="Raleway"/>
                </a:rPr>
                <a:t>Hospital Bed Crisis</a:t>
              </a:r>
            </a:p>
          </p:txBody>
        </p:sp>
        <p:sp>
          <p:nvSpPr>
            <p:cNvPr name="TextBox 6" id="6"/>
            <p:cNvSpPr txBox="true"/>
            <p:nvPr/>
          </p:nvSpPr>
          <p:spPr>
            <a:xfrm rot="0">
              <a:off x="0" y="2322589"/>
              <a:ext cx="17611255" cy="676275"/>
            </a:xfrm>
            <a:prstGeom prst="rect">
              <a:avLst/>
            </a:prstGeom>
          </p:spPr>
          <p:txBody>
            <a:bodyPr anchor="t" rtlCol="false" tIns="0" lIns="0" bIns="0" rIns="0">
              <a:spAutoFit/>
            </a:bodyPr>
            <a:lstStyle/>
            <a:p>
              <a:pPr algn="l" marL="0" indent="0" lvl="0">
                <a:lnSpc>
                  <a:spcPts val="4200"/>
                </a:lnSpc>
              </a:pPr>
              <a:r>
                <a:rPr lang="en-US" sz="3000">
                  <a:solidFill>
                    <a:srgbClr val="FFFFFF"/>
                  </a:solidFill>
                  <a:latin typeface="Raleway"/>
                  <a:ea typeface="Raleway"/>
                  <a:cs typeface="Raleway"/>
                  <a:sym typeface="Raleway"/>
                </a:rPr>
                <a:t>Addressing the Ongoing Shortage Challenge</a:t>
              </a:r>
            </a:p>
          </p:txBody>
        </p:sp>
      </p:grpSp>
      <p:grpSp>
        <p:nvGrpSpPr>
          <p:cNvPr name="Group 7" id="7"/>
          <p:cNvGrpSpPr/>
          <p:nvPr/>
        </p:nvGrpSpPr>
        <p:grpSpPr>
          <a:xfrm rot="0">
            <a:off x="671512" y="5143500"/>
            <a:ext cx="4005262" cy="3401060"/>
            <a:chOff x="0" y="0"/>
            <a:chExt cx="5340350" cy="4534747"/>
          </a:xfrm>
        </p:grpSpPr>
        <p:sp>
          <p:nvSpPr>
            <p:cNvPr name="TextBox 8" id="8"/>
            <p:cNvSpPr txBox="true"/>
            <p:nvPr/>
          </p:nvSpPr>
          <p:spPr>
            <a:xfrm rot="0">
              <a:off x="0" y="1165225"/>
              <a:ext cx="5340350" cy="3369522"/>
            </a:xfrm>
            <a:prstGeom prst="rect">
              <a:avLst/>
            </a:prstGeom>
          </p:spPr>
          <p:txBody>
            <a:bodyPr anchor="t" rtlCol="false" tIns="0" lIns="0" bIns="0" rIns="0">
              <a:spAutoFit/>
            </a:bodyPr>
            <a:lstStyle/>
            <a:p>
              <a:pPr algn="l" marL="0" indent="0" lvl="0">
                <a:lnSpc>
                  <a:spcPts val="2860"/>
                </a:lnSpc>
              </a:pPr>
              <a:r>
                <a:rPr lang="en-US" sz="2200">
                  <a:solidFill>
                    <a:srgbClr val="FFFFFF"/>
                  </a:solidFill>
                  <a:latin typeface="Raleway"/>
                  <a:ea typeface="Raleway"/>
                  <a:cs typeface="Raleway"/>
                  <a:sym typeface="Raleway"/>
                </a:rPr>
                <a:t>The hospital bed shortage is a </a:t>
              </a:r>
              <a:r>
                <a:rPr lang="en-US" b="true" sz="2200">
                  <a:solidFill>
                    <a:srgbClr val="FFFFFF"/>
                  </a:solidFill>
                  <a:latin typeface="Raleway Bold"/>
                  <a:ea typeface="Raleway Bold"/>
                  <a:cs typeface="Raleway Bold"/>
                  <a:sym typeface="Raleway Bold"/>
                </a:rPr>
                <a:t>recurring challenge</a:t>
              </a:r>
              <a:r>
                <a:rPr lang="en-US" sz="2200">
                  <a:solidFill>
                    <a:srgbClr val="FFFFFF"/>
                  </a:solidFill>
                  <a:latin typeface="Raleway"/>
                  <a:ea typeface="Raleway"/>
                  <a:cs typeface="Raleway"/>
                  <a:sym typeface="Raleway"/>
                </a:rPr>
                <a:t> that leads to patient refusals, delays, and diversions, impacting healthcare quality and accessibility for the community.</a:t>
              </a:r>
            </a:p>
          </p:txBody>
        </p:sp>
        <p:sp>
          <p:nvSpPr>
            <p:cNvPr name="TextBox 9" id="9"/>
            <p:cNvSpPr txBox="true"/>
            <p:nvPr/>
          </p:nvSpPr>
          <p:spPr>
            <a:xfrm rot="0">
              <a:off x="0" y="-66675"/>
              <a:ext cx="5340350" cy="676275"/>
            </a:xfrm>
            <a:prstGeom prst="rect">
              <a:avLst/>
            </a:prstGeom>
          </p:spPr>
          <p:txBody>
            <a:bodyPr anchor="t" rtlCol="false" tIns="0" lIns="0" bIns="0" rIns="0">
              <a:spAutoFit/>
            </a:bodyPr>
            <a:lstStyle/>
            <a:p>
              <a:pPr algn="l" marL="0" indent="0" lvl="0">
                <a:lnSpc>
                  <a:spcPts val="4200"/>
                </a:lnSpc>
              </a:pPr>
              <a:r>
                <a:rPr lang="en-US" b="true" sz="3000">
                  <a:solidFill>
                    <a:srgbClr val="FFFFFF"/>
                  </a:solidFill>
                  <a:latin typeface="Raleway Bold"/>
                  <a:ea typeface="Raleway Bold"/>
                  <a:cs typeface="Raleway Bold"/>
                  <a:sym typeface="Raleway Bold"/>
                </a:rPr>
                <a:t>Recurring Shortages</a:t>
              </a:r>
            </a:p>
          </p:txBody>
        </p:sp>
      </p:grpSp>
      <p:grpSp>
        <p:nvGrpSpPr>
          <p:cNvPr name="Group 10" id="10"/>
          <p:cNvGrpSpPr/>
          <p:nvPr/>
        </p:nvGrpSpPr>
        <p:grpSpPr>
          <a:xfrm rot="0">
            <a:off x="6419850" y="5143500"/>
            <a:ext cx="4010025" cy="3039110"/>
            <a:chOff x="0" y="0"/>
            <a:chExt cx="5346700" cy="4052147"/>
          </a:xfrm>
        </p:grpSpPr>
        <p:sp>
          <p:nvSpPr>
            <p:cNvPr name="TextBox 11" id="11"/>
            <p:cNvSpPr txBox="true"/>
            <p:nvPr/>
          </p:nvSpPr>
          <p:spPr>
            <a:xfrm rot="0">
              <a:off x="0" y="1165225"/>
              <a:ext cx="5346700" cy="2886922"/>
            </a:xfrm>
            <a:prstGeom prst="rect">
              <a:avLst/>
            </a:prstGeom>
          </p:spPr>
          <p:txBody>
            <a:bodyPr anchor="t" rtlCol="false" tIns="0" lIns="0" bIns="0" rIns="0">
              <a:spAutoFit/>
            </a:bodyPr>
            <a:lstStyle/>
            <a:p>
              <a:pPr algn="l" marL="0" indent="0" lvl="0">
                <a:lnSpc>
                  <a:spcPts val="2860"/>
                </a:lnSpc>
              </a:pPr>
              <a:r>
                <a:rPr lang="en-US" sz="2200">
                  <a:solidFill>
                    <a:srgbClr val="FFFFFF"/>
                  </a:solidFill>
                  <a:latin typeface="Raleway"/>
                  <a:ea typeface="Raleway"/>
                  <a:cs typeface="Raleway"/>
                  <a:sym typeface="Raleway"/>
                </a:rPr>
                <a:t>Our objective is to accurately </a:t>
              </a:r>
              <a:r>
                <a:rPr lang="en-US" b="true" sz="2200">
                  <a:solidFill>
                    <a:srgbClr val="FFFFFF"/>
                  </a:solidFill>
                  <a:latin typeface="Raleway Bold"/>
                  <a:ea typeface="Raleway Bold"/>
                  <a:cs typeface="Raleway Bold"/>
                  <a:sym typeface="Raleway Bold"/>
                </a:rPr>
                <a:t>predict crisis occurrences</a:t>
              </a:r>
              <a:r>
                <a:rPr lang="en-US" sz="2200">
                  <a:solidFill>
                    <a:srgbClr val="FFFFFF"/>
                  </a:solidFill>
                  <a:latin typeface="Raleway"/>
                  <a:ea typeface="Raleway"/>
                  <a:cs typeface="Raleway"/>
                  <a:sym typeface="Raleway"/>
                </a:rPr>
                <a:t> for each hospital service in week t+1, utilizing data available by the end of week t to inform decision-making.</a:t>
              </a:r>
            </a:p>
          </p:txBody>
        </p:sp>
        <p:sp>
          <p:nvSpPr>
            <p:cNvPr name="TextBox 12" id="12"/>
            <p:cNvSpPr txBox="true"/>
            <p:nvPr/>
          </p:nvSpPr>
          <p:spPr>
            <a:xfrm rot="0">
              <a:off x="0" y="-66675"/>
              <a:ext cx="5346700" cy="676275"/>
            </a:xfrm>
            <a:prstGeom prst="rect">
              <a:avLst/>
            </a:prstGeom>
          </p:spPr>
          <p:txBody>
            <a:bodyPr anchor="t" rtlCol="false" tIns="0" lIns="0" bIns="0" rIns="0">
              <a:spAutoFit/>
            </a:bodyPr>
            <a:lstStyle/>
            <a:p>
              <a:pPr algn="l" marL="0" indent="0" lvl="0">
                <a:lnSpc>
                  <a:spcPts val="4200"/>
                </a:lnSpc>
              </a:pPr>
              <a:r>
                <a:rPr lang="en-US" b="true" sz="3000">
                  <a:solidFill>
                    <a:srgbClr val="FFFFFF"/>
                  </a:solidFill>
                  <a:latin typeface="Raleway Bold"/>
                  <a:ea typeface="Raleway Bold"/>
                  <a:cs typeface="Raleway Bold"/>
                  <a:sym typeface="Raleway Bold"/>
                </a:rPr>
                <a:t>Predicting Crisis</a:t>
              </a:r>
            </a:p>
          </p:txBody>
        </p:sp>
      </p:grpSp>
      <p:grpSp>
        <p:nvGrpSpPr>
          <p:cNvPr name="Group 13" id="13"/>
          <p:cNvGrpSpPr/>
          <p:nvPr/>
        </p:nvGrpSpPr>
        <p:grpSpPr>
          <a:xfrm rot="0">
            <a:off x="12187642" y="5152390"/>
            <a:ext cx="3995333" cy="3572510"/>
            <a:chOff x="0" y="0"/>
            <a:chExt cx="5327111" cy="4763347"/>
          </a:xfrm>
        </p:grpSpPr>
        <p:sp>
          <p:nvSpPr>
            <p:cNvPr name="TextBox 14" id="14"/>
            <p:cNvSpPr txBox="true"/>
            <p:nvPr/>
          </p:nvSpPr>
          <p:spPr>
            <a:xfrm rot="0">
              <a:off x="0" y="1876425"/>
              <a:ext cx="5327111" cy="2886922"/>
            </a:xfrm>
            <a:prstGeom prst="rect">
              <a:avLst/>
            </a:prstGeom>
          </p:spPr>
          <p:txBody>
            <a:bodyPr anchor="t" rtlCol="false" tIns="0" lIns="0" bIns="0" rIns="0">
              <a:spAutoFit/>
            </a:bodyPr>
            <a:lstStyle/>
            <a:p>
              <a:pPr algn="l" marL="0" indent="0" lvl="0">
                <a:lnSpc>
                  <a:spcPts val="2860"/>
                </a:lnSpc>
              </a:pPr>
              <a:r>
                <a:rPr lang="en-US" sz="2200">
                  <a:solidFill>
                    <a:srgbClr val="FFFFFF"/>
                  </a:solidFill>
                  <a:latin typeface="Raleway"/>
                  <a:ea typeface="Raleway"/>
                  <a:cs typeface="Raleway"/>
                  <a:sym typeface="Raleway"/>
                </a:rPr>
                <a:t>We emphasize ethical use of </a:t>
              </a:r>
              <a:r>
                <a:rPr lang="en-US" b="true" sz="2200">
                  <a:solidFill>
                    <a:srgbClr val="FFFFFF"/>
                  </a:solidFill>
                  <a:latin typeface="Raleway Bold"/>
                  <a:ea typeface="Raleway Bold"/>
                  <a:cs typeface="Raleway Bold"/>
                  <a:sym typeface="Raleway Bold"/>
                </a:rPr>
                <a:t>open data and transparency</a:t>
              </a:r>
              <a:r>
                <a:rPr lang="en-US" sz="2200">
                  <a:solidFill>
                    <a:srgbClr val="FFFFFF"/>
                  </a:solidFill>
                  <a:latin typeface="Raleway"/>
                  <a:ea typeface="Raleway"/>
                  <a:cs typeface="Raleway"/>
                  <a:sym typeface="Raleway"/>
                </a:rPr>
                <a:t>, ensuring human-in-the-loop alerts and bias checks across departments to maintain trust and integrity in our predictions.</a:t>
              </a:r>
            </a:p>
          </p:txBody>
        </p:sp>
        <p:sp>
          <p:nvSpPr>
            <p:cNvPr name="TextBox 15" id="15"/>
            <p:cNvSpPr txBox="true"/>
            <p:nvPr/>
          </p:nvSpPr>
          <p:spPr>
            <a:xfrm rot="0">
              <a:off x="0" y="-66675"/>
              <a:ext cx="5327111" cy="1387475"/>
            </a:xfrm>
            <a:prstGeom prst="rect">
              <a:avLst/>
            </a:prstGeom>
          </p:spPr>
          <p:txBody>
            <a:bodyPr anchor="t" rtlCol="false" tIns="0" lIns="0" bIns="0" rIns="0">
              <a:spAutoFit/>
            </a:bodyPr>
            <a:lstStyle/>
            <a:p>
              <a:pPr algn="l" marL="0" indent="0" lvl="0">
                <a:lnSpc>
                  <a:spcPts val="4200"/>
                </a:lnSpc>
              </a:pPr>
              <a:r>
                <a:rPr lang="en-US" b="true" sz="3000">
                  <a:solidFill>
                    <a:srgbClr val="FFFFFF"/>
                  </a:solidFill>
                  <a:latin typeface="Raleway Bold"/>
                  <a:ea typeface="Raleway Bold"/>
                  <a:cs typeface="Raleway Bold"/>
                  <a:sym typeface="Raleway Bold"/>
                </a:rPr>
                <a:t>Ethical Considerations</a:t>
              </a:r>
            </a:p>
          </p:txBody>
        </p:sp>
      </p:grpSp>
      <p:sp>
        <p:nvSpPr>
          <p:cNvPr name="TextBox 16" id="16"/>
          <p:cNvSpPr txBox="true"/>
          <p:nvPr/>
        </p:nvSpPr>
        <p:spPr>
          <a:xfrm rot="0">
            <a:off x="17357080" y="9412274"/>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FFFFFF"/>
                </a:solidFill>
                <a:latin typeface="Raleway"/>
                <a:ea typeface="Raleway"/>
                <a:cs typeface="Raleway"/>
                <a:sym typeface="Raleway"/>
              </a:rPr>
              <a:t>3</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2F4B"/>
        </a:solidFill>
      </p:bgPr>
    </p:bg>
    <p:spTree>
      <p:nvGrpSpPr>
        <p:cNvPr id="1" name=""/>
        <p:cNvGrpSpPr/>
        <p:nvPr/>
      </p:nvGrpSpPr>
      <p:grpSpPr>
        <a:xfrm>
          <a:off x="0" y="0"/>
          <a:ext cx="0" cy="0"/>
          <a:chOff x="0" y="0"/>
          <a:chExt cx="0" cy="0"/>
        </a:xfrm>
      </p:grpSpPr>
      <p:sp>
        <p:nvSpPr>
          <p:cNvPr name="TextBox 2" id="2"/>
          <p:cNvSpPr txBox="true"/>
          <p:nvPr/>
        </p:nvSpPr>
        <p:spPr>
          <a:xfrm rot="0">
            <a:off x="666750" y="742950"/>
            <a:ext cx="11201400" cy="2552700"/>
          </a:xfrm>
          <a:prstGeom prst="rect">
            <a:avLst/>
          </a:prstGeom>
        </p:spPr>
        <p:txBody>
          <a:bodyPr anchor="t" rtlCol="false" tIns="0" lIns="0" bIns="0" rIns="0">
            <a:spAutoFit/>
          </a:bodyPr>
          <a:lstStyle/>
          <a:p>
            <a:pPr algn="l" marL="0" indent="0" lvl="0">
              <a:lnSpc>
                <a:spcPts val="9900"/>
              </a:lnSpc>
            </a:pPr>
            <a:r>
              <a:rPr lang="en-US" sz="9000">
                <a:solidFill>
                  <a:srgbClr val="FFFFFF"/>
                </a:solidFill>
                <a:latin typeface="Raleway"/>
                <a:ea typeface="Raleway"/>
                <a:cs typeface="Raleway"/>
                <a:sym typeface="Raleway"/>
              </a:rPr>
              <a:t>Data Sources Overview</a:t>
            </a:r>
          </a:p>
        </p:txBody>
      </p:sp>
      <p:grpSp>
        <p:nvGrpSpPr>
          <p:cNvPr name="Group 3" id="3"/>
          <p:cNvGrpSpPr/>
          <p:nvPr/>
        </p:nvGrpSpPr>
        <p:grpSpPr>
          <a:xfrm rot="0">
            <a:off x="666750" y="4268188"/>
            <a:ext cx="5448300" cy="1477645"/>
            <a:chOff x="0" y="0"/>
            <a:chExt cx="7264400" cy="1970193"/>
          </a:xfrm>
        </p:grpSpPr>
        <p:sp>
          <p:nvSpPr>
            <p:cNvPr name="TextBox 4" id="4"/>
            <p:cNvSpPr txBox="true"/>
            <p:nvPr/>
          </p:nvSpPr>
          <p:spPr>
            <a:xfrm rot="0">
              <a:off x="0" y="19050"/>
              <a:ext cx="7264400" cy="590550"/>
            </a:xfrm>
            <a:prstGeom prst="rect">
              <a:avLst/>
            </a:prstGeom>
          </p:spPr>
          <p:txBody>
            <a:bodyPr anchor="t" rtlCol="false" tIns="0" lIns="0" bIns="0" rIns="0">
              <a:spAutoFit/>
            </a:bodyPr>
            <a:lstStyle/>
            <a:p>
              <a:pPr algn="l" marL="0" indent="0" lvl="0">
                <a:lnSpc>
                  <a:spcPts val="3300"/>
                </a:lnSpc>
              </a:pPr>
              <a:r>
                <a:rPr lang="en-US" b="true" sz="3000">
                  <a:solidFill>
                    <a:srgbClr val="FFFFFF"/>
                  </a:solidFill>
                  <a:latin typeface="Raleway Bold"/>
                  <a:ea typeface="Raleway Bold"/>
                  <a:cs typeface="Raleway Bold"/>
                  <a:sym typeface="Raleway Bold"/>
                </a:rPr>
                <a:t>Data Sources</a:t>
              </a:r>
            </a:p>
          </p:txBody>
        </p:sp>
        <p:sp>
          <p:nvSpPr>
            <p:cNvPr name="TextBox 5" id="5"/>
            <p:cNvSpPr txBox="true"/>
            <p:nvPr/>
          </p:nvSpPr>
          <p:spPr>
            <a:xfrm rot="0">
              <a:off x="0" y="955675"/>
              <a:ext cx="7264400" cy="10145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The data comes from the Kaggle Hospital Beds Management dataset.</a:t>
              </a:r>
            </a:p>
          </p:txBody>
        </p:sp>
      </p:grpSp>
      <p:grpSp>
        <p:nvGrpSpPr>
          <p:cNvPr name="Group 6" id="6"/>
          <p:cNvGrpSpPr/>
          <p:nvPr/>
        </p:nvGrpSpPr>
        <p:grpSpPr>
          <a:xfrm rot="0">
            <a:off x="9309787" y="4268188"/>
            <a:ext cx="5448300" cy="1879212"/>
            <a:chOff x="0" y="0"/>
            <a:chExt cx="7264400" cy="2505616"/>
          </a:xfrm>
        </p:grpSpPr>
        <p:sp>
          <p:nvSpPr>
            <p:cNvPr name="TextBox 7" id="7"/>
            <p:cNvSpPr txBox="true"/>
            <p:nvPr/>
          </p:nvSpPr>
          <p:spPr>
            <a:xfrm rot="0">
              <a:off x="0" y="19050"/>
              <a:ext cx="7264400" cy="590550"/>
            </a:xfrm>
            <a:prstGeom prst="rect">
              <a:avLst/>
            </a:prstGeom>
          </p:spPr>
          <p:txBody>
            <a:bodyPr anchor="t" rtlCol="false" tIns="0" lIns="0" bIns="0" rIns="0">
              <a:spAutoFit/>
            </a:bodyPr>
            <a:lstStyle/>
            <a:p>
              <a:pPr algn="l" marL="0" indent="0" lvl="0">
                <a:lnSpc>
                  <a:spcPts val="3300"/>
                </a:lnSpc>
              </a:pPr>
              <a:r>
                <a:rPr lang="en-US" b="true" sz="3000">
                  <a:solidFill>
                    <a:srgbClr val="FFFFFF"/>
                  </a:solidFill>
                  <a:latin typeface="Raleway Bold"/>
                  <a:ea typeface="Raleway Bold"/>
                  <a:cs typeface="Raleway Bold"/>
                  <a:sym typeface="Raleway Bold"/>
                </a:rPr>
                <a:t>Core Columns</a:t>
              </a:r>
            </a:p>
          </p:txBody>
        </p:sp>
        <p:sp>
          <p:nvSpPr>
            <p:cNvPr name="TextBox 8" id="8"/>
            <p:cNvSpPr txBox="true"/>
            <p:nvPr/>
          </p:nvSpPr>
          <p:spPr>
            <a:xfrm rot="0">
              <a:off x="0" y="970398"/>
              <a:ext cx="7264400" cy="15352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Important columns include beds, requests, admissions, refusals, and occupancy.</a:t>
              </a:r>
            </a:p>
          </p:txBody>
        </p:sp>
      </p:grpSp>
      <p:sp>
        <p:nvSpPr>
          <p:cNvPr name="TextBox 9" id="9"/>
          <p:cNvSpPr txBox="true"/>
          <p:nvPr/>
        </p:nvSpPr>
        <p:spPr>
          <a:xfrm rot="0">
            <a:off x="17376901" y="9412274"/>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FFFFFF"/>
                </a:solidFill>
                <a:latin typeface="Raleway"/>
                <a:ea typeface="Raleway"/>
                <a:cs typeface="Raleway"/>
                <a:sym typeface="Raleway"/>
              </a:rPr>
              <a:t>4</a:t>
            </a:r>
          </a:p>
        </p:txBody>
      </p:sp>
      <p:sp>
        <p:nvSpPr>
          <p:cNvPr name="AutoShape 10" id="10"/>
          <p:cNvSpPr/>
          <p:nvPr/>
        </p:nvSpPr>
        <p:spPr>
          <a:xfrm>
            <a:off x="1431704" y="9610725"/>
            <a:ext cx="15624461" cy="0"/>
          </a:xfrm>
          <a:prstGeom prst="line">
            <a:avLst/>
          </a:prstGeom>
          <a:ln cap="flat" w="19050">
            <a:solidFill>
              <a:srgbClr val="FFFFFF"/>
            </a:solidFill>
            <a:prstDash val="solid"/>
            <a:headEnd type="none" len="sm" w="sm"/>
            <a:tailEnd type="none" len="sm" w="sm"/>
          </a:ln>
        </p:spPr>
      </p:sp>
      <p:sp>
        <p:nvSpPr>
          <p:cNvPr name="Freeform 11" id="11"/>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666750" y="6945736"/>
            <a:ext cx="5448300" cy="1477645"/>
            <a:chOff x="0" y="0"/>
            <a:chExt cx="7264400" cy="1970193"/>
          </a:xfrm>
        </p:grpSpPr>
        <p:sp>
          <p:nvSpPr>
            <p:cNvPr name="TextBox 13" id="13"/>
            <p:cNvSpPr txBox="true"/>
            <p:nvPr/>
          </p:nvSpPr>
          <p:spPr>
            <a:xfrm rot="0">
              <a:off x="0" y="19050"/>
              <a:ext cx="7264400" cy="590550"/>
            </a:xfrm>
            <a:prstGeom prst="rect">
              <a:avLst/>
            </a:prstGeom>
          </p:spPr>
          <p:txBody>
            <a:bodyPr anchor="t" rtlCol="false" tIns="0" lIns="0" bIns="0" rIns="0">
              <a:spAutoFit/>
            </a:bodyPr>
            <a:lstStyle/>
            <a:p>
              <a:pPr algn="l" marL="0" indent="0" lvl="0">
                <a:lnSpc>
                  <a:spcPts val="3300"/>
                </a:lnSpc>
              </a:pPr>
              <a:r>
                <a:rPr lang="en-US" b="true" sz="3000">
                  <a:solidFill>
                    <a:srgbClr val="FFFFFF"/>
                  </a:solidFill>
                  <a:latin typeface="Raleway Bold"/>
                  <a:ea typeface="Raleway Bold"/>
                  <a:cs typeface="Raleway Bold"/>
                  <a:sym typeface="Raleway Bold"/>
                </a:rPr>
                <a:t>Grouping</a:t>
              </a:r>
            </a:p>
          </p:txBody>
        </p:sp>
        <p:sp>
          <p:nvSpPr>
            <p:cNvPr name="TextBox 14" id="14"/>
            <p:cNvSpPr txBox="true"/>
            <p:nvPr/>
          </p:nvSpPr>
          <p:spPr>
            <a:xfrm rot="0">
              <a:off x="0" y="955675"/>
              <a:ext cx="7264400" cy="10145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Data is grouped by service for effective analysis and modeling.</a:t>
              </a:r>
            </a:p>
          </p:txBody>
        </p:sp>
      </p:grpSp>
      <p:grpSp>
        <p:nvGrpSpPr>
          <p:cNvPr name="Group 15" id="15"/>
          <p:cNvGrpSpPr/>
          <p:nvPr/>
        </p:nvGrpSpPr>
        <p:grpSpPr>
          <a:xfrm rot="0">
            <a:off x="9309787" y="6934694"/>
            <a:ext cx="5448300" cy="1488687"/>
            <a:chOff x="0" y="0"/>
            <a:chExt cx="7264400" cy="1984916"/>
          </a:xfrm>
        </p:grpSpPr>
        <p:sp>
          <p:nvSpPr>
            <p:cNvPr name="TextBox 16" id="16"/>
            <p:cNvSpPr txBox="true"/>
            <p:nvPr/>
          </p:nvSpPr>
          <p:spPr>
            <a:xfrm rot="0">
              <a:off x="0" y="19050"/>
              <a:ext cx="7264400" cy="590550"/>
            </a:xfrm>
            <a:prstGeom prst="rect">
              <a:avLst/>
            </a:prstGeom>
          </p:spPr>
          <p:txBody>
            <a:bodyPr anchor="t" rtlCol="false" tIns="0" lIns="0" bIns="0" rIns="0">
              <a:spAutoFit/>
            </a:bodyPr>
            <a:lstStyle/>
            <a:p>
              <a:pPr algn="l" marL="0" indent="0" lvl="0">
                <a:lnSpc>
                  <a:spcPts val="3300"/>
                </a:lnSpc>
              </a:pPr>
              <a:r>
                <a:rPr lang="en-US" b="true" sz="3000">
                  <a:solidFill>
                    <a:srgbClr val="FFFFFF"/>
                  </a:solidFill>
                  <a:latin typeface="Raleway Bold"/>
                  <a:ea typeface="Raleway Bold"/>
                  <a:cs typeface="Raleway Bold"/>
                  <a:sym typeface="Raleway Bold"/>
                </a:rPr>
                <a:t>Sorting</a:t>
              </a:r>
            </a:p>
          </p:txBody>
        </p:sp>
        <p:sp>
          <p:nvSpPr>
            <p:cNvPr name="TextBox 17" id="17"/>
            <p:cNvSpPr txBox="true"/>
            <p:nvPr/>
          </p:nvSpPr>
          <p:spPr>
            <a:xfrm rot="0">
              <a:off x="0" y="970398"/>
              <a:ext cx="7264400" cy="10145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The dataset is sorted by week to maintain chronological integrity.</a:t>
              </a:r>
            </a:p>
          </p:txBody>
        </p:sp>
      </p:grpSp>
      <p:sp>
        <p:nvSpPr>
          <p:cNvPr name="Freeform 18" id="18"/>
          <p:cNvSpPr/>
          <p:nvPr/>
        </p:nvSpPr>
        <p:spPr>
          <a:xfrm flipH="false" flipV="false" rot="8410794">
            <a:off x="14883321" y="-3075217"/>
            <a:ext cx="7440338" cy="5072958"/>
          </a:xfrm>
          <a:custGeom>
            <a:avLst/>
            <a:gdLst/>
            <a:ahLst/>
            <a:cxnLst/>
            <a:rect r="r" b="b" t="t" l="l"/>
            <a:pathLst>
              <a:path h="5072958" w="7440338">
                <a:moveTo>
                  <a:pt x="0" y="0"/>
                </a:moveTo>
                <a:lnTo>
                  <a:pt x="7440338" y="0"/>
                </a:lnTo>
                <a:lnTo>
                  <a:pt x="7440338" y="5072958"/>
                </a:lnTo>
                <a:lnTo>
                  <a:pt x="0" y="5072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5B87"/>
        </a:solidFill>
      </p:bgPr>
    </p:bg>
    <p:spTree>
      <p:nvGrpSpPr>
        <p:cNvPr id="1" name=""/>
        <p:cNvGrpSpPr/>
        <p:nvPr/>
      </p:nvGrpSpPr>
      <p:grpSpPr>
        <a:xfrm>
          <a:off x="0" y="0"/>
          <a:ext cx="0" cy="0"/>
          <a:chOff x="0" y="0"/>
          <a:chExt cx="0" cy="0"/>
        </a:xfrm>
      </p:grpSpPr>
      <p:sp>
        <p:nvSpPr>
          <p:cNvPr name="TextBox 2" id="2"/>
          <p:cNvSpPr txBox="true"/>
          <p:nvPr/>
        </p:nvSpPr>
        <p:spPr>
          <a:xfrm rot="0">
            <a:off x="669118" y="2752739"/>
            <a:ext cx="2569382" cy="1057275"/>
          </a:xfrm>
          <a:prstGeom prst="rect">
            <a:avLst/>
          </a:prstGeom>
        </p:spPr>
        <p:txBody>
          <a:bodyPr anchor="t" rtlCol="false" tIns="0" lIns="0" bIns="0" rIns="0">
            <a:spAutoFit/>
          </a:bodyPr>
          <a:lstStyle/>
          <a:p>
            <a:pPr algn="l" marL="0" indent="0" lvl="0">
              <a:lnSpc>
                <a:spcPts val="4200"/>
              </a:lnSpc>
              <a:spcBef>
                <a:spcPct val="0"/>
              </a:spcBef>
            </a:pPr>
            <a:r>
              <a:rPr lang="en-US" b="true" sz="3000" strike="noStrike" u="none">
                <a:solidFill>
                  <a:srgbClr val="FFFFFF"/>
                </a:solidFill>
                <a:latin typeface="Raleway Bold"/>
                <a:ea typeface="Raleway Bold"/>
                <a:cs typeface="Raleway Bold"/>
                <a:sym typeface="Raleway Bold"/>
              </a:rPr>
              <a:t>Lagged Features</a:t>
            </a:r>
          </a:p>
        </p:txBody>
      </p:sp>
      <p:sp>
        <p:nvSpPr>
          <p:cNvPr name="TextBox 3" id="3"/>
          <p:cNvSpPr txBox="true"/>
          <p:nvPr/>
        </p:nvSpPr>
        <p:spPr>
          <a:xfrm rot="0">
            <a:off x="5468359" y="2752739"/>
            <a:ext cx="2569382" cy="1057275"/>
          </a:xfrm>
          <a:prstGeom prst="rect">
            <a:avLst/>
          </a:prstGeom>
        </p:spPr>
        <p:txBody>
          <a:bodyPr anchor="t" rtlCol="false" tIns="0" lIns="0" bIns="0" rIns="0">
            <a:spAutoFit/>
          </a:bodyPr>
          <a:lstStyle/>
          <a:p>
            <a:pPr algn="l" marL="0" indent="0" lvl="0">
              <a:lnSpc>
                <a:spcPts val="4200"/>
              </a:lnSpc>
              <a:spcBef>
                <a:spcPct val="0"/>
              </a:spcBef>
            </a:pPr>
            <a:r>
              <a:rPr lang="en-US" b="true" sz="3000" strike="noStrike" u="none">
                <a:solidFill>
                  <a:srgbClr val="FFFFFF"/>
                </a:solidFill>
                <a:latin typeface="Raleway Bold"/>
                <a:ea typeface="Raleway Bold"/>
                <a:cs typeface="Raleway Bold"/>
                <a:sym typeface="Raleway Bold"/>
              </a:rPr>
              <a:t>Categorical Encoding</a:t>
            </a:r>
          </a:p>
        </p:txBody>
      </p:sp>
      <p:sp>
        <p:nvSpPr>
          <p:cNvPr name="TextBox 4" id="4"/>
          <p:cNvSpPr txBox="true"/>
          <p:nvPr/>
        </p:nvSpPr>
        <p:spPr>
          <a:xfrm rot="0">
            <a:off x="15066840" y="2752739"/>
            <a:ext cx="2569382" cy="1057275"/>
          </a:xfrm>
          <a:prstGeom prst="rect">
            <a:avLst/>
          </a:prstGeom>
        </p:spPr>
        <p:txBody>
          <a:bodyPr anchor="t" rtlCol="false" tIns="0" lIns="0" bIns="0" rIns="0">
            <a:spAutoFit/>
          </a:bodyPr>
          <a:lstStyle/>
          <a:p>
            <a:pPr algn="l" marL="0" indent="0" lvl="0">
              <a:lnSpc>
                <a:spcPts val="4200"/>
              </a:lnSpc>
              <a:spcBef>
                <a:spcPct val="0"/>
              </a:spcBef>
            </a:pPr>
            <a:r>
              <a:rPr lang="en-US" b="true" sz="3000" strike="noStrike" u="none">
                <a:solidFill>
                  <a:srgbClr val="FFFFFF"/>
                </a:solidFill>
                <a:latin typeface="Raleway Bold"/>
                <a:ea typeface="Raleway Bold"/>
                <a:cs typeface="Raleway Bold"/>
                <a:sym typeface="Raleway Bold"/>
              </a:rPr>
              <a:t>Stratified Split</a:t>
            </a:r>
          </a:p>
        </p:txBody>
      </p:sp>
      <p:sp>
        <p:nvSpPr>
          <p:cNvPr name="TextBox 5" id="5"/>
          <p:cNvSpPr txBox="true"/>
          <p:nvPr/>
        </p:nvSpPr>
        <p:spPr>
          <a:xfrm rot="0">
            <a:off x="669118" y="5114925"/>
            <a:ext cx="2569382" cy="1448435"/>
          </a:xfrm>
          <a:prstGeom prst="rect">
            <a:avLst/>
          </a:prstGeom>
        </p:spPr>
        <p:txBody>
          <a:bodyPr anchor="t" rtlCol="false" tIns="0" lIns="0" bIns="0" rIns="0">
            <a:spAutoFit/>
          </a:bodyPr>
          <a:lstStyle/>
          <a:p>
            <a:pPr algn="l" marL="0" indent="0" lvl="0">
              <a:lnSpc>
                <a:spcPts val="2860"/>
              </a:lnSpc>
              <a:spcBef>
                <a:spcPct val="0"/>
              </a:spcBef>
            </a:pPr>
            <a:r>
              <a:rPr lang="en-US" sz="2200" strike="noStrike" u="none">
                <a:solidFill>
                  <a:srgbClr val="FFFFFF"/>
                </a:solidFill>
                <a:latin typeface="Raleway"/>
                <a:ea typeface="Raleway"/>
                <a:cs typeface="Raleway"/>
                <a:sym typeface="Raleway"/>
              </a:rPr>
              <a:t>Lagged features were created using shift(1) for modeling.</a:t>
            </a:r>
          </a:p>
        </p:txBody>
      </p:sp>
      <p:sp>
        <p:nvSpPr>
          <p:cNvPr name="TextBox 6" id="6"/>
          <p:cNvSpPr txBox="true"/>
          <p:nvPr/>
        </p:nvSpPr>
        <p:spPr>
          <a:xfrm rot="0">
            <a:off x="5468359" y="5114925"/>
            <a:ext cx="2569382" cy="1810385"/>
          </a:xfrm>
          <a:prstGeom prst="rect">
            <a:avLst/>
          </a:prstGeom>
        </p:spPr>
        <p:txBody>
          <a:bodyPr anchor="t" rtlCol="false" tIns="0" lIns="0" bIns="0" rIns="0">
            <a:spAutoFit/>
          </a:bodyPr>
          <a:lstStyle/>
          <a:p>
            <a:pPr algn="l" marL="0" indent="0" lvl="0">
              <a:lnSpc>
                <a:spcPts val="2860"/>
              </a:lnSpc>
              <a:spcBef>
                <a:spcPct val="0"/>
              </a:spcBef>
            </a:pPr>
            <a:r>
              <a:rPr lang="en-US" sz="2200" strike="noStrike" u="none">
                <a:solidFill>
                  <a:srgbClr val="FFFFFF"/>
                </a:solidFill>
                <a:latin typeface="Raleway"/>
                <a:ea typeface="Raleway"/>
                <a:cs typeface="Raleway"/>
                <a:sym typeface="Raleway"/>
              </a:rPr>
              <a:t>Categorical variables were encoded to numeric codes for analysis.</a:t>
            </a:r>
          </a:p>
        </p:txBody>
      </p:sp>
      <p:sp>
        <p:nvSpPr>
          <p:cNvPr name="TextBox 7" id="7"/>
          <p:cNvSpPr txBox="true"/>
          <p:nvPr/>
        </p:nvSpPr>
        <p:spPr>
          <a:xfrm rot="0">
            <a:off x="15066840" y="5114925"/>
            <a:ext cx="2569382" cy="1448435"/>
          </a:xfrm>
          <a:prstGeom prst="rect">
            <a:avLst/>
          </a:prstGeom>
        </p:spPr>
        <p:txBody>
          <a:bodyPr anchor="t" rtlCol="false" tIns="0" lIns="0" bIns="0" rIns="0">
            <a:spAutoFit/>
          </a:bodyPr>
          <a:lstStyle/>
          <a:p>
            <a:pPr algn="l" marL="0" indent="0" lvl="0">
              <a:lnSpc>
                <a:spcPts val="2860"/>
              </a:lnSpc>
              <a:spcBef>
                <a:spcPct val="0"/>
              </a:spcBef>
            </a:pPr>
            <a:r>
              <a:rPr lang="en-US" sz="2200" strike="noStrike" u="none">
                <a:solidFill>
                  <a:srgbClr val="FFFFFF"/>
                </a:solidFill>
                <a:latin typeface="Raleway"/>
                <a:ea typeface="Raleway"/>
                <a:cs typeface="Raleway"/>
                <a:sym typeface="Raleway"/>
              </a:rPr>
              <a:t>A 70/30 stratified split was applied for reproducible results.</a:t>
            </a:r>
          </a:p>
        </p:txBody>
      </p:sp>
      <p:sp>
        <p:nvSpPr>
          <p:cNvPr name="TextBox 8" id="8"/>
          <p:cNvSpPr txBox="true"/>
          <p:nvPr/>
        </p:nvSpPr>
        <p:spPr>
          <a:xfrm rot="0">
            <a:off x="666750" y="742950"/>
            <a:ext cx="16954500" cy="1295400"/>
          </a:xfrm>
          <a:prstGeom prst="rect">
            <a:avLst/>
          </a:prstGeom>
        </p:spPr>
        <p:txBody>
          <a:bodyPr anchor="t" rtlCol="false" tIns="0" lIns="0" bIns="0" rIns="0">
            <a:spAutoFit/>
          </a:bodyPr>
          <a:lstStyle/>
          <a:p>
            <a:pPr algn="l" marL="0" indent="0" lvl="0">
              <a:lnSpc>
                <a:spcPts val="9900"/>
              </a:lnSpc>
              <a:spcBef>
                <a:spcPct val="0"/>
              </a:spcBef>
            </a:pPr>
            <a:r>
              <a:rPr lang="en-US" sz="9000" strike="noStrike" u="none">
                <a:solidFill>
                  <a:srgbClr val="FFFFFF"/>
                </a:solidFill>
                <a:latin typeface="Raleway"/>
                <a:ea typeface="Raleway"/>
                <a:cs typeface="Raleway"/>
                <a:sym typeface="Raleway"/>
              </a:rPr>
              <a:t>Data Splitting</a:t>
            </a:r>
          </a:p>
        </p:txBody>
      </p:sp>
      <p:sp>
        <p:nvSpPr>
          <p:cNvPr name="AutoShape 9" id="9"/>
          <p:cNvSpPr/>
          <p:nvPr/>
        </p:nvSpPr>
        <p:spPr>
          <a:xfrm>
            <a:off x="992968" y="4248150"/>
            <a:ext cx="17607376" cy="0"/>
          </a:xfrm>
          <a:prstGeom prst="line">
            <a:avLst/>
          </a:prstGeom>
          <a:ln cap="flat" w="19050">
            <a:solidFill>
              <a:srgbClr val="FFFFFF"/>
            </a:solidFill>
            <a:prstDash val="solid"/>
            <a:headEnd type="none" len="sm" w="sm"/>
            <a:tailEnd type="none" len="sm" w="sm"/>
          </a:ln>
        </p:spPr>
      </p:sp>
      <p:grpSp>
        <p:nvGrpSpPr>
          <p:cNvPr name="Group 10" id="10"/>
          <p:cNvGrpSpPr/>
          <p:nvPr/>
        </p:nvGrpSpPr>
        <p:grpSpPr>
          <a:xfrm rot="0">
            <a:off x="669118" y="4086225"/>
            <a:ext cx="323850" cy="323850"/>
            <a:chOff x="0" y="0"/>
            <a:chExt cx="6350000" cy="6350000"/>
          </a:xfrm>
        </p:grpSpPr>
        <p:sp>
          <p:nvSpPr>
            <p:cNvPr name="Freeform 11" id="11"/>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2" id="12"/>
          <p:cNvGrpSpPr/>
          <p:nvPr/>
        </p:nvGrpSpPr>
        <p:grpSpPr>
          <a:xfrm rot="0">
            <a:off x="5468359" y="4086225"/>
            <a:ext cx="323850" cy="323850"/>
            <a:chOff x="0" y="0"/>
            <a:chExt cx="6350000" cy="6350000"/>
          </a:xfrm>
        </p:grpSpPr>
        <p:sp>
          <p:nvSpPr>
            <p:cNvPr name="Freeform 13" id="13"/>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4" id="14"/>
          <p:cNvGrpSpPr/>
          <p:nvPr/>
        </p:nvGrpSpPr>
        <p:grpSpPr>
          <a:xfrm rot="0">
            <a:off x="10267600" y="4086225"/>
            <a:ext cx="323850" cy="323850"/>
            <a:chOff x="0" y="0"/>
            <a:chExt cx="6350000" cy="6350000"/>
          </a:xfrm>
        </p:grpSpPr>
        <p:sp>
          <p:nvSpPr>
            <p:cNvPr name="Freeform 15" id="15"/>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grpSp>
        <p:nvGrpSpPr>
          <p:cNvPr name="Group 16" id="16"/>
          <p:cNvGrpSpPr/>
          <p:nvPr/>
        </p:nvGrpSpPr>
        <p:grpSpPr>
          <a:xfrm rot="0">
            <a:off x="15066840" y="4086225"/>
            <a:ext cx="323850" cy="323850"/>
            <a:chOff x="0" y="0"/>
            <a:chExt cx="6350000" cy="6350000"/>
          </a:xfrm>
        </p:grpSpPr>
        <p:sp>
          <p:nvSpPr>
            <p:cNvPr name="Freeform 17" id="17"/>
            <p:cNvSpPr/>
            <p:nvPr/>
          </p:nvSpPr>
          <p:spPr>
            <a:xfrm flipH="false" flipV="false" rot="0">
              <a:off x="0" y="0"/>
              <a:ext cx="6350000" cy="6350000"/>
            </a:xfrm>
            <a:custGeom>
              <a:avLst/>
              <a:gdLst/>
              <a:ahLst/>
              <a:cxnLst/>
              <a:rect r="r" b="b" t="t" l="l"/>
              <a:pathLst>
                <a:path h="6350000" w="6350000">
                  <a:moveTo>
                    <a:pt x="3175000" y="0"/>
                  </a:moveTo>
                  <a:cubicBezTo>
                    <a:pt x="1421496" y="0"/>
                    <a:pt x="0" y="1421496"/>
                    <a:pt x="0" y="3175000"/>
                  </a:cubicBezTo>
                  <a:cubicBezTo>
                    <a:pt x="0" y="4928504"/>
                    <a:pt x="1421496" y="6350000"/>
                    <a:pt x="3175000" y="6350000"/>
                  </a:cubicBezTo>
                  <a:cubicBezTo>
                    <a:pt x="4928504" y="6350000"/>
                    <a:pt x="6350000" y="4928504"/>
                    <a:pt x="6350000" y="3175000"/>
                  </a:cubicBezTo>
                  <a:cubicBezTo>
                    <a:pt x="6350000" y="1421496"/>
                    <a:pt x="4928504" y="0"/>
                    <a:pt x="3175000" y="0"/>
                  </a:cubicBezTo>
                  <a:close/>
                </a:path>
              </a:pathLst>
            </a:custGeom>
            <a:solidFill>
              <a:srgbClr val="FFFFFF"/>
            </a:solidFill>
          </p:spPr>
        </p:sp>
      </p:grpSp>
      <p:sp>
        <p:nvSpPr>
          <p:cNvPr name="AutoShape 18" id="18"/>
          <p:cNvSpPr/>
          <p:nvPr/>
        </p:nvSpPr>
        <p:spPr>
          <a:xfrm>
            <a:off x="1431704" y="9610725"/>
            <a:ext cx="15624461" cy="0"/>
          </a:xfrm>
          <a:prstGeom prst="line">
            <a:avLst/>
          </a:prstGeom>
          <a:ln cap="flat" w="19050">
            <a:solidFill>
              <a:srgbClr val="FFFFFF"/>
            </a:solidFill>
            <a:prstDash val="solid"/>
            <a:headEnd type="none" len="sm" w="sm"/>
            <a:tailEnd type="none" len="sm" w="sm"/>
          </a:ln>
        </p:spPr>
      </p:sp>
      <p:sp>
        <p:nvSpPr>
          <p:cNvPr name="Freeform 19" id="19"/>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20" id="20"/>
          <p:cNvSpPr txBox="true"/>
          <p:nvPr/>
        </p:nvSpPr>
        <p:spPr>
          <a:xfrm rot="0">
            <a:off x="17357080" y="9412274"/>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FFFFFF"/>
                </a:solidFill>
                <a:latin typeface="Raleway"/>
                <a:ea typeface="Raleway"/>
                <a:cs typeface="Raleway"/>
                <a:sym typeface="Raleway"/>
              </a:rPr>
              <a:t>5</a:t>
            </a:r>
          </a:p>
        </p:txBody>
      </p:sp>
      <p:sp>
        <p:nvSpPr>
          <p:cNvPr name="TextBox 21" id="21"/>
          <p:cNvSpPr txBox="true"/>
          <p:nvPr/>
        </p:nvSpPr>
        <p:spPr>
          <a:xfrm rot="0">
            <a:off x="10267600" y="3286139"/>
            <a:ext cx="2569382" cy="523875"/>
          </a:xfrm>
          <a:prstGeom prst="rect">
            <a:avLst/>
          </a:prstGeom>
        </p:spPr>
        <p:txBody>
          <a:bodyPr anchor="t" rtlCol="false" tIns="0" lIns="0" bIns="0" rIns="0">
            <a:spAutoFit/>
          </a:bodyPr>
          <a:lstStyle/>
          <a:p>
            <a:pPr algn="l" marL="0" indent="0" lvl="0">
              <a:lnSpc>
                <a:spcPts val="4200"/>
              </a:lnSpc>
              <a:spcBef>
                <a:spcPct val="0"/>
              </a:spcBef>
            </a:pPr>
            <a:r>
              <a:rPr lang="en-US" b="true" sz="3000" strike="noStrike" u="none">
                <a:solidFill>
                  <a:srgbClr val="FFFFFF"/>
                </a:solidFill>
                <a:latin typeface="Raleway Bold"/>
                <a:ea typeface="Raleway Bold"/>
                <a:cs typeface="Raleway Bold"/>
                <a:sym typeface="Raleway Bold"/>
              </a:rPr>
              <a:t>NA Removal</a:t>
            </a:r>
          </a:p>
        </p:txBody>
      </p:sp>
      <p:sp>
        <p:nvSpPr>
          <p:cNvPr name="TextBox 22" id="22"/>
          <p:cNvSpPr txBox="true"/>
          <p:nvPr/>
        </p:nvSpPr>
        <p:spPr>
          <a:xfrm rot="0">
            <a:off x="10267600" y="5114925"/>
            <a:ext cx="2569382" cy="1448435"/>
          </a:xfrm>
          <a:prstGeom prst="rect">
            <a:avLst/>
          </a:prstGeom>
        </p:spPr>
        <p:txBody>
          <a:bodyPr anchor="t" rtlCol="false" tIns="0" lIns="0" bIns="0" rIns="0">
            <a:spAutoFit/>
          </a:bodyPr>
          <a:lstStyle/>
          <a:p>
            <a:pPr algn="l" marL="0" indent="0" lvl="0">
              <a:lnSpc>
                <a:spcPts val="2860"/>
              </a:lnSpc>
              <a:spcBef>
                <a:spcPct val="0"/>
              </a:spcBef>
            </a:pPr>
            <a:r>
              <a:rPr lang="en-US" sz="2200" strike="noStrike" u="none">
                <a:solidFill>
                  <a:srgbClr val="FFFFFF"/>
                </a:solidFill>
                <a:latin typeface="Raleway"/>
                <a:ea typeface="Raleway"/>
                <a:cs typeface="Raleway"/>
                <a:sym typeface="Raleway"/>
              </a:rPr>
              <a:t>NA rows were removed post-lagging to ensure data quality.</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7BBF"/>
        </a:solidFill>
      </p:bgPr>
    </p:bg>
    <p:spTree>
      <p:nvGrpSpPr>
        <p:cNvPr id="1" name=""/>
        <p:cNvGrpSpPr/>
        <p:nvPr/>
      </p:nvGrpSpPr>
      <p:grpSpPr>
        <a:xfrm>
          <a:off x="0" y="0"/>
          <a:ext cx="0" cy="0"/>
          <a:chOff x="0" y="0"/>
          <a:chExt cx="0" cy="0"/>
        </a:xfrm>
      </p:grpSpPr>
      <p:sp>
        <p:nvSpPr>
          <p:cNvPr name="TextBox 2" id="2"/>
          <p:cNvSpPr txBox="true"/>
          <p:nvPr/>
        </p:nvSpPr>
        <p:spPr>
          <a:xfrm rot="0">
            <a:off x="666750" y="742950"/>
            <a:ext cx="11201400" cy="2552700"/>
          </a:xfrm>
          <a:prstGeom prst="rect">
            <a:avLst/>
          </a:prstGeom>
        </p:spPr>
        <p:txBody>
          <a:bodyPr anchor="t" rtlCol="false" tIns="0" lIns="0" bIns="0" rIns="0">
            <a:spAutoFit/>
          </a:bodyPr>
          <a:lstStyle/>
          <a:p>
            <a:pPr algn="l" marL="0" indent="0" lvl="0">
              <a:lnSpc>
                <a:spcPts val="9900"/>
              </a:lnSpc>
            </a:pPr>
            <a:r>
              <a:rPr lang="en-US" sz="9000">
                <a:solidFill>
                  <a:srgbClr val="FFFFFF"/>
                </a:solidFill>
                <a:latin typeface="Raleway"/>
                <a:ea typeface="Raleway"/>
                <a:cs typeface="Raleway"/>
                <a:sym typeface="Raleway"/>
              </a:rPr>
              <a:t>Features and Modeling</a:t>
            </a:r>
          </a:p>
        </p:txBody>
      </p:sp>
      <p:grpSp>
        <p:nvGrpSpPr>
          <p:cNvPr name="Group 3" id="3"/>
          <p:cNvGrpSpPr/>
          <p:nvPr/>
        </p:nvGrpSpPr>
        <p:grpSpPr>
          <a:xfrm rot="0">
            <a:off x="666750" y="4259161"/>
            <a:ext cx="5448300" cy="1477645"/>
            <a:chOff x="0" y="0"/>
            <a:chExt cx="7264400" cy="1970193"/>
          </a:xfrm>
        </p:grpSpPr>
        <p:sp>
          <p:nvSpPr>
            <p:cNvPr name="TextBox 4" id="4"/>
            <p:cNvSpPr txBox="true"/>
            <p:nvPr/>
          </p:nvSpPr>
          <p:spPr>
            <a:xfrm rot="0">
              <a:off x="0" y="19050"/>
              <a:ext cx="7264400" cy="590550"/>
            </a:xfrm>
            <a:prstGeom prst="rect">
              <a:avLst/>
            </a:prstGeom>
          </p:spPr>
          <p:txBody>
            <a:bodyPr anchor="t" rtlCol="false" tIns="0" lIns="0" bIns="0" rIns="0">
              <a:spAutoFit/>
            </a:bodyPr>
            <a:lstStyle/>
            <a:p>
              <a:pPr algn="l" marL="0" indent="0" lvl="0">
                <a:lnSpc>
                  <a:spcPts val="3300"/>
                </a:lnSpc>
              </a:pPr>
              <a:r>
                <a:rPr lang="en-US" b="true" sz="3000">
                  <a:solidFill>
                    <a:srgbClr val="FFFFFF"/>
                  </a:solidFill>
                  <a:latin typeface="Raleway Bold"/>
                  <a:ea typeface="Raleway Bold"/>
                  <a:cs typeface="Raleway Bold"/>
                  <a:sym typeface="Raleway Bold"/>
                </a:rPr>
                <a:t>Historical Features</a:t>
              </a:r>
            </a:p>
          </p:txBody>
        </p:sp>
        <p:sp>
          <p:nvSpPr>
            <p:cNvPr name="TextBox 5" id="5"/>
            <p:cNvSpPr txBox="true"/>
            <p:nvPr/>
          </p:nvSpPr>
          <p:spPr>
            <a:xfrm rot="0">
              <a:off x="0" y="955675"/>
              <a:ext cx="7264400" cy="10145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Fourteen features include available beds and previous demand metrics.</a:t>
              </a:r>
            </a:p>
          </p:txBody>
        </p:sp>
      </p:grpSp>
      <p:grpSp>
        <p:nvGrpSpPr>
          <p:cNvPr name="Group 6" id="6"/>
          <p:cNvGrpSpPr/>
          <p:nvPr/>
        </p:nvGrpSpPr>
        <p:grpSpPr>
          <a:xfrm rot="0">
            <a:off x="6419850" y="4259161"/>
            <a:ext cx="5448300" cy="1488687"/>
            <a:chOff x="0" y="0"/>
            <a:chExt cx="7264400" cy="1984916"/>
          </a:xfrm>
        </p:grpSpPr>
        <p:sp>
          <p:nvSpPr>
            <p:cNvPr name="TextBox 7" id="7"/>
            <p:cNvSpPr txBox="true"/>
            <p:nvPr/>
          </p:nvSpPr>
          <p:spPr>
            <a:xfrm rot="0">
              <a:off x="0" y="19050"/>
              <a:ext cx="7264400" cy="590550"/>
            </a:xfrm>
            <a:prstGeom prst="rect">
              <a:avLst/>
            </a:prstGeom>
          </p:spPr>
          <p:txBody>
            <a:bodyPr anchor="t" rtlCol="false" tIns="0" lIns="0" bIns="0" rIns="0">
              <a:spAutoFit/>
            </a:bodyPr>
            <a:lstStyle/>
            <a:p>
              <a:pPr algn="l" marL="0" indent="0" lvl="0">
                <a:lnSpc>
                  <a:spcPts val="3300"/>
                </a:lnSpc>
              </a:pPr>
              <a:r>
                <a:rPr lang="en-US" b="true" sz="3000">
                  <a:solidFill>
                    <a:srgbClr val="FFFFFF"/>
                  </a:solidFill>
                  <a:latin typeface="Raleway Bold"/>
                  <a:ea typeface="Raleway Bold"/>
                  <a:cs typeface="Raleway Bold"/>
                  <a:sym typeface="Raleway Bold"/>
                </a:rPr>
                <a:t>Feature Selection</a:t>
              </a:r>
            </a:p>
          </p:txBody>
        </p:sp>
        <p:sp>
          <p:nvSpPr>
            <p:cNvPr name="TextBox 8" id="8"/>
            <p:cNvSpPr txBox="true"/>
            <p:nvPr/>
          </p:nvSpPr>
          <p:spPr>
            <a:xfrm rot="0">
              <a:off x="0" y="970398"/>
              <a:ext cx="7264400" cy="10145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Rationale emphasizes transparency while preventing data leakage issues.</a:t>
              </a:r>
            </a:p>
          </p:txBody>
        </p:sp>
      </p:grpSp>
      <p:sp>
        <p:nvSpPr>
          <p:cNvPr name="TextBox 9" id="9"/>
          <p:cNvSpPr txBox="true"/>
          <p:nvPr/>
        </p:nvSpPr>
        <p:spPr>
          <a:xfrm rot="0">
            <a:off x="17373857" y="9412274"/>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FFFFFF"/>
                </a:solidFill>
                <a:latin typeface="Raleway"/>
                <a:ea typeface="Raleway"/>
                <a:cs typeface="Raleway"/>
                <a:sym typeface="Raleway"/>
              </a:rPr>
              <a:t>6</a:t>
            </a:r>
          </a:p>
        </p:txBody>
      </p:sp>
      <p:sp>
        <p:nvSpPr>
          <p:cNvPr name="AutoShape 10" id="10"/>
          <p:cNvSpPr/>
          <p:nvPr/>
        </p:nvSpPr>
        <p:spPr>
          <a:xfrm>
            <a:off x="1431704" y="9610725"/>
            <a:ext cx="15624461" cy="0"/>
          </a:xfrm>
          <a:prstGeom prst="line">
            <a:avLst/>
          </a:prstGeom>
          <a:ln cap="flat" w="19050">
            <a:solidFill>
              <a:srgbClr val="FFFFFF"/>
            </a:solidFill>
            <a:prstDash val="solid"/>
            <a:headEnd type="none" len="sm" w="sm"/>
            <a:tailEnd type="none" len="sm" w="sm"/>
          </a:ln>
        </p:spPr>
      </p:sp>
      <p:sp>
        <p:nvSpPr>
          <p:cNvPr name="Freeform 11" id="11"/>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666750" y="6946728"/>
            <a:ext cx="5448300" cy="1477645"/>
            <a:chOff x="0" y="0"/>
            <a:chExt cx="7264400" cy="1970193"/>
          </a:xfrm>
        </p:grpSpPr>
        <p:sp>
          <p:nvSpPr>
            <p:cNvPr name="TextBox 13" id="13"/>
            <p:cNvSpPr txBox="true"/>
            <p:nvPr/>
          </p:nvSpPr>
          <p:spPr>
            <a:xfrm rot="0">
              <a:off x="0" y="19050"/>
              <a:ext cx="7264400" cy="590550"/>
            </a:xfrm>
            <a:prstGeom prst="rect">
              <a:avLst/>
            </a:prstGeom>
          </p:spPr>
          <p:txBody>
            <a:bodyPr anchor="t" rtlCol="false" tIns="0" lIns="0" bIns="0" rIns="0">
              <a:spAutoFit/>
            </a:bodyPr>
            <a:lstStyle/>
            <a:p>
              <a:pPr algn="l" marL="0" indent="0" lvl="0">
                <a:lnSpc>
                  <a:spcPts val="3300"/>
                </a:lnSpc>
              </a:pPr>
              <a:r>
                <a:rPr lang="en-US" b="true" sz="3000">
                  <a:solidFill>
                    <a:srgbClr val="FFFFFF"/>
                  </a:solidFill>
                  <a:latin typeface="Raleway Bold"/>
                  <a:ea typeface="Raleway Bold"/>
                  <a:cs typeface="Raleway Bold"/>
                  <a:sym typeface="Raleway Bold"/>
                </a:rPr>
                <a:t>Evaluation Metrics</a:t>
              </a:r>
            </a:p>
          </p:txBody>
        </p:sp>
        <p:sp>
          <p:nvSpPr>
            <p:cNvPr name="TextBox 14" id="14"/>
            <p:cNvSpPr txBox="true"/>
            <p:nvPr/>
          </p:nvSpPr>
          <p:spPr>
            <a:xfrm rot="0">
              <a:off x="0" y="955675"/>
              <a:ext cx="7264400" cy="10145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Metrics report training accuracy and overfitting gap for insights.</a:t>
              </a:r>
            </a:p>
          </p:txBody>
        </p:sp>
      </p:grpSp>
      <p:grpSp>
        <p:nvGrpSpPr>
          <p:cNvPr name="Group 15" id="15"/>
          <p:cNvGrpSpPr/>
          <p:nvPr/>
        </p:nvGrpSpPr>
        <p:grpSpPr>
          <a:xfrm rot="0">
            <a:off x="6419850" y="6935686"/>
            <a:ext cx="5448300" cy="1488687"/>
            <a:chOff x="0" y="0"/>
            <a:chExt cx="7264400" cy="1984916"/>
          </a:xfrm>
        </p:grpSpPr>
        <p:sp>
          <p:nvSpPr>
            <p:cNvPr name="TextBox 16" id="16"/>
            <p:cNvSpPr txBox="true"/>
            <p:nvPr/>
          </p:nvSpPr>
          <p:spPr>
            <a:xfrm rot="0">
              <a:off x="0" y="19050"/>
              <a:ext cx="7264400" cy="590550"/>
            </a:xfrm>
            <a:prstGeom prst="rect">
              <a:avLst/>
            </a:prstGeom>
          </p:spPr>
          <p:txBody>
            <a:bodyPr anchor="t" rtlCol="false" tIns="0" lIns="0" bIns="0" rIns="0">
              <a:spAutoFit/>
            </a:bodyPr>
            <a:lstStyle/>
            <a:p>
              <a:pPr algn="l" marL="0" indent="0" lvl="0">
                <a:lnSpc>
                  <a:spcPts val="3300"/>
                </a:lnSpc>
              </a:pPr>
              <a:r>
                <a:rPr lang="en-US" b="true" sz="3000">
                  <a:solidFill>
                    <a:srgbClr val="FFFFFF"/>
                  </a:solidFill>
                  <a:latin typeface="Raleway Bold"/>
                  <a:ea typeface="Raleway Bold"/>
                  <a:cs typeface="Raleway Bold"/>
                  <a:sym typeface="Raleway Bold"/>
                </a:rPr>
                <a:t>Explainability Methods</a:t>
              </a:r>
            </a:p>
          </p:txBody>
        </p:sp>
        <p:sp>
          <p:nvSpPr>
            <p:cNvPr name="TextBox 17" id="17"/>
            <p:cNvSpPr txBox="true"/>
            <p:nvPr/>
          </p:nvSpPr>
          <p:spPr>
            <a:xfrm rot="0">
              <a:off x="0" y="970398"/>
              <a:ext cx="7264400" cy="10145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Global feature importance and SHAP values enhance model transparency.</a:t>
              </a:r>
            </a:p>
          </p:txBody>
        </p:sp>
      </p:grpSp>
      <p:grpSp>
        <p:nvGrpSpPr>
          <p:cNvPr name="Group 18" id="18"/>
          <p:cNvGrpSpPr/>
          <p:nvPr/>
        </p:nvGrpSpPr>
        <p:grpSpPr>
          <a:xfrm rot="0">
            <a:off x="12173280" y="4259161"/>
            <a:ext cx="5447970" cy="1488687"/>
            <a:chOff x="0" y="0"/>
            <a:chExt cx="7263960" cy="1984916"/>
          </a:xfrm>
        </p:grpSpPr>
        <p:sp>
          <p:nvSpPr>
            <p:cNvPr name="TextBox 19" id="19"/>
            <p:cNvSpPr txBox="true"/>
            <p:nvPr/>
          </p:nvSpPr>
          <p:spPr>
            <a:xfrm rot="0">
              <a:off x="0" y="19050"/>
              <a:ext cx="7263960" cy="590550"/>
            </a:xfrm>
            <a:prstGeom prst="rect">
              <a:avLst/>
            </a:prstGeom>
          </p:spPr>
          <p:txBody>
            <a:bodyPr anchor="t" rtlCol="false" tIns="0" lIns="0" bIns="0" rIns="0">
              <a:spAutoFit/>
            </a:bodyPr>
            <a:lstStyle/>
            <a:p>
              <a:pPr algn="l" marL="0" indent="0" lvl="0">
                <a:lnSpc>
                  <a:spcPts val="3300"/>
                </a:lnSpc>
              </a:pPr>
              <a:r>
                <a:rPr lang="en-US" b="true" sz="3000">
                  <a:solidFill>
                    <a:srgbClr val="FFFFFF"/>
                  </a:solidFill>
                  <a:latin typeface="Raleway Bold"/>
                  <a:ea typeface="Raleway Bold"/>
                  <a:cs typeface="Raleway Bold"/>
                  <a:sym typeface="Raleway Bold"/>
                </a:rPr>
                <a:t>Model 1</a:t>
              </a:r>
            </a:p>
          </p:txBody>
        </p:sp>
        <p:sp>
          <p:nvSpPr>
            <p:cNvPr name="TextBox 20" id="20"/>
            <p:cNvSpPr txBox="true"/>
            <p:nvPr/>
          </p:nvSpPr>
          <p:spPr>
            <a:xfrm rot="0">
              <a:off x="0" y="970398"/>
              <a:ext cx="7263960" cy="10145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RandomForestClassifier tuned for balanced class weights and depth.</a:t>
              </a:r>
            </a:p>
          </p:txBody>
        </p:sp>
      </p:grpSp>
      <p:sp>
        <p:nvSpPr>
          <p:cNvPr name="Freeform 21" id="21"/>
          <p:cNvSpPr/>
          <p:nvPr/>
        </p:nvSpPr>
        <p:spPr>
          <a:xfrm flipH="false" flipV="false" rot="8410794">
            <a:off x="14883321" y="-3075217"/>
            <a:ext cx="7440338" cy="5072958"/>
          </a:xfrm>
          <a:custGeom>
            <a:avLst/>
            <a:gdLst/>
            <a:ahLst/>
            <a:cxnLst/>
            <a:rect r="r" b="b" t="t" l="l"/>
            <a:pathLst>
              <a:path h="5072958" w="7440338">
                <a:moveTo>
                  <a:pt x="0" y="0"/>
                </a:moveTo>
                <a:lnTo>
                  <a:pt x="7440338" y="0"/>
                </a:lnTo>
                <a:lnTo>
                  <a:pt x="7440338" y="5072958"/>
                </a:lnTo>
                <a:lnTo>
                  <a:pt x="0" y="507295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2F4B"/>
        </a:solidFill>
      </p:bgPr>
    </p:bg>
    <p:spTree>
      <p:nvGrpSpPr>
        <p:cNvPr id="1" name=""/>
        <p:cNvGrpSpPr/>
        <p:nvPr/>
      </p:nvGrpSpPr>
      <p:grpSpPr>
        <a:xfrm>
          <a:off x="0" y="0"/>
          <a:ext cx="0" cy="0"/>
          <a:chOff x="0" y="0"/>
          <a:chExt cx="0" cy="0"/>
        </a:xfrm>
      </p:grpSpPr>
      <p:grpSp>
        <p:nvGrpSpPr>
          <p:cNvPr name="Group 2" id="2"/>
          <p:cNvGrpSpPr/>
          <p:nvPr/>
        </p:nvGrpSpPr>
        <p:grpSpPr>
          <a:xfrm rot="0">
            <a:off x="10429875" y="666750"/>
            <a:ext cx="7191375" cy="8058150"/>
            <a:chOff x="0" y="0"/>
            <a:chExt cx="1114132" cy="1248418"/>
          </a:xfrm>
        </p:grpSpPr>
        <p:sp>
          <p:nvSpPr>
            <p:cNvPr name="Freeform 3" id="3"/>
            <p:cNvSpPr/>
            <p:nvPr/>
          </p:nvSpPr>
          <p:spPr>
            <a:xfrm flipH="false" flipV="false" rot="0">
              <a:off x="0" y="0"/>
              <a:ext cx="1114132" cy="1248418"/>
            </a:xfrm>
            <a:custGeom>
              <a:avLst/>
              <a:gdLst/>
              <a:ahLst/>
              <a:cxnLst/>
              <a:rect r="r" b="b" t="t" l="l"/>
              <a:pathLst>
                <a:path h="1248418" w="1114132">
                  <a:moveTo>
                    <a:pt x="0" y="0"/>
                  </a:moveTo>
                  <a:lnTo>
                    <a:pt x="1114132" y="0"/>
                  </a:lnTo>
                  <a:lnTo>
                    <a:pt x="1114132" y="1248418"/>
                  </a:lnTo>
                  <a:lnTo>
                    <a:pt x="0" y="1248418"/>
                  </a:lnTo>
                  <a:close/>
                </a:path>
              </a:pathLst>
            </a:custGeom>
            <a:blipFill>
              <a:blip r:embed="rId2"/>
              <a:stretch>
                <a:fillRect l="0" t="-66" r="0" b="-66"/>
              </a:stretch>
            </a:blipFill>
            <a:ln w="19050" cap="sq">
              <a:solidFill>
                <a:srgbClr val="99885D"/>
              </a:solidFill>
              <a:prstDash val="solid"/>
              <a:miter/>
            </a:ln>
          </p:spPr>
        </p:sp>
      </p:grpSp>
      <p:grpSp>
        <p:nvGrpSpPr>
          <p:cNvPr name="Group 4" id="4"/>
          <p:cNvGrpSpPr/>
          <p:nvPr/>
        </p:nvGrpSpPr>
        <p:grpSpPr>
          <a:xfrm rot="0">
            <a:off x="666750" y="666750"/>
            <a:ext cx="8329612" cy="7706333"/>
            <a:chOff x="0" y="0"/>
            <a:chExt cx="11106150" cy="10275110"/>
          </a:xfrm>
        </p:grpSpPr>
        <p:sp>
          <p:nvSpPr>
            <p:cNvPr name="TextBox 5" id="5"/>
            <p:cNvSpPr txBox="true"/>
            <p:nvPr/>
          </p:nvSpPr>
          <p:spPr>
            <a:xfrm rot="0">
              <a:off x="0" y="-66675"/>
              <a:ext cx="11099800" cy="676275"/>
            </a:xfrm>
            <a:prstGeom prst="rect">
              <a:avLst/>
            </a:prstGeom>
          </p:spPr>
          <p:txBody>
            <a:bodyPr anchor="t" rtlCol="false" tIns="0" lIns="0" bIns="0" rIns="0">
              <a:spAutoFit/>
            </a:bodyPr>
            <a:lstStyle/>
            <a:p>
              <a:pPr algn="l" marL="0" indent="0" lvl="0">
                <a:lnSpc>
                  <a:spcPts val="4200"/>
                </a:lnSpc>
              </a:pPr>
            </a:p>
          </p:txBody>
        </p:sp>
        <p:sp>
          <p:nvSpPr>
            <p:cNvPr name="TextBox 6" id="6"/>
            <p:cNvSpPr txBox="true"/>
            <p:nvPr/>
          </p:nvSpPr>
          <p:spPr>
            <a:xfrm rot="0">
              <a:off x="6350" y="1752564"/>
              <a:ext cx="11099800" cy="1752600"/>
            </a:xfrm>
            <a:prstGeom prst="rect">
              <a:avLst/>
            </a:prstGeom>
          </p:spPr>
          <p:txBody>
            <a:bodyPr anchor="t" rtlCol="false" tIns="0" lIns="0" bIns="0" rIns="0">
              <a:spAutoFit/>
            </a:bodyPr>
            <a:lstStyle/>
            <a:p>
              <a:pPr algn="l" marL="0" indent="0" lvl="0">
                <a:lnSpc>
                  <a:spcPts val="9900"/>
                </a:lnSpc>
              </a:pPr>
              <a:r>
                <a:rPr lang="en-US" sz="9000">
                  <a:solidFill>
                    <a:srgbClr val="FFFFFF"/>
                  </a:solidFill>
                  <a:latin typeface="Raleway"/>
                  <a:ea typeface="Raleway"/>
                  <a:cs typeface="Raleway"/>
                  <a:sym typeface="Raleway"/>
                </a:rPr>
                <a:t>73.3%</a:t>
              </a:r>
            </a:p>
          </p:txBody>
        </p:sp>
        <p:sp>
          <p:nvSpPr>
            <p:cNvPr name="TextBox 7" id="7"/>
            <p:cNvSpPr txBox="true"/>
            <p:nvPr/>
          </p:nvSpPr>
          <p:spPr>
            <a:xfrm rot="0">
              <a:off x="6350" y="3514689"/>
              <a:ext cx="11099800" cy="1387475"/>
            </a:xfrm>
            <a:prstGeom prst="rect">
              <a:avLst/>
            </a:prstGeom>
          </p:spPr>
          <p:txBody>
            <a:bodyPr anchor="t" rtlCol="false" tIns="0" lIns="0" bIns="0" rIns="0">
              <a:spAutoFit/>
            </a:bodyPr>
            <a:lstStyle/>
            <a:p>
              <a:pPr algn="l" marL="0" indent="0" lvl="0">
                <a:lnSpc>
                  <a:spcPts val="4200"/>
                </a:lnSpc>
              </a:pPr>
              <a:r>
                <a:rPr lang="en-US" sz="3000">
                  <a:solidFill>
                    <a:srgbClr val="FFFFFF"/>
                  </a:solidFill>
                  <a:latin typeface="Raleway"/>
                  <a:ea typeface="Raleway"/>
                  <a:cs typeface="Raleway"/>
                  <a:sym typeface="Raleway"/>
                </a:rPr>
                <a:t>Overall training accuracy of the crisis prediction model</a:t>
              </a:r>
            </a:p>
          </p:txBody>
        </p:sp>
        <p:sp>
          <p:nvSpPr>
            <p:cNvPr name="TextBox 8" id="8"/>
            <p:cNvSpPr txBox="true"/>
            <p:nvPr/>
          </p:nvSpPr>
          <p:spPr>
            <a:xfrm rot="0">
              <a:off x="6350" y="5940389"/>
              <a:ext cx="11099800" cy="4334722"/>
            </a:xfrm>
            <a:prstGeom prst="rect">
              <a:avLst/>
            </a:prstGeom>
          </p:spPr>
          <p:txBody>
            <a:bodyPr anchor="t" rtlCol="false" tIns="0" lIns="0" bIns="0" rIns="0">
              <a:spAutoFit/>
            </a:bodyPr>
            <a:lstStyle/>
            <a:p>
              <a:pPr algn="l" marL="0" indent="0" lvl="0">
                <a:lnSpc>
                  <a:spcPts val="2860"/>
                </a:lnSpc>
              </a:pPr>
              <a:r>
                <a:rPr lang="en-US" sz="2200">
                  <a:solidFill>
                    <a:srgbClr val="FFFFFF"/>
                  </a:solidFill>
                  <a:latin typeface="Raleway"/>
                  <a:ea typeface="Raleway"/>
                  <a:cs typeface="Raleway"/>
                  <a:sym typeface="Raleway"/>
                </a:rPr>
                <a:t>The model achieved a training</a:t>
              </a:r>
              <a:r>
                <a:rPr lang="en-US" b="true" sz="2200">
                  <a:solidFill>
                    <a:srgbClr val="FFFFFF"/>
                  </a:solidFill>
                  <a:latin typeface="Raleway Bold"/>
                  <a:ea typeface="Raleway Bold"/>
                  <a:cs typeface="Raleway Bold"/>
                  <a:sym typeface="Raleway Bold"/>
                </a:rPr>
                <a:t> accuracy</a:t>
              </a:r>
              <a:r>
                <a:rPr lang="en-US" sz="2200">
                  <a:solidFill>
                    <a:srgbClr val="FFFFFF"/>
                  </a:solidFill>
                  <a:latin typeface="Raleway"/>
                  <a:ea typeface="Raleway"/>
                  <a:cs typeface="Raleway"/>
                  <a:sym typeface="Raleway"/>
                </a:rPr>
                <a:t> of 73.3%, indicating its moderate effectiveness in predicting hospital bed crises. Key performance metrics, including precision and recall, further highlight the system's reliability. This accuracy enables healthcare administrators to make informed decisions, ensuring timely responses to patient needs while minimizing the impact of bed shortages. Enhancing the model's interpretability through SHAP values allows stakeholders to understand and trust the predictions, ultimately improving patient care outcomes.</a:t>
              </a:r>
            </a:p>
          </p:txBody>
        </p:sp>
      </p:grpSp>
      <p:sp>
        <p:nvSpPr>
          <p:cNvPr name="TextBox 9" id="9"/>
          <p:cNvSpPr txBox="true"/>
          <p:nvPr/>
        </p:nvSpPr>
        <p:spPr>
          <a:xfrm rot="0">
            <a:off x="17485343" y="9412274"/>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FFFFFF"/>
                </a:solidFill>
                <a:latin typeface="Raleway"/>
                <a:ea typeface="Raleway"/>
                <a:cs typeface="Raleway"/>
                <a:sym typeface="Raleway"/>
              </a:rPr>
              <a:t>7</a:t>
            </a:r>
          </a:p>
        </p:txBody>
      </p:sp>
      <p:sp>
        <p:nvSpPr>
          <p:cNvPr name="AutoShape 10" id="10"/>
          <p:cNvSpPr/>
          <p:nvPr/>
        </p:nvSpPr>
        <p:spPr>
          <a:xfrm>
            <a:off x="1431704" y="9610725"/>
            <a:ext cx="15624461" cy="0"/>
          </a:xfrm>
          <a:prstGeom prst="line">
            <a:avLst/>
          </a:prstGeom>
          <a:ln cap="flat" w="19050">
            <a:solidFill>
              <a:srgbClr val="FFFFFF"/>
            </a:solidFill>
            <a:prstDash val="solid"/>
            <a:headEnd type="none" len="sm" w="sm"/>
            <a:tailEnd type="none" len="sm" w="sm"/>
          </a:ln>
        </p:spPr>
      </p:sp>
      <p:sp>
        <p:nvSpPr>
          <p:cNvPr name="Freeform 11" id="11"/>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5B87"/>
        </a:solidFill>
      </p:bgPr>
    </p:bg>
    <p:spTree>
      <p:nvGrpSpPr>
        <p:cNvPr id="1" name=""/>
        <p:cNvGrpSpPr/>
        <p:nvPr/>
      </p:nvGrpSpPr>
      <p:grpSpPr>
        <a:xfrm>
          <a:off x="0" y="0"/>
          <a:ext cx="0" cy="0"/>
          <a:chOff x="0" y="0"/>
          <a:chExt cx="0" cy="0"/>
        </a:xfrm>
      </p:grpSpPr>
      <p:sp>
        <p:nvSpPr>
          <p:cNvPr name="AutoShape 2" id="2"/>
          <p:cNvSpPr/>
          <p:nvPr/>
        </p:nvSpPr>
        <p:spPr>
          <a:xfrm>
            <a:off x="1431704" y="9610725"/>
            <a:ext cx="15624461" cy="0"/>
          </a:xfrm>
          <a:prstGeom prst="line">
            <a:avLst/>
          </a:prstGeom>
          <a:ln cap="flat" w="19050">
            <a:solidFill>
              <a:srgbClr val="FFFFFF"/>
            </a:solidFill>
            <a:prstDash val="solid"/>
            <a:headEnd type="none" len="sm" w="sm"/>
            <a:tailEnd type="none" len="sm" w="sm"/>
          </a:ln>
        </p:spPr>
      </p:sp>
      <p:sp>
        <p:nvSpPr>
          <p:cNvPr name="Freeform 3" id="3"/>
          <p:cNvSpPr/>
          <p:nvPr/>
        </p:nvSpPr>
        <p:spPr>
          <a:xfrm flipH="false" flipV="false" rot="0">
            <a:off x="671512" y="9387884"/>
            <a:ext cx="445682" cy="445682"/>
          </a:xfrm>
          <a:custGeom>
            <a:avLst/>
            <a:gdLst/>
            <a:ahLst/>
            <a:cxnLst/>
            <a:rect r="r" b="b" t="t" l="l"/>
            <a:pathLst>
              <a:path h="445682" w="445682">
                <a:moveTo>
                  <a:pt x="0" y="0"/>
                </a:moveTo>
                <a:lnTo>
                  <a:pt x="445683" y="0"/>
                </a:lnTo>
                <a:lnTo>
                  <a:pt x="445683" y="445682"/>
                </a:lnTo>
                <a:lnTo>
                  <a:pt x="0" y="44568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7298743" y="480268"/>
            <a:ext cx="9960557" cy="5640166"/>
          </a:xfrm>
          <a:custGeom>
            <a:avLst/>
            <a:gdLst/>
            <a:ahLst/>
            <a:cxnLst/>
            <a:rect r="r" b="b" t="t" l="l"/>
            <a:pathLst>
              <a:path h="5640166" w="9960557">
                <a:moveTo>
                  <a:pt x="0" y="0"/>
                </a:moveTo>
                <a:lnTo>
                  <a:pt x="9960557" y="0"/>
                </a:lnTo>
                <a:lnTo>
                  <a:pt x="9960557" y="5640165"/>
                </a:lnTo>
                <a:lnTo>
                  <a:pt x="0" y="5640165"/>
                </a:lnTo>
                <a:lnTo>
                  <a:pt x="0" y="0"/>
                </a:lnTo>
                <a:close/>
              </a:path>
            </a:pathLst>
          </a:custGeom>
          <a:blipFill>
            <a:blip r:embed="rId4"/>
            <a:stretch>
              <a:fillRect l="0" t="0" r="0" b="0"/>
            </a:stretch>
          </a:blipFill>
        </p:spPr>
      </p:sp>
      <p:grpSp>
        <p:nvGrpSpPr>
          <p:cNvPr name="Group 5" id="5"/>
          <p:cNvGrpSpPr/>
          <p:nvPr/>
        </p:nvGrpSpPr>
        <p:grpSpPr>
          <a:xfrm rot="0">
            <a:off x="1028700" y="655505"/>
            <a:ext cx="5573812" cy="6402043"/>
            <a:chOff x="0" y="0"/>
            <a:chExt cx="7431750" cy="8536057"/>
          </a:xfrm>
        </p:grpSpPr>
        <p:sp>
          <p:nvSpPr>
            <p:cNvPr name="TextBox 6" id="6"/>
            <p:cNvSpPr txBox="true"/>
            <p:nvPr/>
          </p:nvSpPr>
          <p:spPr>
            <a:xfrm rot="0">
              <a:off x="0" y="76200"/>
              <a:ext cx="7431750" cy="3429000"/>
            </a:xfrm>
            <a:prstGeom prst="rect">
              <a:avLst/>
            </a:prstGeom>
          </p:spPr>
          <p:txBody>
            <a:bodyPr anchor="t" rtlCol="false" tIns="0" lIns="0" bIns="0" rIns="0">
              <a:spAutoFit/>
            </a:bodyPr>
            <a:lstStyle/>
            <a:p>
              <a:pPr algn="l" marL="0" indent="0" lvl="0">
                <a:lnSpc>
                  <a:spcPts val="9900"/>
                </a:lnSpc>
              </a:pPr>
              <a:r>
                <a:rPr lang="en-US" sz="9000">
                  <a:solidFill>
                    <a:srgbClr val="FFFFFF"/>
                  </a:solidFill>
                  <a:latin typeface="Raleway"/>
                  <a:ea typeface="Raleway"/>
                  <a:cs typeface="Raleway"/>
                  <a:sym typeface="Raleway"/>
                </a:rPr>
                <a:t>SHAP Insights</a:t>
              </a:r>
            </a:p>
          </p:txBody>
        </p:sp>
        <p:sp>
          <p:nvSpPr>
            <p:cNvPr name="TextBox 7" id="7"/>
            <p:cNvSpPr txBox="true"/>
            <p:nvPr/>
          </p:nvSpPr>
          <p:spPr>
            <a:xfrm rot="0">
              <a:off x="0" y="3625814"/>
              <a:ext cx="7431750" cy="1708150"/>
            </a:xfrm>
            <a:prstGeom prst="rect">
              <a:avLst/>
            </a:prstGeom>
          </p:spPr>
          <p:txBody>
            <a:bodyPr anchor="t" rtlCol="false" tIns="0" lIns="0" bIns="0" rIns="0">
              <a:spAutoFit/>
            </a:bodyPr>
            <a:lstStyle/>
            <a:p>
              <a:pPr algn="l" marL="0" indent="0" lvl="0">
                <a:lnSpc>
                  <a:spcPts val="3300"/>
                </a:lnSpc>
              </a:pPr>
              <a:r>
                <a:rPr lang="en-US" sz="3000">
                  <a:solidFill>
                    <a:srgbClr val="FFFFFF"/>
                  </a:solidFill>
                  <a:latin typeface="Raleway"/>
                  <a:ea typeface="Raleway"/>
                  <a:cs typeface="Raleway"/>
                  <a:sym typeface="Raleway"/>
                </a:rPr>
                <a:t>Understanding feature importance for crisis prediction models</a:t>
              </a:r>
            </a:p>
          </p:txBody>
        </p:sp>
        <p:sp>
          <p:nvSpPr>
            <p:cNvPr name="TextBox 8" id="8"/>
            <p:cNvSpPr txBox="true"/>
            <p:nvPr/>
          </p:nvSpPr>
          <p:spPr>
            <a:xfrm rot="0">
              <a:off x="0" y="6480139"/>
              <a:ext cx="7431750" cy="2055918"/>
            </a:xfrm>
            <a:prstGeom prst="rect">
              <a:avLst/>
            </a:prstGeom>
          </p:spPr>
          <p:txBody>
            <a:bodyPr anchor="t" rtlCol="false" tIns="0" lIns="0" bIns="0" rIns="0">
              <a:spAutoFit/>
            </a:bodyPr>
            <a:lstStyle/>
            <a:p>
              <a:pPr algn="l" marL="0" indent="0" lvl="0">
                <a:lnSpc>
                  <a:spcPts val="3080"/>
                </a:lnSpc>
              </a:pPr>
              <a:r>
                <a:rPr lang="en-US" sz="2200">
                  <a:solidFill>
                    <a:srgbClr val="FFFFFF"/>
                  </a:solidFill>
                  <a:latin typeface="Raleway"/>
                  <a:ea typeface="Raleway"/>
                  <a:cs typeface="Raleway"/>
                  <a:sym typeface="Raleway"/>
                </a:rPr>
                <a:t>Utilizing SHAP values helps identify the most impactful features, ensuring </a:t>
              </a:r>
              <a:r>
                <a:rPr lang="en-US" b="true" sz="2200">
                  <a:solidFill>
                    <a:srgbClr val="FFFFFF"/>
                  </a:solidFill>
                  <a:latin typeface="Raleway Bold"/>
                  <a:ea typeface="Raleway Bold"/>
                  <a:cs typeface="Raleway Bold"/>
                  <a:sym typeface="Raleway Bold"/>
                </a:rPr>
                <a:t>transparent decision-making</a:t>
              </a:r>
              <a:r>
                <a:rPr lang="en-US" sz="2200">
                  <a:solidFill>
                    <a:srgbClr val="FFFFFF"/>
                  </a:solidFill>
                  <a:latin typeface="Raleway"/>
                  <a:ea typeface="Raleway"/>
                  <a:cs typeface="Raleway"/>
                  <a:sym typeface="Raleway"/>
                </a:rPr>
                <a:t> in hospital bed crisis forecasting.</a:t>
              </a:r>
            </a:p>
          </p:txBody>
        </p:sp>
      </p:grpSp>
      <p:sp>
        <p:nvSpPr>
          <p:cNvPr name="TextBox 9" id="9"/>
          <p:cNvSpPr txBox="true"/>
          <p:nvPr/>
        </p:nvSpPr>
        <p:spPr>
          <a:xfrm rot="0">
            <a:off x="17485343" y="9412274"/>
            <a:ext cx="152400" cy="209550"/>
          </a:xfrm>
          <a:prstGeom prst="rect">
            <a:avLst/>
          </a:prstGeom>
        </p:spPr>
        <p:txBody>
          <a:bodyPr anchor="t" rtlCol="false" tIns="0" lIns="0" bIns="0" rIns="0" wrap="none">
            <a:spAutoFit/>
          </a:bodyPr>
          <a:lstStyle/>
          <a:p>
            <a:pPr algn="r" marL="0" indent="0" lvl="0">
              <a:lnSpc>
                <a:spcPts val="2800"/>
              </a:lnSpc>
              <a:spcBef>
                <a:spcPct val="0"/>
              </a:spcBef>
            </a:pPr>
            <a:r>
              <a:rPr lang="en-US" sz="2000">
                <a:solidFill>
                  <a:srgbClr val="FFFFFF"/>
                </a:solidFill>
                <a:latin typeface="Raleway"/>
                <a:ea typeface="Raleway"/>
                <a:cs typeface="Raleway"/>
                <a:sym typeface="Raleway"/>
              </a:rPr>
              <a:t>8</a:t>
            </a:r>
          </a:p>
        </p:txBody>
      </p:sp>
    </p:spTree>
  </p:cSld>
  <p:clrMapOvr>
    <a:masterClrMapping/>
  </p:clrMapOvr>
</p:sld>
</file>

<file path=ppt/slides/slide9.xml><?xml version="1.0" encoding="utf-8"?>
<p:sld xmlns:p="http://schemas.openxmlformats.org/presentationml/2006/main" xmlns:a="http://schemas.openxmlformats.org/drawingml/2006/main">
  <p:cSld>
    <p:bg>
      <p:bgPr>
        <a:solidFill>
          <a:srgbClr val="002F4B"/>
        </a:solidFill>
      </p:bgPr>
    </p:bg>
    <p:spTree>
      <p:nvGrpSpPr>
        <p:cNvPr id="1" name=""/>
        <p:cNvGrpSpPr/>
        <p:nvPr/>
      </p:nvGrpSpPr>
      <p:grpSpPr>
        <a:xfrm>
          <a:off x="0" y="0"/>
          <a:ext cx="0" cy="0"/>
          <a:chOff x="0" y="0"/>
          <a:chExt cx="0" cy="0"/>
        </a:xfrm>
      </p:grpSpPr>
      <p:sp>
        <p:nvSpPr>
          <p:cNvPr name="TextBox 2" id="2"/>
          <p:cNvSpPr txBox="true"/>
          <p:nvPr/>
        </p:nvSpPr>
        <p:spPr>
          <a:xfrm rot="0">
            <a:off x="387479" y="708341"/>
            <a:ext cx="17900521" cy="8569325"/>
          </a:xfrm>
          <a:prstGeom prst="rect">
            <a:avLst/>
          </a:prstGeom>
        </p:spPr>
        <p:txBody>
          <a:bodyPr anchor="t" rtlCol="false" tIns="0" lIns="0" bIns="0" rIns="0">
            <a:spAutoFit/>
          </a:bodyPr>
          <a:lstStyle/>
          <a:p>
            <a:pPr algn="l">
              <a:lnSpc>
                <a:spcPts val="4199"/>
              </a:lnSpc>
            </a:pPr>
            <a:r>
              <a:rPr lang="en-US" sz="2999" b="true">
                <a:solidFill>
                  <a:srgbClr val="FFFFFF"/>
                </a:solidFill>
                <a:latin typeface="Raleway Bold"/>
                <a:ea typeface="Raleway Bold"/>
                <a:cs typeface="Raleway Bold"/>
                <a:sym typeface="Raleway Bold"/>
              </a:rPr>
              <a:t>Our project supports the WIDS mission of advancing data-driven resilience, sustainability, and ethical AI using practical, open, and responsible innovation to strengthen healthcare systems.</a:t>
            </a:r>
          </a:p>
          <a:p>
            <a:pPr algn="l">
              <a:lnSpc>
                <a:spcPts val="4199"/>
              </a:lnSpc>
            </a:pPr>
          </a:p>
          <a:p>
            <a:pPr algn="l">
              <a:lnSpc>
                <a:spcPts val="3499"/>
              </a:lnSpc>
            </a:pPr>
            <a:r>
              <a:rPr lang="en-US" sz="2499">
                <a:solidFill>
                  <a:srgbClr val="FFFFFF"/>
                </a:solidFill>
                <a:latin typeface="Raleway"/>
                <a:ea typeface="Raleway"/>
                <a:cs typeface="Raleway"/>
                <a:sym typeface="Raleway"/>
              </a:rPr>
              <a:t>1.</a:t>
            </a:r>
            <a:r>
              <a:rPr lang="en-US" sz="2499" b="true">
                <a:solidFill>
                  <a:srgbClr val="FFFFFF"/>
                </a:solidFill>
                <a:latin typeface="Raleway Bold"/>
                <a:ea typeface="Raleway Bold"/>
                <a:cs typeface="Raleway Bold"/>
                <a:sym typeface="Raleway Bold"/>
              </a:rPr>
              <a:t> Environmental Sustainability</a:t>
            </a:r>
          </a:p>
          <a:p>
            <a:pPr algn="l" marL="539748" indent="-269874" lvl="1">
              <a:lnSpc>
                <a:spcPts val="3499"/>
              </a:lnSpc>
              <a:buFont typeface="Arial"/>
              <a:buChar char="•"/>
            </a:pPr>
            <a:r>
              <a:rPr lang="en-US" sz="2499">
                <a:solidFill>
                  <a:srgbClr val="FFFFFF"/>
                </a:solidFill>
                <a:latin typeface="Raleway"/>
                <a:ea typeface="Raleway"/>
                <a:cs typeface="Raleway"/>
                <a:sym typeface="Raleway"/>
              </a:rPr>
              <a:t>Predictive resource planning prevents emergency overcapacity (temporary wards, staff transfers, energy spikes).</a:t>
            </a:r>
          </a:p>
          <a:p>
            <a:pPr algn="l" marL="539748" indent="-269874" lvl="1">
              <a:lnSpc>
                <a:spcPts val="3499"/>
              </a:lnSpc>
              <a:buFont typeface="Arial"/>
              <a:buChar char="•"/>
            </a:pPr>
            <a:r>
              <a:rPr lang="en-US" sz="2499">
                <a:solidFill>
                  <a:srgbClr val="FFFFFF"/>
                </a:solidFill>
                <a:latin typeface="Raleway"/>
                <a:ea typeface="Raleway"/>
                <a:cs typeface="Raleway"/>
                <a:sym typeface="Raleway"/>
              </a:rPr>
              <a:t>Reduces waste and carbon emissions from avoidable patient transfers and equipment overuse.</a:t>
            </a:r>
          </a:p>
          <a:p>
            <a:pPr algn="l" marL="539748" indent="-269874" lvl="1">
              <a:lnSpc>
                <a:spcPts val="3499"/>
              </a:lnSpc>
              <a:buFont typeface="Arial"/>
              <a:buChar char="•"/>
            </a:pPr>
            <a:r>
              <a:rPr lang="en-US" sz="2499">
                <a:solidFill>
                  <a:srgbClr val="FFFFFF"/>
                </a:solidFill>
                <a:latin typeface="Raleway"/>
                <a:ea typeface="Raleway"/>
                <a:cs typeface="Raleway"/>
                <a:sym typeface="Raleway"/>
              </a:rPr>
              <a:t>Promotes efficient utilization of existing hospital beds and staff — fewer idle or overflow units.</a:t>
            </a:r>
          </a:p>
          <a:p>
            <a:pPr algn="l">
              <a:lnSpc>
                <a:spcPts val="3499"/>
              </a:lnSpc>
            </a:pPr>
          </a:p>
          <a:p>
            <a:pPr algn="l">
              <a:lnSpc>
                <a:spcPts val="3499"/>
              </a:lnSpc>
            </a:pPr>
            <a:r>
              <a:rPr lang="en-US" sz="2499" b="true">
                <a:solidFill>
                  <a:srgbClr val="FFFFFF"/>
                </a:solidFill>
                <a:latin typeface="Raleway Bold"/>
                <a:ea typeface="Raleway Bold"/>
                <a:cs typeface="Raleway Bold"/>
                <a:sym typeface="Raleway Bold"/>
              </a:rPr>
              <a:t>2. Operational &amp; Social Resilience</a:t>
            </a:r>
          </a:p>
          <a:p>
            <a:pPr algn="l" marL="539748" indent="-269874" lvl="1">
              <a:lnSpc>
                <a:spcPts val="3499"/>
              </a:lnSpc>
              <a:buFont typeface="Arial"/>
              <a:buChar char="•"/>
            </a:pPr>
            <a:r>
              <a:rPr lang="en-US" sz="2499">
                <a:solidFill>
                  <a:srgbClr val="FFFFFF"/>
                </a:solidFill>
                <a:latin typeface="Raleway"/>
                <a:ea typeface="Raleway"/>
                <a:cs typeface="Raleway"/>
                <a:sym typeface="Raleway"/>
              </a:rPr>
              <a:t>Early alerts enable data-informed staffing and bed allocation, preventing burnout and improving patient care continuity.</a:t>
            </a:r>
          </a:p>
          <a:p>
            <a:pPr algn="l" marL="539748" indent="-269874" lvl="1">
              <a:lnSpc>
                <a:spcPts val="3499"/>
              </a:lnSpc>
              <a:buFont typeface="Arial"/>
              <a:buChar char="•"/>
            </a:pPr>
            <a:r>
              <a:rPr lang="en-US" sz="2499">
                <a:solidFill>
                  <a:srgbClr val="FFFFFF"/>
                </a:solidFill>
                <a:latin typeface="Raleway"/>
                <a:ea typeface="Raleway"/>
                <a:cs typeface="Raleway"/>
                <a:sym typeface="Raleway"/>
              </a:rPr>
              <a:t>Enhances system resilience under surges (flu season, pandemic spikes).</a:t>
            </a:r>
          </a:p>
          <a:p>
            <a:pPr algn="l" marL="539748" indent="-269874" lvl="1">
              <a:lnSpc>
                <a:spcPts val="3499"/>
              </a:lnSpc>
              <a:buFont typeface="Arial"/>
              <a:buChar char="•"/>
            </a:pPr>
            <a:r>
              <a:rPr lang="en-US" sz="2499">
                <a:solidFill>
                  <a:srgbClr val="FFFFFF"/>
                </a:solidFill>
                <a:latin typeface="Raleway"/>
                <a:ea typeface="Raleway"/>
                <a:cs typeface="Raleway"/>
                <a:sym typeface="Raleway"/>
              </a:rPr>
              <a:t>Empowers hospitals to do more with existing capacity, reducing inequality in patient access.</a:t>
            </a:r>
          </a:p>
          <a:p>
            <a:pPr algn="l">
              <a:lnSpc>
                <a:spcPts val="3499"/>
              </a:lnSpc>
            </a:pPr>
          </a:p>
          <a:p>
            <a:pPr algn="l">
              <a:lnSpc>
                <a:spcPts val="3499"/>
              </a:lnSpc>
            </a:pPr>
            <a:r>
              <a:rPr lang="en-US" sz="2499" b="true">
                <a:solidFill>
                  <a:srgbClr val="FFFFFF"/>
                </a:solidFill>
                <a:latin typeface="Raleway Bold"/>
                <a:ea typeface="Raleway Bold"/>
                <a:cs typeface="Raleway Bold"/>
                <a:sym typeface="Raleway Bold"/>
              </a:rPr>
              <a:t>3. Ethical &amp; Responsible AI</a:t>
            </a:r>
          </a:p>
          <a:p>
            <a:pPr algn="l" marL="539748" indent="-269874" lvl="1">
              <a:lnSpc>
                <a:spcPts val="3499"/>
              </a:lnSpc>
              <a:buFont typeface="Arial"/>
              <a:buChar char="•"/>
            </a:pPr>
            <a:r>
              <a:rPr lang="en-US" sz="2499">
                <a:solidFill>
                  <a:srgbClr val="FFFFFF"/>
                </a:solidFill>
                <a:latin typeface="Raleway"/>
                <a:ea typeface="Raleway"/>
                <a:cs typeface="Raleway"/>
                <a:sym typeface="Raleway"/>
              </a:rPr>
              <a:t>Uses open and transparent datasets (Kaggle, World Bank, UCI) , no private patient data.</a:t>
            </a:r>
          </a:p>
          <a:p>
            <a:pPr algn="l" marL="539748" indent="-269874" lvl="1">
              <a:lnSpc>
                <a:spcPts val="3499"/>
              </a:lnSpc>
              <a:buFont typeface="Arial"/>
              <a:buChar char="•"/>
            </a:pPr>
            <a:r>
              <a:rPr lang="en-US" sz="2499">
                <a:solidFill>
                  <a:srgbClr val="FFFFFF"/>
                </a:solidFill>
                <a:latin typeface="Raleway"/>
                <a:ea typeface="Raleway"/>
                <a:cs typeface="Raleway"/>
                <a:sym typeface="Raleway"/>
              </a:rPr>
              <a:t>Incorporates explainable AI (SHAP, feature importance) so medical leaders can trust and interpret alerts.</a:t>
            </a:r>
          </a:p>
          <a:p>
            <a:pPr algn="l" marL="539748" indent="-269874" lvl="1">
              <a:lnSpc>
                <a:spcPts val="3499"/>
              </a:lnSpc>
              <a:buFont typeface="Arial"/>
              <a:buChar char="•"/>
            </a:pPr>
            <a:r>
              <a:rPr lang="en-US" sz="2499">
                <a:solidFill>
                  <a:srgbClr val="FFFFFF"/>
                </a:solidFill>
                <a:latin typeface="Raleway"/>
                <a:ea typeface="Raleway"/>
                <a:cs typeface="Raleway"/>
                <a:sym typeface="Raleway"/>
              </a:rPr>
              <a:t>Maintains human-in-the-loop decision-making, AI supports but never replaces judgment.</a:t>
            </a:r>
          </a:p>
          <a:p>
            <a:pPr algn="l">
              <a:lnSpc>
                <a:spcPts val="3499"/>
              </a:lnSpc>
              <a:spcBef>
                <a:spcPct val="0"/>
              </a:spcBef>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description>Presentation - Crisis Early-Warning System</dc:description>
  <dc:identifier>DAG3FxYVrSo</dc:identifier>
  <dcterms:modified xsi:type="dcterms:W3CDTF">2011-08-01T06:04:30Z</dcterms:modified>
  <cp:revision>1</cp:revision>
  <dc:title>Presentation - Crisis Early-Warning System</dc:title>
</cp:coreProperties>
</file>