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MIP\cv_excel\mip_fb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 b="0" i="0">
                <a:effectLst/>
              </a:rPr>
              <a:t>Leading countries based on Facebook audience size as of July 2020</a:t>
            </a:r>
          </a:p>
        </c:rich>
      </c:tx>
      <c:layout>
        <c:manualLayout>
          <c:xMode val="edge"/>
          <c:yMode val="edge"/>
          <c:x val="0.12019444444444445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Hárok1!$C$1</c:f>
              <c:strCache>
                <c:ptCount val="1"/>
                <c:pt idx="0">
                  <c:v>Number of users (in mil.)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Hárok1!$B$2:$B$11</c:f>
              <c:strCache>
                <c:ptCount val="10"/>
                <c:pt idx="0">
                  <c:v>India</c:v>
                </c:pt>
                <c:pt idx="1">
                  <c:v>United States</c:v>
                </c:pt>
                <c:pt idx="2">
                  <c:v>Indonesia</c:v>
                </c:pt>
                <c:pt idx="3">
                  <c:v>Brazil</c:v>
                </c:pt>
                <c:pt idx="4">
                  <c:v>Mexico</c:v>
                </c:pt>
                <c:pt idx="5">
                  <c:v>Phillippnes</c:v>
                </c:pt>
                <c:pt idx="6">
                  <c:v>Vietnam</c:v>
                </c:pt>
                <c:pt idx="7">
                  <c:v>Thailand</c:v>
                </c:pt>
                <c:pt idx="8">
                  <c:v>Egypt</c:v>
                </c:pt>
                <c:pt idx="9">
                  <c:v>Bangladesh</c:v>
                </c:pt>
              </c:strCache>
            </c:strRef>
          </c:cat>
          <c:val>
            <c:numRef>
              <c:f>Hárok1!$C$2:$C$11</c:f>
              <c:numCache>
                <c:formatCode>General</c:formatCode>
                <c:ptCount val="10"/>
                <c:pt idx="0">
                  <c:v>329.65</c:v>
                </c:pt>
                <c:pt idx="1">
                  <c:v>179.65</c:v>
                </c:pt>
                <c:pt idx="2">
                  <c:v>129.85</c:v>
                </c:pt>
                <c:pt idx="3">
                  <c:v>116</c:v>
                </c:pt>
                <c:pt idx="4">
                  <c:v>89.7</c:v>
                </c:pt>
                <c:pt idx="5">
                  <c:v>82.85</c:v>
                </c:pt>
                <c:pt idx="6">
                  <c:v>70.400000000000006</c:v>
                </c:pt>
                <c:pt idx="7">
                  <c:v>50.05</c:v>
                </c:pt>
                <c:pt idx="8">
                  <c:v>44.7</c:v>
                </c:pt>
                <c:pt idx="9">
                  <c:v>44.7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E2-45F6-B5E8-95258DEE34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3175263"/>
        <c:axId val="1383163615"/>
      </c:barChart>
      <c:catAx>
        <c:axId val="1383175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383163615"/>
        <c:crosses val="autoZero"/>
        <c:auto val="1"/>
        <c:lblAlgn val="ctr"/>
        <c:lblOffset val="100"/>
        <c:noMultiLvlLbl val="0"/>
      </c:catAx>
      <c:valAx>
        <c:axId val="138316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383175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2F45-04A7-4622-A289-2573316ED2B7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CCF2-EDDD-4CAA-AD8B-97DFF2010B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0467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2F45-04A7-4622-A289-2573316ED2B7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CCF2-EDDD-4CAA-AD8B-97DFF2010B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637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2F45-04A7-4622-A289-2573316ED2B7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CCF2-EDDD-4CAA-AD8B-97DFF2010B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9860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2F45-04A7-4622-A289-2573316ED2B7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CCF2-EDDD-4CAA-AD8B-97DFF2010B16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1664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2F45-04A7-4622-A289-2573316ED2B7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CCF2-EDDD-4CAA-AD8B-97DFF2010B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9082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2F45-04A7-4622-A289-2573316ED2B7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CCF2-EDDD-4CAA-AD8B-97DFF2010B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864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2F45-04A7-4622-A289-2573316ED2B7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CCF2-EDDD-4CAA-AD8B-97DFF2010B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7988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2F45-04A7-4622-A289-2573316ED2B7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CCF2-EDDD-4CAA-AD8B-97DFF2010B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8551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2F45-04A7-4622-A289-2573316ED2B7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CCF2-EDDD-4CAA-AD8B-97DFF2010B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534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852854"/>
            <a:ext cx="9404723" cy="99160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60000"/>
              <a:buFont typeface="Wingdings" panose="05000000000000000000" pitchFamily="2" charset="2"/>
              <a:buChar char="q"/>
              <a:defRPr/>
            </a:lvl1pPr>
            <a:lvl2pPr marL="742950" indent="-285750">
              <a:buSzPct val="60000"/>
              <a:buFont typeface="Wingdings" panose="05000000000000000000" pitchFamily="2" charset="2"/>
              <a:buChar char="q"/>
              <a:defRPr/>
            </a:lvl2pPr>
            <a:lvl3pPr marL="1143000" indent="-228600">
              <a:buSzPct val="60000"/>
              <a:buFont typeface="Wingdings" panose="05000000000000000000" pitchFamily="2" charset="2"/>
              <a:buChar char="q"/>
              <a:defRPr/>
            </a:lvl3pPr>
            <a:lvl4pPr marL="1600200" indent="-228600">
              <a:buSzPct val="60000"/>
              <a:buFont typeface="Wingdings" panose="05000000000000000000" pitchFamily="2" charset="2"/>
              <a:buChar char="q"/>
              <a:defRPr/>
            </a:lvl4pPr>
            <a:lvl5pPr marL="2057400" indent="-228600">
              <a:buSzPct val="6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sk-SK" dirty="0" smtClean="0"/>
              <a:t>Upraviť štýly predlohy textu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2F45-04A7-4622-A289-2573316ED2B7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CCF2-EDDD-4CAA-AD8B-97DFF2010B16}" type="slidenum">
              <a:rPr lang="sk-SK" smtClean="0"/>
              <a:t>‹#›</a:t>
            </a:fld>
            <a:endParaRPr lang="sk-SK"/>
          </a:p>
        </p:txBody>
      </p:sp>
      <p:sp>
        <p:nvSpPr>
          <p:cNvPr id="4" name="BlokTextu 3"/>
          <p:cNvSpPr txBox="1"/>
          <p:nvPr userDrawn="1"/>
        </p:nvSpPr>
        <p:spPr>
          <a:xfrm>
            <a:off x="149469" y="114300"/>
            <a:ext cx="313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8.11.2022,</a:t>
            </a:r>
            <a:r>
              <a:rPr lang="sk-SK" baseline="0" dirty="0" smtClean="0"/>
              <a:t> Dávid Zachar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6071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2F45-04A7-4622-A289-2573316ED2B7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CCF2-EDDD-4CAA-AD8B-97DFF2010B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3379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2F45-04A7-4622-A289-2573316ED2B7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CCF2-EDDD-4CAA-AD8B-97DFF2010B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595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2F45-04A7-4622-A289-2573316ED2B7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CCF2-EDDD-4CAA-AD8B-97DFF2010B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926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2F45-04A7-4622-A289-2573316ED2B7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CCF2-EDDD-4CAA-AD8B-97DFF2010B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41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2F45-04A7-4622-A289-2573316ED2B7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CCF2-EDDD-4CAA-AD8B-97DFF2010B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849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2F45-04A7-4622-A289-2573316ED2B7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CCF2-EDDD-4CAA-AD8B-97DFF2010B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21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2F45-04A7-4622-A289-2573316ED2B7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CCF2-EDDD-4CAA-AD8B-97DFF2010B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420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AF2F45-04A7-4622-A289-2573316ED2B7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3CCF2-EDDD-4CAA-AD8B-97DFF2010B1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0678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4400"/>
              <a:t>P</a:t>
            </a:r>
            <a:r>
              <a:rPr lang="sk-SK" sz="4400" smtClean="0"/>
              <a:t>ositive</a:t>
            </a:r>
            <a:r>
              <a:rPr lang="sk-SK" sz="4400" dirty="0" smtClean="0"/>
              <a:t> </a:t>
            </a:r>
            <a:r>
              <a:rPr lang="sk-SK" sz="4400" dirty="0" err="1" smtClean="0"/>
              <a:t>effects</a:t>
            </a:r>
            <a:r>
              <a:rPr lang="sk-SK" sz="4400" dirty="0" smtClean="0"/>
              <a:t> of </a:t>
            </a:r>
            <a:r>
              <a:rPr lang="sk-SK" sz="4400" dirty="0" err="1" smtClean="0"/>
              <a:t>playing</a:t>
            </a:r>
            <a:r>
              <a:rPr lang="sk-SK" sz="4400" dirty="0" smtClean="0"/>
              <a:t> video </a:t>
            </a:r>
            <a:r>
              <a:rPr lang="sk-SK" sz="4400" dirty="0" err="1" smtClean="0"/>
              <a:t>games</a:t>
            </a:r>
            <a:endParaRPr lang="sk-SK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Dávid Zachar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5014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Contents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 err="1" smtClean="0"/>
              <a:t>Introduction</a:t>
            </a:r>
            <a:endParaRPr lang="sk-SK" dirty="0" smtClean="0"/>
          </a:p>
          <a:p>
            <a:pPr marL="457200" indent="-457200">
              <a:buFont typeface="+mj-lt"/>
              <a:buAutoNum type="arabicPeriod"/>
            </a:pPr>
            <a:r>
              <a:rPr lang="sk-SK" dirty="0" err="1" smtClean="0"/>
              <a:t>Contents</a:t>
            </a:r>
            <a:endParaRPr lang="sk-SK" dirty="0" smtClean="0"/>
          </a:p>
          <a:p>
            <a:pPr marL="457200" indent="-457200">
              <a:buFont typeface="+mj-lt"/>
              <a:buAutoNum type="arabicPeriod"/>
            </a:pPr>
            <a:r>
              <a:rPr lang="sk-SK" dirty="0" smtClean="0"/>
              <a:t>Table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err="1" smtClean="0"/>
              <a:t>Graph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656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Table</a:t>
            </a:r>
            <a:endParaRPr lang="sk-SK" dirty="0"/>
          </a:p>
        </p:txBody>
      </p:sp>
      <p:graphicFrame>
        <p:nvGraphicFramePr>
          <p:cNvPr id="5" name="Zástupný objekt pre obsah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38551"/>
              </p:ext>
            </p:extLst>
          </p:nvPr>
        </p:nvGraphicFramePr>
        <p:xfrm>
          <a:off x="2206870" y="1714501"/>
          <a:ext cx="7262445" cy="4633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5142">
                  <a:extLst>
                    <a:ext uri="{9D8B030D-6E8A-4147-A177-3AD203B41FA5}">
                      <a16:colId xmlns:a16="http://schemas.microsoft.com/office/drawing/2014/main" val="75650901"/>
                    </a:ext>
                  </a:extLst>
                </a:gridCol>
                <a:gridCol w="3585642">
                  <a:extLst>
                    <a:ext uri="{9D8B030D-6E8A-4147-A177-3AD203B41FA5}">
                      <a16:colId xmlns:a16="http://schemas.microsoft.com/office/drawing/2014/main" val="4133527279"/>
                    </a:ext>
                  </a:extLst>
                </a:gridCol>
                <a:gridCol w="1701661">
                  <a:extLst>
                    <a:ext uri="{9D8B030D-6E8A-4147-A177-3AD203B41FA5}">
                      <a16:colId xmlns:a16="http://schemas.microsoft.com/office/drawing/2014/main" val="3904876604"/>
                    </a:ext>
                  </a:extLst>
                </a:gridCol>
              </a:tblGrid>
              <a:tr h="631847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>
                          <a:effectLst/>
                        </a:rPr>
                        <a:t>Country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users (in mil.)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Percentage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2829500"/>
                  </a:ext>
                </a:extLst>
              </a:tr>
              <a:tr h="33698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India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329,65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28,98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606723"/>
                  </a:ext>
                </a:extLst>
              </a:tr>
              <a:tr h="631847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United States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179,65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15,79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8778803"/>
                  </a:ext>
                </a:extLst>
              </a:tr>
              <a:tr h="33698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Indonesia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129,85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11,41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711887"/>
                  </a:ext>
                </a:extLst>
              </a:tr>
              <a:tr h="33698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Brazil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 dirty="0">
                          <a:effectLst/>
                        </a:rPr>
                        <a:t>116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10,20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9747178"/>
                  </a:ext>
                </a:extLst>
              </a:tr>
              <a:tr h="33698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Mexico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 dirty="0">
                          <a:effectLst/>
                        </a:rPr>
                        <a:t>89,7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7,89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717010"/>
                  </a:ext>
                </a:extLst>
              </a:tr>
              <a:tr h="33698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Phillippnes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82,85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7,28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1428765"/>
                  </a:ext>
                </a:extLst>
              </a:tr>
              <a:tr h="33698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Vietnam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70,4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6,19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6911523"/>
                  </a:ext>
                </a:extLst>
              </a:tr>
              <a:tr h="33698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Thailand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50,05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4,40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0357601"/>
                  </a:ext>
                </a:extLst>
              </a:tr>
              <a:tr h="33698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Egypt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44,7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3,93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1315598"/>
                  </a:ext>
                </a:extLst>
              </a:tr>
              <a:tr h="33698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Bangladesh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 dirty="0">
                          <a:effectLst/>
                        </a:rPr>
                        <a:t>44,7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3,93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5877345"/>
                  </a:ext>
                </a:extLst>
              </a:tr>
              <a:tr h="33698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Total</a:t>
                      </a:r>
                      <a:endParaRPr lang="sk-SK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1137,55</a:t>
                      </a:r>
                      <a:endParaRPr lang="sk-SK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0452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Graph</a:t>
            </a:r>
            <a:endParaRPr lang="sk-SK" dirty="0"/>
          </a:p>
        </p:txBody>
      </p:sp>
      <p:graphicFrame>
        <p:nvGraphicFramePr>
          <p:cNvPr id="4" name="Zástupný objekt pre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921249"/>
              </p:ext>
            </p:extLst>
          </p:nvPr>
        </p:nvGraphicFramePr>
        <p:xfrm>
          <a:off x="1657229" y="1844456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848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68</Words>
  <Application>Microsoft Office PowerPoint</Application>
  <PresentationFormat>Širokouhlá</PresentationFormat>
  <Paragraphs>45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Wingdings 3</vt:lpstr>
      <vt:lpstr>Ión</vt:lpstr>
      <vt:lpstr>Positive effects of playing video games</vt:lpstr>
      <vt:lpstr>Contents</vt:lpstr>
      <vt:lpstr>Table</vt:lpstr>
      <vt:lpstr>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positive effects of playing video games</dc:title>
  <dc:creator>David</dc:creator>
  <cp:lastModifiedBy>David</cp:lastModifiedBy>
  <cp:revision>2</cp:revision>
  <dcterms:created xsi:type="dcterms:W3CDTF">2022-11-08T07:36:27Z</dcterms:created>
  <dcterms:modified xsi:type="dcterms:W3CDTF">2022-11-08T08:06:36Z</dcterms:modified>
</cp:coreProperties>
</file>