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73" r:id="rId4"/>
    <p:sldId id="274" r:id="rId5"/>
    <p:sldId id="269" r:id="rId6"/>
    <p:sldId id="276" r:id="rId7"/>
    <p:sldId id="275" r:id="rId8"/>
    <p:sldId id="270" r:id="rId9"/>
    <p:sldId id="277" r:id="rId10"/>
    <p:sldId id="272" r:id="rId11"/>
    <p:sldId id="262" r:id="rId12"/>
    <p:sldId id="268" r:id="rId13"/>
    <p:sldId id="278" r:id="rId14"/>
    <p:sldId id="280" r:id="rId15"/>
    <p:sldId id="279" r:id="rId16"/>
    <p:sldId id="282" r:id="rId17"/>
    <p:sldId id="281" r:id="rId18"/>
    <p:sldId id="28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104" d="100"/>
          <a:sy n="104" d="100"/>
        </p:scale>
        <p:origin x="121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DF03-E1F8-47E0-AE6F-753E41122AA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85D2F58-CDDF-4258-832D-3A05D46351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DF03-E1F8-47E0-AE6F-753E41122AA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2F58-CDDF-4258-832D-3A05D46351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DF03-E1F8-47E0-AE6F-753E41122AA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2F58-CDDF-4258-832D-3A05D46351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DF03-E1F8-47E0-AE6F-753E41122AA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2F58-CDDF-4258-832D-3A05D46351A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DF03-E1F8-47E0-AE6F-753E41122AA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85D2F58-CDDF-4258-832D-3A05D46351A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DF03-E1F8-47E0-AE6F-753E41122AA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2F58-CDDF-4258-832D-3A05D46351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DF03-E1F8-47E0-AE6F-753E41122AA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2F58-CDDF-4258-832D-3A05D46351A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DF03-E1F8-47E0-AE6F-753E41122AA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2F58-CDDF-4258-832D-3A05D46351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DF03-E1F8-47E0-AE6F-753E41122AA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2F58-CDDF-4258-832D-3A05D46351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DF03-E1F8-47E0-AE6F-753E41122AA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2F58-CDDF-4258-832D-3A05D46351A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DF03-E1F8-47E0-AE6F-753E41122AA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85D2F58-CDDF-4258-832D-3A05D46351A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956DF03-E1F8-47E0-AE6F-753E41122AA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85D2F58-CDDF-4258-832D-3A05D46351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505200"/>
            <a:ext cx="8382000" cy="2819400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l"/>
            <a:r>
              <a:rPr lang="sr-Cyrl-RS" dirty="0"/>
              <a:t>студенти</a:t>
            </a:r>
            <a:r>
              <a:rPr lang="en-US" dirty="0"/>
              <a:t>:                                                                         </a:t>
            </a:r>
            <a:r>
              <a:rPr lang="sr-Cyrl-RS" dirty="0"/>
              <a:t>професор</a:t>
            </a:r>
            <a:r>
              <a:rPr lang="en-US" dirty="0"/>
              <a:t>:</a:t>
            </a:r>
          </a:p>
          <a:p>
            <a:pPr algn="l"/>
            <a:r>
              <a:rPr lang="sr-Cyrl-RS" dirty="0"/>
              <a:t>Никола </a:t>
            </a:r>
            <a:r>
              <a:rPr lang="sr-Cyrl-RS" dirty="0" err="1"/>
              <a:t>Џајевић</a:t>
            </a:r>
            <a:r>
              <a:rPr lang="en-US" dirty="0"/>
              <a:t>                                   </a:t>
            </a:r>
            <a:r>
              <a:rPr lang="sr-Cyrl-RS" dirty="0"/>
              <a:t> </a:t>
            </a:r>
            <a:r>
              <a:rPr lang="en-US" dirty="0"/>
              <a:t>  </a:t>
            </a:r>
            <a:r>
              <a:rPr lang="sr-Cyrl-RS" dirty="0"/>
              <a:t>Владимир Миловановић</a:t>
            </a:r>
            <a:r>
              <a:rPr lang="en-US" dirty="0"/>
              <a:t>         </a:t>
            </a:r>
            <a:endParaRPr lang="sr-Cyrl-RS" dirty="0"/>
          </a:p>
          <a:p>
            <a:pPr algn="l"/>
            <a:r>
              <a:rPr lang="sr-Cyrl-RS" dirty="0"/>
              <a:t>Ђорђе Марић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00"/>
            <a:ext cx="8839200" cy="1447800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sr-Cyrl-RS" b="1" dirty="0">
                <a:solidFill>
                  <a:schemeClr val="tx1"/>
                </a:solidFill>
              </a:rPr>
              <a:t>Факултет инжењерских наука</a:t>
            </a: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r>
              <a:rPr lang="sr-Cyrl-RS" b="1" dirty="0" err="1">
                <a:solidFill>
                  <a:schemeClr val="tx1"/>
                </a:solidFill>
              </a:rPr>
              <a:t>Конвертор</a:t>
            </a:r>
            <a:r>
              <a:rPr lang="sr-Cyrl-RS" b="1" dirty="0">
                <a:solidFill>
                  <a:schemeClr val="tx1"/>
                </a:solidFill>
              </a:rPr>
              <a:t> простора боје слике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3DD3C-F8AA-4BD9-9B26-C42D32B63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124200"/>
            <a:ext cx="3657599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90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28600"/>
            <a:ext cx="7772400" cy="61722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sr-Cyrl-RS" dirty="0"/>
              <a:t>Конверзија из </a:t>
            </a:r>
            <a:r>
              <a:rPr lang="en-US" dirty="0"/>
              <a:t>RGB </a:t>
            </a:r>
            <a:r>
              <a:rPr lang="sr-Cyrl-RS" dirty="0"/>
              <a:t>у</a:t>
            </a:r>
            <a:r>
              <a:rPr lang="en-US" dirty="0"/>
              <a:t> CIE XYZ </a:t>
            </a:r>
            <a:r>
              <a:rPr lang="sr-Cyrl-RS" dirty="0"/>
              <a:t>координате дата је следећом формулом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67000"/>
            <a:ext cx="7239000" cy="1786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25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28600"/>
            <a:ext cx="7772400" cy="6248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sr-Cyrl-RS" dirty="0"/>
              <a:t>Конверзија из </a:t>
            </a:r>
            <a:r>
              <a:rPr lang="en-US" dirty="0"/>
              <a:t>CIE XYZ </a:t>
            </a:r>
            <a:r>
              <a:rPr lang="sr-Cyrl-RS" dirty="0"/>
              <a:t>у</a:t>
            </a:r>
            <a:r>
              <a:rPr lang="en-US" dirty="0"/>
              <a:t> RGB </a:t>
            </a:r>
            <a:r>
              <a:rPr lang="sr-Cyrl-RS" dirty="0"/>
              <a:t>координате дата је следећом формулом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834" y="2667000"/>
            <a:ext cx="6899766" cy="1759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0770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Рад програма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sr-Latn-RS" sz="2400" dirty="0"/>
          </a:p>
          <a:p>
            <a:r>
              <a:rPr lang="sr-Cyrl-RS" sz="2400" dirty="0"/>
              <a:t>Библиотеке коришћене при изради програма за конверзију простора слике су </a:t>
            </a:r>
            <a:r>
              <a:rPr lang="sr-Latn-RS" sz="2400" b="1" dirty="0"/>
              <a:t>cv2</a:t>
            </a:r>
            <a:r>
              <a:rPr lang="sr-Latn-RS" sz="2400" dirty="0"/>
              <a:t> </a:t>
            </a:r>
            <a:r>
              <a:rPr lang="sr-Cyrl-RS" sz="2400" dirty="0"/>
              <a:t>и </a:t>
            </a:r>
            <a:r>
              <a:rPr lang="en-US" sz="2400" b="1" dirty="0"/>
              <a:t>N</a:t>
            </a:r>
            <a:r>
              <a:rPr lang="sr-Latn-RS" sz="2400" b="1" dirty="0"/>
              <a:t>um</a:t>
            </a:r>
            <a:r>
              <a:rPr lang="en-US" sz="2400" b="1" dirty="0"/>
              <a:t>P</a:t>
            </a:r>
            <a:r>
              <a:rPr lang="sr-Latn-RS" sz="2400" b="1" dirty="0"/>
              <a:t>y</a:t>
            </a: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BA2A1A-0805-4018-B61B-966FB3674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398982"/>
            <a:ext cx="4802513" cy="5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6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457200"/>
            <a:ext cx="7772400" cy="5562600"/>
          </a:xfrm>
        </p:spPr>
        <p:txBody>
          <a:bodyPr>
            <a:normAutofit/>
          </a:bodyPr>
          <a:lstStyle/>
          <a:p>
            <a:endParaRPr lang="sr-Latn-RS" sz="2400" dirty="0"/>
          </a:p>
          <a:p>
            <a:r>
              <a:rPr lang="sr-Cyrl-RS" sz="2400" dirty="0"/>
              <a:t>Програм има две дефинисане методе, једну за конверзију из </a:t>
            </a:r>
            <a:r>
              <a:rPr lang="sr-Latn-RS" sz="2400" dirty="0"/>
              <a:t>RGB</a:t>
            </a:r>
            <a:r>
              <a:rPr lang="sr-Cyrl-RS" sz="2400" dirty="0"/>
              <a:t> у </a:t>
            </a:r>
            <a:r>
              <a:rPr lang="sr-Latn-RS" sz="2400" dirty="0"/>
              <a:t>XYZ </a:t>
            </a:r>
            <a:r>
              <a:rPr lang="sr-Cyrl-RS" sz="2400" dirty="0"/>
              <a:t>простор, а другу за обрнуту конверзију</a:t>
            </a:r>
          </a:p>
          <a:p>
            <a:r>
              <a:rPr lang="sr-Cyrl-RS" sz="2400" dirty="0"/>
              <a:t>Корисник дефинише у програму улазну слику</a:t>
            </a:r>
            <a:endParaRPr lang="en-US" sz="2400" dirty="0"/>
          </a:p>
          <a:p>
            <a:r>
              <a:rPr lang="sr-Cyrl-RS" sz="2400" dirty="0"/>
              <a:t>На слици је приказана конверзија у </a:t>
            </a:r>
            <a:r>
              <a:rPr lang="sr-Latn-RS" sz="2400" dirty="0"/>
              <a:t>XYZ </a:t>
            </a:r>
            <a:r>
              <a:rPr lang="sr-Cyrl-RS" sz="2400" dirty="0"/>
              <a:t>простор</a:t>
            </a:r>
          </a:p>
          <a:p>
            <a:endParaRPr lang="sr-Cyrl-R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C9FF4F-E9E7-4878-9ECC-15E949025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048000"/>
            <a:ext cx="6407310" cy="317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02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457200"/>
            <a:ext cx="7772400" cy="5562600"/>
          </a:xfrm>
        </p:spPr>
        <p:txBody>
          <a:bodyPr>
            <a:normAutofit/>
          </a:bodyPr>
          <a:lstStyle/>
          <a:p>
            <a:endParaRPr lang="sr-Latn-RS" sz="2400" dirty="0"/>
          </a:p>
          <a:p>
            <a:r>
              <a:rPr lang="sr-Cyrl-RS" sz="2400" dirty="0"/>
              <a:t>Слика конвертована у </a:t>
            </a:r>
            <a:r>
              <a:rPr lang="sr-Latn-RS" sz="2400" dirty="0"/>
              <a:t>XYZ </a:t>
            </a:r>
            <a:r>
              <a:rPr lang="sr-Cyrl-RS" sz="2400" dirty="0"/>
              <a:t>простор боја</a:t>
            </a:r>
          </a:p>
          <a:p>
            <a:endParaRPr lang="sr-Cyrl-R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7A9890-A372-4A38-8076-A537C9E5A0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244" y="2418917"/>
            <a:ext cx="4000500" cy="2667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5E49CE-21B4-4CEA-9064-75E269392C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756" y="3442855"/>
            <a:ext cx="910280" cy="6191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80963C-77B4-444C-802F-3D2A2C7414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6" y="2418917"/>
            <a:ext cx="4000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92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457200"/>
            <a:ext cx="77724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r-Latn-RS" sz="2400" dirty="0"/>
          </a:p>
          <a:p>
            <a:r>
              <a:rPr lang="sr-Cyrl-RS" sz="2400" dirty="0"/>
              <a:t>Обе методе раде на принципу да сваки пиксел слике проведу кроз формулу за конверзију и као излаз формирају нову конвертовану слику</a:t>
            </a:r>
          </a:p>
          <a:p>
            <a:endParaRPr lang="sr-Cyrl-RS" sz="2400" dirty="0"/>
          </a:p>
          <a:p>
            <a:r>
              <a:rPr lang="sr-Cyrl-RS" sz="2400" dirty="0"/>
              <a:t>Излаз прве методе представља улаз друге методе, тако да на излазу из програма добијамо две нове слике, једна представља слику конвертовану у </a:t>
            </a:r>
            <a:r>
              <a:rPr lang="sr-Latn-RS" sz="2400" dirty="0"/>
              <a:t>XYZ</a:t>
            </a:r>
            <a:r>
              <a:rPr lang="sr-Cyrl-RS" sz="2400" dirty="0"/>
              <a:t>, док друга представља конвертовану у </a:t>
            </a:r>
            <a:r>
              <a:rPr lang="sr-Latn-RS" sz="2400" dirty="0"/>
              <a:t>RGB </a:t>
            </a:r>
            <a:r>
              <a:rPr lang="sr-Cyrl-RS" sz="2400" dirty="0"/>
              <a:t>простор</a:t>
            </a:r>
          </a:p>
          <a:p>
            <a:pPr marL="0" indent="0">
              <a:buNone/>
            </a:pPr>
            <a:endParaRPr lang="sr-Latn-RS" sz="2400" dirty="0"/>
          </a:p>
          <a:p>
            <a:r>
              <a:rPr lang="sr-Cyrl-RS" sz="2400" dirty="0"/>
              <a:t>Брзина конвертовања зависи од величине слике, што је слика већег формата конвертовање ће се спорије одвијати</a:t>
            </a:r>
          </a:p>
          <a:p>
            <a:endParaRPr lang="sr-Cyrl-RS" sz="2400" dirty="0"/>
          </a:p>
        </p:txBody>
      </p:sp>
    </p:spTree>
    <p:extLst>
      <p:ext uri="{BB962C8B-B14F-4D97-AF65-F5344CB8AC3E}">
        <p14:creationId xmlns:p14="http://schemas.microsoft.com/office/powerpoint/2010/main" val="2111210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457200"/>
            <a:ext cx="7772400" cy="5562600"/>
          </a:xfrm>
        </p:spPr>
        <p:txBody>
          <a:bodyPr>
            <a:normAutofit/>
          </a:bodyPr>
          <a:lstStyle/>
          <a:p>
            <a:endParaRPr lang="sr-Latn-RS" sz="2400" dirty="0"/>
          </a:p>
          <a:p>
            <a:r>
              <a:rPr lang="sr-Cyrl-RS" sz="2400" dirty="0"/>
              <a:t>На слици је приказана конверзија у </a:t>
            </a:r>
            <a:r>
              <a:rPr lang="en-US" sz="2400" dirty="0"/>
              <a:t>RGB</a:t>
            </a:r>
            <a:r>
              <a:rPr lang="sr-Latn-RS" sz="2400" dirty="0"/>
              <a:t> </a:t>
            </a:r>
            <a:r>
              <a:rPr lang="sr-Cyrl-RS" sz="2400" dirty="0"/>
              <a:t>простор</a:t>
            </a:r>
          </a:p>
          <a:p>
            <a:endParaRPr lang="sr-Cyrl-R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80392-AA13-4E4B-B44E-6DA08BA6A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057400"/>
            <a:ext cx="6648974" cy="330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6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457200"/>
            <a:ext cx="7772400" cy="5562600"/>
          </a:xfrm>
        </p:spPr>
        <p:txBody>
          <a:bodyPr>
            <a:normAutofit/>
          </a:bodyPr>
          <a:lstStyle/>
          <a:p>
            <a:endParaRPr lang="sr-Latn-RS" sz="2400" dirty="0"/>
          </a:p>
          <a:p>
            <a:r>
              <a:rPr lang="sr-Cyrl-RS" sz="2400" dirty="0"/>
              <a:t>Слика конвертована у </a:t>
            </a:r>
            <a:r>
              <a:rPr lang="en-US" sz="2400" dirty="0"/>
              <a:t>RGB</a:t>
            </a:r>
            <a:r>
              <a:rPr lang="sr-Latn-RS" sz="2400" dirty="0"/>
              <a:t> </a:t>
            </a:r>
            <a:r>
              <a:rPr lang="sr-Cyrl-RS" sz="2400" dirty="0"/>
              <a:t>простор боја</a:t>
            </a:r>
          </a:p>
          <a:p>
            <a:endParaRPr lang="sr-Cyrl-R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7A9890-A372-4A38-8076-A537C9E5A0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6" y="2418917"/>
            <a:ext cx="4000500" cy="2667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5E49CE-21B4-4CEA-9064-75E269392C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756" y="3442855"/>
            <a:ext cx="910280" cy="6191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80963C-77B4-444C-802F-3D2A2C7414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244" y="2416608"/>
            <a:ext cx="4000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64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38400" y="2438400"/>
            <a:ext cx="4267200" cy="1752600"/>
          </a:xfrm>
        </p:spPr>
        <p:txBody>
          <a:bodyPr>
            <a:normAutofit/>
          </a:bodyPr>
          <a:lstStyle/>
          <a:p>
            <a:r>
              <a:rPr lang="sr-Cyrl-RS" sz="4000" dirty="0"/>
              <a:t>Хвала на пажњи</a:t>
            </a:r>
          </a:p>
        </p:txBody>
      </p:sp>
    </p:spTree>
    <p:extLst>
      <p:ext uri="{BB962C8B-B14F-4D97-AF65-F5344CB8AC3E}">
        <p14:creationId xmlns:p14="http://schemas.microsoft.com/office/powerpoint/2010/main" val="376520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838200"/>
            <a:ext cx="77724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sr-Cyrl-RS" sz="2400" dirty="0"/>
              <a:t>Тема пројекта јесте промена простора слике, из </a:t>
            </a:r>
            <a:r>
              <a:rPr lang="sr-Latn-RS" sz="2400" dirty="0"/>
              <a:t>RGB </a:t>
            </a:r>
            <a:r>
              <a:rPr lang="sr-Cyrl-RS" sz="2400" dirty="0"/>
              <a:t>простора у </a:t>
            </a:r>
            <a:r>
              <a:rPr lang="en-US" sz="2400" dirty="0"/>
              <a:t>XYZ </a:t>
            </a:r>
            <a:r>
              <a:rPr lang="sr-Cyrl-RS" sz="2400" dirty="0"/>
              <a:t>простор и обрнуто</a:t>
            </a:r>
            <a:r>
              <a:rPr lang="en-US" sz="2400" dirty="0"/>
              <a:t>.</a:t>
            </a:r>
          </a:p>
          <a:p>
            <a:r>
              <a:rPr lang="en-US" sz="2400" dirty="0"/>
              <a:t>RGB (</a:t>
            </a:r>
            <a:r>
              <a:rPr lang="sr-Cyrl-RS" sz="2400" dirty="0" err="1"/>
              <a:t>енг</a:t>
            </a:r>
            <a:r>
              <a:rPr lang="en-US" sz="2400" dirty="0"/>
              <a:t>. Red, Green, Blue, </a:t>
            </a:r>
            <a:r>
              <a:rPr lang="sr-Cyrl-RS" sz="2400" dirty="0"/>
              <a:t>у преводу црвена, зелена, плава</a:t>
            </a:r>
            <a:r>
              <a:rPr lang="en-US" sz="2400" dirty="0"/>
              <a:t>) </a:t>
            </a:r>
            <a:r>
              <a:rPr lang="sr-Cyrl-RS" sz="2400" dirty="0"/>
              <a:t>је адаптивни модел боја код којег се сабирањем</a:t>
            </a:r>
            <a:r>
              <a:rPr lang="en-US" sz="2400" dirty="0"/>
              <a:t> </a:t>
            </a:r>
            <a:r>
              <a:rPr lang="sr-Cyrl-RS" sz="2400" dirty="0"/>
              <a:t>три основне боје на различите начине</a:t>
            </a:r>
            <a:r>
              <a:rPr lang="en-US" sz="2400" dirty="0"/>
              <a:t> </a:t>
            </a:r>
            <a:r>
              <a:rPr lang="sr-Cyrl-RS" sz="2400" dirty="0"/>
              <a:t>добијају све остале боје</a:t>
            </a:r>
            <a:r>
              <a:rPr lang="en-US" sz="2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C9AA78-C8BF-4DF5-A3B8-2BA4C54E4D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35" y="3704630"/>
            <a:ext cx="2991729" cy="284857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987D0D2-64BB-400F-B27F-5807F87B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r>
              <a:rPr lang="sr-Cyrl-RS" b="1" dirty="0">
                <a:latin typeface="+mn-lt"/>
              </a:rPr>
              <a:t>Увод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653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28600"/>
            <a:ext cx="7772400" cy="63246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ru-RU" sz="2400" dirty="0"/>
              <a:t>Да би се добила нека боја, она се описује кроз збир три вредности: део црвене, део зелене и део плаве боје. Сваки део боје варира између 0% и 100% те боје, а то се на рачунарима представља вредностима између 0 и 255 (један бајт)</a:t>
            </a:r>
            <a:endParaRPr lang="en-US" sz="2400" dirty="0"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AFD07-312B-4EE4-AA69-24854BBF8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971800"/>
            <a:ext cx="8839200" cy="269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1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28600"/>
            <a:ext cx="7772400" cy="63246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ru-RU" sz="2400" dirty="0">
                <a:cs typeface="Arial" panose="020B0604020202020204" pitchFamily="34" charset="0"/>
              </a:rPr>
              <a:t>На пример, златна боја се представља следећим вредноситма: црвена 255, зелена 215, плава 0. Пошто се увек користи исти редослед боја може се скраћено писати и (255,215,0), односно у хексадецималном запису још једноставније FFD700</a:t>
            </a:r>
            <a:endParaRPr lang="sr-Latn-RS" sz="2400" dirty="0">
              <a:cs typeface="Arial" panose="020B0604020202020204" pitchFamily="34" charset="0"/>
            </a:endParaRPr>
          </a:p>
          <a:p>
            <a:r>
              <a:rPr lang="sr-Cyrl-RS" sz="2400" dirty="0">
                <a:cs typeface="Arial" panose="020B0604020202020204" pitchFamily="34" charset="0"/>
              </a:rPr>
              <a:t>На слици је приказано процентуално колико које боје се користи за добијање златне боје</a:t>
            </a:r>
            <a:endParaRPr lang="ru-RU" sz="2400" dirty="0"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A42D5-CCCA-45F7-991B-F678DB797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35" y="3962400"/>
            <a:ext cx="579533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9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b="1" dirty="0">
                <a:latin typeface="+mn-lt"/>
              </a:rPr>
              <a:t>Простор боја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sr-Cyrl-RS" sz="2400" dirty="0"/>
          </a:p>
          <a:p>
            <a:endParaRPr lang="en-US" sz="2400" dirty="0"/>
          </a:p>
          <a:p>
            <a:r>
              <a:rPr lang="sr-Cyrl-RS" sz="2400" dirty="0"/>
              <a:t>Простор боја је више </a:t>
            </a:r>
            <a:r>
              <a:rPr lang="sr-Cyrl-RS" sz="2400" dirty="0" err="1"/>
              <a:t>димензионални</a:t>
            </a:r>
            <a:r>
              <a:rPr lang="sr-Cyrl-RS" sz="2400" dirty="0"/>
              <a:t> простор чије координате одговарају компонентама репрезентације боја. Пошто таласне дужине примарних боја одговарају црвеној, зеленој и плавој овај колор-простор се назива </a:t>
            </a:r>
            <a:r>
              <a:rPr lang="en-US" sz="2400" dirty="0"/>
              <a:t>RGB</a:t>
            </a:r>
            <a:r>
              <a:rPr lang="sr-Cyrl-RS" sz="2400" dirty="0"/>
              <a:t> простор боја</a:t>
            </a:r>
            <a:endParaRPr lang="en-US" sz="2400" dirty="0"/>
          </a:p>
          <a:p>
            <a:endParaRPr lang="en-US" sz="2400" dirty="0"/>
          </a:p>
          <a:p>
            <a:endParaRPr lang="sr-Cyrl-R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691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457200"/>
            <a:ext cx="7772400" cy="5562600"/>
          </a:xfrm>
        </p:spPr>
        <p:txBody>
          <a:bodyPr>
            <a:normAutofit/>
          </a:bodyPr>
          <a:lstStyle/>
          <a:p>
            <a:endParaRPr lang="sr-Cyrl-RS" sz="2400" dirty="0"/>
          </a:p>
          <a:p>
            <a:endParaRPr lang="en-US" sz="2400" dirty="0"/>
          </a:p>
          <a:p>
            <a:r>
              <a:rPr lang="ru-RU" sz="2400" dirty="0"/>
              <a:t>Простори боја </a:t>
            </a:r>
            <a:r>
              <a:rPr lang="en-US" sz="2400" dirty="0"/>
              <a:t>CIE</a:t>
            </a:r>
            <a:r>
              <a:rPr lang="ru-RU" sz="2400" dirty="0"/>
              <a:t> 1931 су прва дефинисана квантитативна веза између расподеле таласних дужина у електромагнетном видљивом спектру и опажених боја у људском виду</a:t>
            </a:r>
          </a:p>
          <a:p>
            <a:endParaRPr lang="en-US" sz="2400" dirty="0"/>
          </a:p>
          <a:p>
            <a:r>
              <a:rPr lang="ru-RU" sz="2400" dirty="0"/>
              <a:t>Простор боја </a:t>
            </a:r>
            <a:r>
              <a:rPr lang="en-US" sz="2400" dirty="0"/>
              <a:t>CIE</a:t>
            </a:r>
            <a:r>
              <a:rPr lang="ru-RU" sz="2400" dirty="0"/>
              <a:t> 1931 </a:t>
            </a:r>
            <a:r>
              <a:rPr lang="en-US" sz="2400" dirty="0"/>
              <a:t>RGB</a:t>
            </a:r>
            <a:r>
              <a:rPr lang="ru-RU" sz="2400" dirty="0"/>
              <a:t> и </a:t>
            </a:r>
            <a:r>
              <a:rPr lang="en-US" sz="2400" dirty="0"/>
              <a:t>CIE</a:t>
            </a:r>
            <a:r>
              <a:rPr lang="ru-RU" sz="2400" dirty="0"/>
              <a:t> 1931 </a:t>
            </a:r>
            <a:r>
              <a:rPr lang="en-US" sz="2400" dirty="0"/>
              <a:t>XYZ</a:t>
            </a:r>
            <a:r>
              <a:rPr lang="ru-RU" sz="2400" dirty="0"/>
              <a:t> простор боја дефинисала је Међународна комисија за осветљење (</a:t>
            </a:r>
            <a:r>
              <a:rPr lang="sr-Cyrl-RS" sz="2400" dirty="0" err="1"/>
              <a:t>енг</a:t>
            </a:r>
            <a:r>
              <a:rPr lang="sr-Cyrl-RS" sz="2400" dirty="0"/>
              <a:t>. </a:t>
            </a:r>
            <a:r>
              <a:rPr lang="en-US" sz="2400" dirty="0"/>
              <a:t>International Commission on Illumination</a:t>
            </a:r>
            <a:r>
              <a:rPr lang="ru-RU" sz="2400" dirty="0"/>
              <a:t>)</a:t>
            </a:r>
            <a:endParaRPr lang="sr-Cyrl-R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616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40A5E8-AC68-4E63-B938-6EA26239F83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533400"/>
            <a:ext cx="7772400" cy="5486400"/>
          </a:xfrm>
        </p:spPr>
        <p:txBody>
          <a:bodyPr/>
          <a:lstStyle/>
          <a:p>
            <a:r>
              <a:rPr lang="sr-Cyrl-RS" dirty="0"/>
              <a:t>Стандардизовани </a:t>
            </a:r>
            <a:r>
              <a:rPr lang="sr-Latn-RS" dirty="0"/>
              <a:t>RGB</a:t>
            </a:r>
            <a:r>
              <a:rPr lang="sr-Cyrl-RS" dirty="0"/>
              <a:t> простор боја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6E4DB5-DBA1-4F45-9978-634CE0F47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524000"/>
            <a:ext cx="5410200" cy="432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44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81000"/>
            <a:ext cx="7772400" cy="5638800"/>
          </a:xfrm>
        </p:spPr>
        <p:txBody>
          <a:bodyPr>
            <a:normAutofit/>
          </a:bodyPr>
          <a:lstStyle/>
          <a:p>
            <a:endParaRPr lang="sr-Latn-RS" sz="2400" dirty="0"/>
          </a:p>
          <a:p>
            <a:r>
              <a:rPr lang="ru-RU" sz="2400" dirty="0"/>
              <a:t>Међутим да би се упариле све боје потребно је користити </a:t>
            </a:r>
            <a:r>
              <a:rPr lang="sr-Cyrl-RS" sz="2400" dirty="0"/>
              <a:t>и</a:t>
            </a:r>
            <a:r>
              <a:rPr lang="ru-RU" sz="2400" dirty="0"/>
              <a:t> негативне светлости у односу на RGB</a:t>
            </a:r>
            <a:endParaRPr lang="sr-Latn-RS" sz="2400" dirty="0"/>
          </a:p>
          <a:p>
            <a:pPr marL="0" indent="0">
              <a:buNone/>
            </a:pPr>
            <a:endParaRPr lang="ru-RU" sz="2400" dirty="0"/>
          </a:p>
          <a:p>
            <a:r>
              <a:rPr lang="ru-RU" sz="2400" dirty="0"/>
              <a:t>Тежећи да се избегне коришћење негативне светлости, формиран је нови колор-простор </a:t>
            </a:r>
            <a:r>
              <a:rPr lang="sr-Latn-RS" sz="2400" dirty="0"/>
              <a:t>CIE XYZ</a:t>
            </a:r>
          </a:p>
          <a:p>
            <a:pPr marL="0" indent="0">
              <a:buNone/>
            </a:pPr>
            <a:endParaRPr lang="sr-Latn-RS" sz="2400" dirty="0"/>
          </a:p>
          <a:p>
            <a:r>
              <a:rPr lang="ru-RU" sz="2400" dirty="0"/>
              <a:t>Примарне боје су у </a:t>
            </a:r>
            <a:r>
              <a:rPr lang="sr-Latn-RS" sz="2400" dirty="0"/>
              <a:t>CIE XYZ </a:t>
            </a:r>
            <a:r>
              <a:rPr lang="ru-RU" sz="2400" dirty="0"/>
              <a:t>колор-простору изабране на так</a:t>
            </a:r>
            <a:r>
              <a:rPr lang="sr-Cyrl-RS" sz="2400" dirty="0"/>
              <a:t>а</a:t>
            </a:r>
            <a:r>
              <a:rPr lang="ru-RU" sz="2400" dirty="0"/>
              <a:t>в начин да се све боје могу представити коришћењем ненегативних износа примарних боја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0752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56D08-C384-4E25-AA43-9A2CFDF598E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533400"/>
            <a:ext cx="7924800" cy="5486400"/>
          </a:xfrm>
        </p:spPr>
        <p:txBody>
          <a:bodyPr>
            <a:normAutofit/>
          </a:bodyPr>
          <a:lstStyle/>
          <a:p>
            <a:r>
              <a:rPr lang="ru-RU" sz="2400" dirty="0"/>
              <a:t>Пошто је функција упаривања боја у </a:t>
            </a:r>
            <a:r>
              <a:rPr lang="sr-Latn-RS" sz="2400" dirty="0"/>
              <a:t>CIE XYZ </a:t>
            </a:r>
            <a:r>
              <a:rPr lang="sr-Cyrl-RS" sz="2400" dirty="0"/>
              <a:t>простору боја</a:t>
            </a:r>
            <a:r>
              <a:rPr lang="ru-RU" sz="2400" dirty="0"/>
              <a:t> добијене линеарном трансформациом функција упаривања боја у </a:t>
            </a:r>
            <a:r>
              <a:rPr lang="sr-Latn-RS" sz="2400" dirty="0"/>
              <a:t>RGB</a:t>
            </a:r>
            <a:r>
              <a:rPr lang="ru-RU" sz="2400" dirty="0"/>
              <a:t> простору боја, могуће је и компоненте боје у </a:t>
            </a:r>
            <a:r>
              <a:rPr lang="sr-Latn-RS" sz="2400" dirty="0"/>
              <a:t>RGB</a:t>
            </a:r>
            <a:r>
              <a:rPr lang="ru-RU" sz="2400" dirty="0"/>
              <a:t> простору истом линеарном трансформациом пресликати у компоненте боје у </a:t>
            </a:r>
            <a:r>
              <a:rPr lang="sr-Latn-RS" sz="2400" dirty="0"/>
              <a:t>CIE XYZ </a:t>
            </a:r>
            <a:r>
              <a:rPr lang="ru-RU" sz="2400" dirty="0"/>
              <a:t>простору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74D621-D8E7-4D49-817E-C9E9188270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590800"/>
            <a:ext cx="398929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06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349</TotalTime>
  <Words>538</Words>
  <Application>Microsoft Office PowerPoint</Application>
  <PresentationFormat>On-screen Show (4:3)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</vt:lpstr>
      <vt:lpstr>Franklin Gothic Book</vt:lpstr>
      <vt:lpstr>Perpetua</vt:lpstr>
      <vt:lpstr>Wingdings 2</vt:lpstr>
      <vt:lpstr>Equity</vt:lpstr>
      <vt:lpstr>  Факултет инжењерских наука  Конвертор простора боје слике    </vt:lpstr>
      <vt:lpstr>Увод</vt:lpstr>
      <vt:lpstr>PowerPoint Presentation</vt:lpstr>
      <vt:lpstr>PowerPoint Presentation</vt:lpstr>
      <vt:lpstr>Простор боја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Рад програма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Nikola Džajević</cp:lastModifiedBy>
  <cp:revision>31</cp:revision>
  <dcterms:created xsi:type="dcterms:W3CDTF">2021-03-08T01:13:45Z</dcterms:created>
  <dcterms:modified xsi:type="dcterms:W3CDTF">2021-03-08T12:10:24Z</dcterms:modified>
</cp:coreProperties>
</file>