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2" r:id="rId5"/>
    <p:sldId id="263" r:id="rId6"/>
    <p:sldId id="257" r:id="rId7"/>
    <p:sldId id="269" r:id="rId8"/>
    <p:sldId id="258"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309" r:id="rId32"/>
    <p:sldId id="310" r:id="rId33"/>
    <p:sldId id="290" r:id="rId34"/>
    <p:sldId id="287" r:id="rId35"/>
    <p:sldId id="288" r:id="rId36"/>
    <p:sldId id="289" r:id="rId37"/>
    <p:sldId id="292" r:id="rId38"/>
    <p:sldId id="291" r:id="rId39"/>
    <p:sldId id="293"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1" r:id="rId55"/>
    <p:sldId id="312" r:id="rId56"/>
    <p:sldId id="313" r:id="rId57"/>
    <p:sldId id="315" r:id="rId58"/>
    <p:sldId id="316" r:id="rId59"/>
    <p:sldId id="317" r:id="rId60"/>
    <p:sldId id="318" r:id="rId61"/>
    <p:sldId id="319" r:id="rId62"/>
    <p:sldId id="320" r:id="rId63"/>
    <p:sldId id="321" r:id="rId64"/>
    <p:sldId id="324" r:id="rId65"/>
    <p:sldId id="323" r:id="rId66"/>
    <p:sldId id="325" r:id="rId67"/>
    <p:sldId id="326" r:id="rId68"/>
    <p:sldId id="328" r:id="rId69"/>
    <p:sldId id="327"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9B301F-3073-4B99-A8EE-B5884BE335D0}" v="426" dt="2020-12-28T11:19:22.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5D3D1A-1C88-4F9A-BFB3-77DD4B36864F}"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170716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D3D1A-1C88-4F9A-BFB3-77DD4B36864F}"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49490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D3D1A-1C88-4F9A-BFB3-77DD4B36864F}"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81052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D3D1A-1C88-4F9A-BFB3-77DD4B36864F}"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93644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5D3D1A-1C88-4F9A-BFB3-77DD4B36864F}"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265063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5D3D1A-1C88-4F9A-BFB3-77DD4B36864F}"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429986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5D3D1A-1C88-4F9A-BFB3-77DD4B36864F}" type="datetimeFigureOut">
              <a:rPr lang="en-US" smtClean="0"/>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405035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5D3D1A-1C88-4F9A-BFB3-77DD4B36864F}" type="datetimeFigureOut">
              <a:rPr lang="en-US" smtClean="0"/>
              <a:t>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282305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D3D1A-1C88-4F9A-BFB3-77DD4B36864F}" type="datetimeFigureOut">
              <a:rPr lang="en-US" smtClean="0"/>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109436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5D3D1A-1C88-4F9A-BFB3-77DD4B36864F}"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344403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5D3D1A-1C88-4F9A-BFB3-77DD4B36864F}"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793C6-E199-4611-94BE-A06B024EFC6C}" type="slidenum">
              <a:rPr lang="en-US" smtClean="0"/>
              <a:t>‹#›</a:t>
            </a:fld>
            <a:endParaRPr lang="en-US"/>
          </a:p>
        </p:txBody>
      </p:sp>
    </p:spTree>
    <p:extLst>
      <p:ext uri="{BB962C8B-B14F-4D97-AF65-F5344CB8AC3E}">
        <p14:creationId xmlns:p14="http://schemas.microsoft.com/office/powerpoint/2010/main" val="147957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D3D1A-1C88-4F9A-BFB3-77DD4B36864F}" type="datetimeFigureOut">
              <a:rPr lang="en-US" smtClean="0"/>
              <a:t>2/19/2022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793C6-E199-4611-94BE-A06B024EFC6C}" type="slidenum">
              <a:rPr lang="en-US" smtClean="0"/>
              <a:t>‹#›</a:t>
            </a:fld>
            <a:endParaRPr lang="en-US"/>
          </a:p>
        </p:txBody>
      </p:sp>
    </p:spTree>
    <p:extLst>
      <p:ext uri="{BB962C8B-B14F-4D97-AF65-F5344CB8AC3E}">
        <p14:creationId xmlns:p14="http://schemas.microsoft.com/office/powerpoint/2010/main" val="2476578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hyperlink" Target="https://dir.indiamart.co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en-US" b="1" dirty="0"/>
              <a:t>Workflow</a:t>
            </a:r>
          </a:p>
        </p:txBody>
      </p:sp>
      <p:pic>
        <p:nvPicPr>
          <p:cNvPr id="4" name="Content Placeholder 3" descr="Graphical user interface, text, application&#10;&#10;Description automatically generated">
            <a:extLst>
              <a:ext uri="{FF2B5EF4-FFF2-40B4-BE49-F238E27FC236}">
                <a16:creationId xmlns:a16="http://schemas.microsoft.com/office/drawing/2014/main" id="{BA913D7A-BAA9-4A15-8FCC-1499811FE2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5727"/>
            <a:ext cx="10515600" cy="3387072"/>
          </a:xfrm>
        </p:spPr>
      </p:pic>
    </p:spTree>
    <p:extLst>
      <p:ext uri="{BB962C8B-B14F-4D97-AF65-F5344CB8AC3E}">
        <p14:creationId xmlns:p14="http://schemas.microsoft.com/office/powerpoint/2010/main" val="376119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a:t>
            </a:r>
            <a:r>
              <a:rPr lang="en-US" sz="2800" b="1" dirty="0"/>
              <a:t>3: ROOM TAG</a:t>
            </a:r>
            <a:endParaRPr lang="en-US" sz="2800" dirty="0"/>
          </a:p>
        </p:txBody>
      </p:sp>
      <p:pic>
        <p:nvPicPr>
          <p:cNvPr id="2" name="Picture 1">
            <a:extLst>
              <a:ext uri="{FF2B5EF4-FFF2-40B4-BE49-F238E27FC236}">
                <a16:creationId xmlns:a16="http://schemas.microsoft.com/office/drawing/2014/main" id="{3CFD5463-6B25-462B-ADDF-F05D5C3824FD}"/>
              </a:ext>
            </a:extLst>
          </p:cNvPr>
          <p:cNvPicPr>
            <a:picLocks noChangeAspect="1"/>
          </p:cNvPicPr>
          <p:nvPr/>
        </p:nvPicPr>
        <p:blipFill>
          <a:blip r:embed="rId2"/>
          <a:stretch>
            <a:fillRect/>
          </a:stretch>
        </p:blipFill>
        <p:spPr>
          <a:xfrm>
            <a:off x="2452467" y="677656"/>
            <a:ext cx="7691021" cy="5237505"/>
          </a:xfrm>
          <a:prstGeom prst="rect">
            <a:avLst/>
          </a:prstGeom>
        </p:spPr>
      </p:pic>
    </p:spTree>
    <p:extLst>
      <p:ext uri="{BB962C8B-B14F-4D97-AF65-F5344CB8AC3E}">
        <p14:creationId xmlns:p14="http://schemas.microsoft.com/office/powerpoint/2010/main" val="374295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VIEW</a:t>
            </a:r>
            <a:endParaRPr lang="en-US" sz="2800" dirty="0"/>
          </a:p>
        </p:txBody>
      </p:sp>
      <p:pic>
        <p:nvPicPr>
          <p:cNvPr id="5" name="Picture 4" descr="A picture containing building&#10;&#10;Description automatically generated">
            <a:extLst>
              <a:ext uri="{FF2B5EF4-FFF2-40B4-BE49-F238E27FC236}">
                <a16:creationId xmlns:a16="http://schemas.microsoft.com/office/drawing/2014/main" id="{08F1F731-AB2D-4ABC-863A-C66158E64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059" y="674551"/>
            <a:ext cx="8893720" cy="5235938"/>
          </a:xfrm>
          <a:prstGeom prst="rect">
            <a:avLst/>
          </a:prstGeom>
        </p:spPr>
      </p:pic>
    </p:spTree>
    <p:extLst>
      <p:ext uri="{BB962C8B-B14F-4D97-AF65-F5344CB8AC3E}">
        <p14:creationId xmlns:p14="http://schemas.microsoft.com/office/powerpoint/2010/main" val="44989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VIEW</a:t>
            </a:r>
            <a:endParaRPr lang="en-US" sz="2800" dirty="0"/>
          </a:p>
        </p:txBody>
      </p:sp>
      <p:pic>
        <p:nvPicPr>
          <p:cNvPr id="4" name="Picture 3" descr="A picture containing text&#10;&#10;Description automatically generated">
            <a:extLst>
              <a:ext uri="{FF2B5EF4-FFF2-40B4-BE49-F238E27FC236}">
                <a16:creationId xmlns:a16="http://schemas.microsoft.com/office/drawing/2014/main" id="{511A3632-8BD1-498A-ABF6-0A8925450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262" y="1162050"/>
            <a:ext cx="7229475" cy="4533900"/>
          </a:xfrm>
          <a:prstGeom prst="rect">
            <a:avLst/>
          </a:prstGeom>
        </p:spPr>
      </p:pic>
    </p:spTree>
    <p:extLst>
      <p:ext uri="{BB962C8B-B14F-4D97-AF65-F5344CB8AC3E}">
        <p14:creationId xmlns:p14="http://schemas.microsoft.com/office/powerpoint/2010/main" val="416400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VIEW</a:t>
            </a:r>
            <a:endParaRPr lang="en-US" sz="2800" dirty="0"/>
          </a:p>
        </p:txBody>
      </p:sp>
      <p:pic>
        <p:nvPicPr>
          <p:cNvPr id="5" name="Picture 4">
            <a:extLst>
              <a:ext uri="{FF2B5EF4-FFF2-40B4-BE49-F238E27FC236}">
                <a16:creationId xmlns:a16="http://schemas.microsoft.com/office/drawing/2014/main" id="{230E7293-F10E-4F70-8ACE-1E9990402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975" y="1047750"/>
            <a:ext cx="8020050" cy="4762500"/>
          </a:xfrm>
          <a:prstGeom prst="rect">
            <a:avLst/>
          </a:prstGeom>
        </p:spPr>
      </p:pic>
    </p:spTree>
    <p:extLst>
      <p:ext uri="{BB962C8B-B14F-4D97-AF65-F5344CB8AC3E}">
        <p14:creationId xmlns:p14="http://schemas.microsoft.com/office/powerpoint/2010/main" val="1938974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VIEW</a:t>
            </a:r>
            <a:endParaRPr lang="en-US" sz="2800" dirty="0"/>
          </a:p>
        </p:txBody>
      </p:sp>
      <p:pic>
        <p:nvPicPr>
          <p:cNvPr id="4" name="Picture 3" descr="A picture containing table, building material&#10;&#10;Description automatically generated">
            <a:extLst>
              <a:ext uri="{FF2B5EF4-FFF2-40B4-BE49-F238E27FC236}">
                <a16:creationId xmlns:a16="http://schemas.microsoft.com/office/drawing/2014/main" id="{7E511C3C-7F9B-4262-A805-D11A0CE53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975" y="1047750"/>
            <a:ext cx="8020050" cy="4762500"/>
          </a:xfrm>
          <a:prstGeom prst="rect">
            <a:avLst/>
          </a:prstGeom>
        </p:spPr>
      </p:pic>
    </p:spTree>
    <p:extLst>
      <p:ext uri="{BB962C8B-B14F-4D97-AF65-F5344CB8AC3E}">
        <p14:creationId xmlns:p14="http://schemas.microsoft.com/office/powerpoint/2010/main" val="170802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VIEW</a:t>
            </a:r>
            <a:endParaRPr lang="en-US" sz="2800" dirty="0"/>
          </a:p>
        </p:txBody>
      </p:sp>
      <p:pic>
        <p:nvPicPr>
          <p:cNvPr id="5" name="Picture 4" descr="A picture containing tiled&#10;&#10;Description automatically generated">
            <a:extLst>
              <a:ext uri="{FF2B5EF4-FFF2-40B4-BE49-F238E27FC236}">
                <a16:creationId xmlns:a16="http://schemas.microsoft.com/office/drawing/2014/main" id="{C5058BDF-DFEF-4145-ADFB-75824936C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975" y="1047750"/>
            <a:ext cx="8020050" cy="4762500"/>
          </a:xfrm>
          <a:prstGeom prst="rect">
            <a:avLst/>
          </a:prstGeom>
        </p:spPr>
      </p:pic>
    </p:spTree>
    <p:extLst>
      <p:ext uri="{BB962C8B-B14F-4D97-AF65-F5344CB8AC3E}">
        <p14:creationId xmlns:p14="http://schemas.microsoft.com/office/powerpoint/2010/main" val="194983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VIEW</a:t>
            </a:r>
            <a:endParaRPr lang="en-US" sz="2800" dirty="0"/>
          </a:p>
        </p:txBody>
      </p:sp>
      <p:pic>
        <p:nvPicPr>
          <p:cNvPr id="4" name="Picture 3" descr="Graphical user interface&#10;&#10;Description automatically generated">
            <a:extLst>
              <a:ext uri="{FF2B5EF4-FFF2-40B4-BE49-F238E27FC236}">
                <a16:creationId xmlns:a16="http://schemas.microsoft.com/office/drawing/2014/main" id="{C0AB12EF-9A8C-414F-BB90-1109FDCBB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687" y="547005"/>
            <a:ext cx="7646744" cy="5581565"/>
          </a:xfrm>
          <a:prstGeom prst="rect">
            <a:avLst/>
          </a:prstGeom>
        </p:spPr>
      </p:pic>
    </p:spTree>
    <p:extLst>
      <p:ext uri="{BB962C8B-B14F-4D97-AF65-F5344CB8AC3E}">
        <p14:creationId xmlns:p14="http://schemas.microsoft.com/office/powerpoint/2010/main" val="161896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VIEW</a:t>
            </a:r>
            <a:endParaRPr lang="en-US" sz="2800" dirty="0"/>
          </a:p>
        </p:txBody>
      </p:sp>
      <p:pic>
        <p:nvPicPr>
          <p:cNvPr id="5" name="Picture 4" descr="A picture containing text, indoor, screenshot, display&#10;&#10;Description automatically generated">
            <a:extLst>
              <a:ext uri="{FF2B5EF4-FFF2-40B4-BE49-F238E27FC236}">
                <a16:creationId xmlns:a16="http://schemas.microsoft.com/office/drawing/2014/main" id="{BA86A43A-7FEF-4645-94F5-BCFF86A0F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975" y="801859"/>
            <a:ext cx="8795262" cy="5222840"/>
          </a:xfrm>
          <a:prstGeom prst="rect">
            <a:avLst/>
          </a:prstGeom>
        </p:spPr>
      </p:pic>
    </p:spTree>
    <p:extLst>
      <p:ext uri="{BB962C8B-B14F-4D97-AF65-F5344CB8AC3E}">
        <p14:creationId xmlns:p14="http://schemas.microsoft.com/office/powerpoint/2010/main" val="687411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657F-D4D1-4459-9763-9182561709F4}"/>
              </a:ext>
            </a:extLst>
          </p:cNvPr>
          <p:cNvSpPr>
            <a:spLocks noGrp="1"/>
          </p:cNvSpPr>
          <p:nvPr>
            <p:ph type="ctrTitle"/>
          </p:nvPr>
        </p:nvSpPr>
        <p:spPr/>
        <p:txBody>
          <a:bodyPr/>
          <a:lstStyle/>
          <a:p>
            <a:r>
              <a:rPr lang="en-US" b="1" dirty="0"/>
              <a:t>ELEKTRIKAL</a:t>
            </a:r>
          </a:p>
        </p:txBody>
      </p:sp>
    </p:spTree>
    <p:extLst>
      <p:ext uri="{BB962C8B-B14F-4D97-AF65-F5344CB8AC3E}">
        <p14:creationId xmlns:p14="http://schemas.microsoft.com/office/powerpoint/2010/main" val="358252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Perhitungan Daya Lampu</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lstStyle/>
          <a:p>
            <a:pPr algn="just"/>
            <a:r>
              <a:rPr lang="id-ID" dirty="0"/>
              <a:t>Daya lampu dihitung sesuai standar ketentuan soal</a:t>
            </a:r>
          </a:p>
          <a:p>
            <a:pPr algn="just"/>
            <a:r>
              <a:rPr lang="id-ID" dirty="0"/>
              <a:t>Contoh untuk kamar tidur: min = 4.2 * 30 (luas) / 2 (asumsi led) = 63 W ; max = 4.8 * 30 (luas) / 2 = 72; sehingga antara rentang 63-72 W; dipilih 65 W. Dengan asumsi PF = 1 maka di Revit di atur 65 VA (VA=W/PF)</a:t>
            </a:r>
          </a:p>
          <a:p>
            <a:pPr marL="0" indent="0" algn="just">
              <a:buNone/>
            </a:pPr>
            <a:endParaRPr lang="en-US" dirty="0"/>
          </a:p>
        </p:txBody>
      </p:sp>
    </p:spTree>
    <p:extLst>
      <p:ext uri="{BB962C8B-B14F-4D97-AF65-F5344CB8AC3E}">
        <p14:creationId xmlns:p14="http://schemas.microsoft.com/office/powerpoint/2010/main" val="326389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657F-D4D1-4459-9763-9182561709F4}"/>
              </a:ext>
            </a:extLst>
          </p:cNvPr>
          <p:cNvSpPr>
            <a:spLocks noGrp="1"/>
          </p:cNvSpPr>
          <p:nvPr>
            <p:ph type="ctrTitle"/>
          </p:nvPr>
        </p:nvSpPr>
        <p:spPr/>
        <p:txBody>
          <a:bodyPr/>
          <a:lstStyle/>
          <a:p>
            <a:r>
              <a:rPr lang="id-ID" b="1" dirty="0"/>
              <a:t>ARSITEKTUR</a:t>
            </a:r>
            <a:endParaRPr lang="en-US" b="1" dirty="0"/>
          </a:p>
        </p:txBody>
      </p:sp>
    </p:spTree>
    <p:extLst>
      <p:ext uri="{BB962C8B-B14F-4D97-AF65-F5344CB8AC3E}">
        <p14:creationId xmlns:p14="http://schemas.microsoft.com/office/powerpoint/2010/main" val="3566697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Perhitungan Daya Lampu</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lstStyle/>
          <a:p>
            <a:pPr algn="just"/>
            <a:r>
              <a:rPr lang="id-ID" dirty="0"/>
              <a:t>Didapat jenis pengguaan lampu</a:t>
            </a:r>
          </a:p>
          <a:p>
            <a:pPr marL="0" indent="0" algn="just">
              <a:buNone/>
            </a:pPr>
            <a:endParaRPr lang="en-US" dirty="0"/>
          </a:p>
        </p:txBody>
      </p:sp>
      <p:graphicFrame>
        <p:nvGraphicFramePr>
          <p:cNvPr id="4" name="Table 4">
            <a:extLst>
              <a:ext uri="{FF2B5EF4-FFF2-40B4-BE49-F238E27FC236}">
                <a16:creationId xmlns:a16="http://schemas.microsoft.com/office/drawing/2014/main" id="{D78E0AD6-B11D-4D00-8046-DB01FA6FF459}"/>
              </a:ext>
            </a:extLst>
          </p:cNvPr>
          <p:cNvGraphicFramePr>
            <a:graphicFrameLocks noGrp="1"/>
          </p:cNvGraphicFramePr>
          <p:nvPr>
            <p:extLst>
              <p:ext uri="{D42A27DB-BD31-4B8C-83A1-F6EECF244321}">
                <p14:modId xmlns:p14="http://schemas.microsoft.com/office/powerpoint/2010/main" val="308165457"/>
              </p:ext>
            </p:extLst>
          </p:nvPr>
        </p:nvGraphicFramePr>
        <p:xfrm>
          <a:off x="1181100" y="2517934"/>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87517401"/>
                    </a:ext>
                  </a:extLst>
                </a:gridCol>
                <a:gridCol w="4064000">
                  <a:extLst>
                    <a:ext uri="{9D8B030D-6E8A-4147-A177-3AD203B41FA5}">
                      <a16:colId xmlns:a16="http://schemas.microsoft.com/office/drawing/2014/main" val="4054361476"/>
                    </a:ext>
                  </a:extLst>
                </a:gridCol>
              </a:tblGrid>
              <a:tr h="370840">
                <a:tc>
                  <a:txBody>
                    <a:bodyPr/>
                    <a:lstStyle/>
                    <a:p>
                      <a:r>
                        <a:rPr lang="id-ID" dirty="0"/>
                        <a:t>Ruang</a:t>
                      </a:r>
                      <a:endParaRPr lang="en-US" dirty="0"/>
                    </a:p>
                  </a:txBody>
                  <a:tcPr/>
                </a:tc>
                <a:tc>
                  <a:txBody>
                    <a:bodyPr/>
                    <a:lstStyle/>
                    <a:p>
                      <a:r>
                        <a:rPr lang="id-ID" dirty="0"/>
                        <a:t>Lampu</a:t>
                      </a:r>
                      <a:endParaRPr lang="en-US" dirty="0"/>
                    </a:p>
                  </a:txBody>
                  <a:tcPr/>
                </a:tc>
                <a:extLst>
                  <a:ext uri="{0D108BD9-81ED-4DB2-BD59-A6C34878D82A}">
                    <a16:rowId xmlns:a16="http://schemas.microsoft.com/office/drawing/2014/main" val="4000204165"/>
                  </a:ext>
                </a:extLst>
              </a:tr>
              <a:tr h="370840">
                <a:tc>
                  <a:txBody>
                    <a:bodyPr/>
                    <a:lstStyle/>
                    <a:p>
                      <a:r>
                        <a:rPr lang="id-ID" dirty="0"/>
                        <a:t>KT Tipe 1 (30m^2)</a:t>
                      </a:r>
                      <a:endParaRPr lang="en-US" dirty="0"/>
                    </a:p>
                  </a:txBody>
                  <a:tcPr/>
                </a:tc>
                <a:tc>
                  <a:txBody>
                    <a:bodyPr/>
                    <a:lstStyle/>
                    <a:p>
                      <a:r>
                        <a:rPr lang="id-ID" dirty="0"/>
                        <a:t>65 W</a:t>
                      </a:r>
                      <a:endParaRPr lang="en-US" dirty="0"/>
                    </a:p>
                  </a:txBody>
                  <a:tcPr/>
                </a:tc>
                <a:extLst>
                  <a:ext uri="{0D108BD9-81ED-4DB2-BD59-A6C34878D82A}">
                    <a16:rowId xmlns:a16="http://schemas.microsoft.com/office/drawing/2014/main" val="3049486330"/>
                  </a:ext>
                </a:extLst>
              </a:tr>
              <a:tr h="370840">
                <a:tc>
                  <a:txBody>
                    <a:bodyPr/>
                    <a:lstStyle/>
                    <a:p>
                      <a:r>
                        <a:rPr lang="id-ID" dirty="0"/>
                        <a:t>KT Tipe 2 (9m^2)</a:t>
                      </a:r>
                      <a:endParaRPr lang="en-US" dirty="0"/>
                    </a:p>
                  </a:txBody>
                  <a:tcPr/>
                </a:tc>
                <a:tc>
                  <a:txBody>
                    <a:bodyPr/>
                    <a:lstStyle/>
                    <a:p>
                      <a:r>
                        <a:rPr lang="id-ID" dirty="0"/>
                        <a:t>20W</a:t>
                      </a:r>
                      <a:endParaRPr lang="en-US" dirty="0"/>
                    </a:p>
                  </a:txBody>
                  <a:tcPr/>
                </a:tc>
                <a:extLst>
                  <a:ext uri="{0D108BD9-81ED-4DB2-BD59-A6C34878D82A}">
                    <a16:rowId xmlns:a16="http://schemas.microsoft.com/office/drawing/2014/main" val="3658314744"/>
                  </a:ext>
                </a:extLst>
              </a:tr>
              <a:tr h="370840">
                <a:tc>
                  <a:txBody>
                    <a:bodyPr/>
                    <a:lstStyle/>
                    <a:p>
                      <a:r>
                        <a:rPr lang="id-ID" dirty="0"/>
                        <a:t>KM</a:t>
                      </a:r>
                      <a:endParaRPr lang="en-US" dirty="0"/>
                    </a:p>
                  </a:txBody>
                  <a:tcPr/>
                </a:tc>
                <a:tc>
                  <a:txBody>
                    <a:bodyPr/>
                    <a:lstStyle/>
                    <a:p>
                      <a:r>
                        <a:rPr lang="id-ID" dirty="0"/>
                        <a:t>9W</a:t>
                      </a:r>
                      <a:endParaRPr lang="en-US" dirty="0"/>
                    </a:p>
                  </a:txBody>
                  <a:tcPr/>
                </a:tc>
                <a:extLst>
                  <a:ext uri="{0D108BD9-81ED-4DB2-BD59-A6C34878D82A}">
                    <a16:rowId xmlns:a16="http://schemas.microsoft.com/office/drawing/2014/main" val="2934010528"/>
                  </a:ext>
                </a:extLst>
              </a:tr>
              <a:tr h="370840">
                <a:tc>
                  <a:txBody>
                    <a:bodyPr/>
                    <a:lstStyle/>
                    <a:p>
                      <a:r>
                        <a:rPr lang="id-ID" dirty="0"/>
                        <a:t>R. Tamu /R. Santai (Umum)</a:t>
                      </a:r>
                      <a:endParaRPr lang="en-US" dirty="0"/>
                    </a:p>
                  </a:txBody>
                  <a:tcPr/>
                </a:tc>
                <a:tc>
                  <a:txBody>
                    <a:bodyPr/>
                    <a:lstStyle/>
                    <a:p>
                      <a:r>
                        <a:rPr lang="id-ID" dirty="0"/>
                        <a:t>6</a:t>
                      </a:r>
                      <a:r>
                        <a:rPr lang="en-US" dirty="0"/>
                        <a:t>5</a:t>
                      </a:r>
                      <a:r>
                        <a:rPr lang="id-ID" dirty="0"/>
                        <a:t>W * banyak lampu</a:t>
                      </a:r>
                      <a:endParaRPr lang="en-US" dirty="0"/>
                    </a:p>
                  </a:txBody>
                  <a:tcPr/>
                </a:tc>
                <a:extLst>
                  <a:ext uri="{0D108BD9-81ED-4DB2-BD59-A6C34878D82A}">
                    <a16:rowId xmlns:a16="http://schemas.microsoft.com/office/drawing/2014/main" val="4096307005"/>
                  </a:ext>
                </a:extLst>
              </a:tr>
              <a:tr h="370840">
                <a:tc>
                  <a:txBody>
                    <a:bodyPr/>
                    <a:lstStyle/>
                    <a:p>
                      <a:r>
                        <a:rPr lang="id-ID" dirty="0"/>
                        <a:t>Luar (Wall Mounted)</a:t>
                      </a:r>
                      <a:endParaRPr lang="en-US" dirty="0"/>
                    </a:p>
                  </a:txBody>
                  <a:tcPr/>
                </a:tc>
                <a:tc>
                  <a:txBody>
                    <a:bodyPr/>
                    <a:lstStyle/>
                    <a:p>
                      <a:r>
                        <a:rPr lang="id-ID" dirty="0"/>
                        <a:t>40W * banyak lampu</a:t>
                      </a:r>
                      <a:endParaRPr lang="en-US" dirty="0"/>
                    </a:p>
                  </a:txBody>
                  <a:tcPr/>
                </a:tc>
                <a:extLst>
                  <a:ext uri="{0D108BD9-81ED-4DB2-BD59-A6C34878D82A}">
                    <a16:rowId xmlns:a16="http://schemas.microsoft.com/office/drawing/2014/main" val="3492229827"/>
                  </a:ext>
                </a:extLst>
              </a:tr>
              <a:tr h="370840">
                <a:tc>
                  <a:txBody>
                    <a:bodyPr/>
                    <a:lstStyle/>
                    <a:p>
                      <a:r>
                        <a:rPr lang="id-ID" dirty="0"/>
                        <a:t>Taman</a:t>
                      </a:r>
                      <a:endParaRPr lang="en-US" dirty="0"/>
                    </a:p>
                  </a:txBody>
                  <a:tcPr/>
                </a:tc>
                <a:tc>
                  <a:txBody>
                    <a:bodyPr/>
                    <a:lstStyle/>
                    <a:p>
                      <a:r>
                        <a:rPr lang="id-ID" dirty="0"/>
                        <a:t>400W/Tiang</a:t>
                      </a:r>
                      <a:endParaRPr lang="en-US" dirty="0"/>
                    </a:p>
                  </a:txBody>
                  <a:tcPr/>
                </a:tc>
                <a:extLst>
                  <a:ext uri="{0D108BD9-81ED-4DB2-BD59-A6C34878D82A}">
                    <a16:rowId xmlns:a16="http://schemas.microsoft.com/office/drawing/2014/main" val="2329946561"/>
                  </a:ext>
                </a:extLst>
              </a:tr>
              <a:tr h="370840">
                <a:tc>
                  <a:txBody>
                    <a:bodyPr/>
                    <a:lstStyle/>
                    <a:p>
                      <a:r>
                        <a:rPr lang="id-ID" dirty="0"/>
                        <a:t>Bordes Tangga</a:t>
                      </a:r>
                      <a:endParaRPr lang="en-US" dirty="0"/>
                    </a:p>
                  </a:txBody>
                  <a:tcPr/>
                </a:tc>
                <a:tc>
                  <a:txBody>
                    <a:bodyPr/>
                    <a:lstStyle/>
                    <a:p>
                      <a:r>
                        <a:rPr lang="id-ID" dirty="0"/>
                        <a:t>18W</a:t>
                      </a:r>
                      <a:endParaRPr lang="en-US" dirty="0"/>
                    </a:p>
                  </a:txBody>
                  <a:tcPr/>
                </a:tc>
                <a:extLst>
                  <a:ext uri="{0D108BD9-81ED-4DB2-BD59-A6C34878D82A}">
                    <a16:rowId xmlns:a16="http://schemas.microsoft.com/office/drawing/2014/main" val="2667761041"/>
                  </a:ext>
                </a:extLst>
              </a:tr>
            </a:tbl>
          </a:graphicData>
        </a:graphic>
      </p:graphicFrame>
    </p:spTree>
    <p:extLst>
      <p:ext uri="{BB962C8B-B14F-4D97-AF65-F5344CB8AC3E}">
        <p14:creationId xmlns:p14="http://schemas.microsoft.com/office/powerpoint/2010/main" val="899713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Perhitungan Daya Lampu</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lstStyle/>
          <a:p>
            <a:pPr algn="just"/>
            <a:r>
              <a:rPr lang="en-US" dirty="0"/>
              <a:t>VA di Revit menggambarkan apparent load</a:t>
            </a:r>
          </a:p>
          <a:p>
            <a:pPr algn="just"/>
            <a:r>
              <a:rPr lang="en-US" dirty="0"/>
              <a:t>Baik Watt dan VA belum </a:t>
            </a:r>
            <a:r>
              <a:rPr lang="id-ID" dirty="0"/>
              <a:t>bisa menggambarkan terangnya lampu</a:t>
            </a:r>
          </a:p>
          <a:p>
            <a:pPr algn="just"/>
            <a:r>
              <a:rPr lang="id-ID" dirty="0"/>
              <a:t>Terang lampu di Revit berbeda dengan lampu di pasaran</a:t>
            </a:r>
          </a:p>
          <a:p>
            <a:pPr algn="just"/>
            <a:r>
              <a:rPr lang="id-ID" dirty="0"/>
              <a:t>Oleh karena itu terang lampu di ubah menyesuaikan spesifikasi pasaran</a:t>
            </a:r>
            <a:endParaRPr lang="en-US" dirty="0"/>
          </a:p>
        </p:txBody>
      </p:sp>
    </p:spTree>
    <p:extLst>
      <p:ext uri="{BB962C8B-B14F-4D97-AF65-F5344CB8AC3E}">
        <p14:creationId xmlns:p14="http://schemas.microsoft.com/office/powerpoint/2010/main" val="1876924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L1 LIGHTING</a:t>
            </a:r>
            <a:endParaRPr lang="en-US" sz="2800" dirty="0"/>
          </a:p>
        </p:txBody>
      </p:sp>
      <p:pic>
        <p:nvPicPr>
          <p:cNvPr id="2" name="Picture 1">
            <a:extLst>
              <a:ext uri="{FF2B5EF4-FFF2-40B4-BE49-F238E27FC236}">
                <a16:creationId xmlns:a16="http://schemas.microsoft.com/office/drawing/2014/main" id="{B7912778-4268-4B8E-9E0B-427F0CB0CD3E}"/>
              </a:ext>
            </a:extLst>
          </p:cNvPr>
          <p:cNvPicPr>
            <a:picLocks noChangeAspect="1"/>
          </p:cNvPicPr>
          <p:nvPr/>
        </p:nvPicPr>
        <p:blipFill>
          <a:blip r:embed="rId2"/>
          <a:stretch>
            <a:fillRect/>
          </a:stretch>
        </p:blipFill>
        <p:spPr>
          <a:xfrm>
            <a:off x="2205037" y="914400"/>
            <a:ext cx="7781925" cy="5029200"/>
          </a:xfrm>
          <a:prstGeom prst="rect">
            <a:avLst/>
          </a:prstGeom>
        </p:spPr>
      </p:pic>
    </p:spTree>
    <p:extLst>
      <p:ext uri="{BB962C8B-B14F-4D97-AF65-F5344CB8AC3E}">
        <p14:creationId xmlns:p14="http://schemas.microsoft.com/office/powerpoint/2010/main" val="265276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L2 LIGHTING</a:t>
            </a:r>
            <a:endParaRPr lang="en-US" sz="2800" dirty="0"/>
          </a:p>
        </p:txBody>
      </p:sp>
      <p:pic>
        <p:nvPicPr>
          <p:cNvPr id="4" name="Picture 3">
            <a:extLst>
              <a:ext uri="{FF2B5EF4-FFF2-40B4-BE49-F238E27FC236}">
                <a16:creationId xmlns:a16="http://schemas.microsoft.com/office/drawing/2014/main" id="{419094BC-4CC2-48C2-8178-2ABA888B0E1E}"/>
              </a:ext>
            </a:extLst>
          </p:cNvPr>
          <p:cNvPicPr>
            <a:picLocks noChangeAspect="1"/>
          </p:cNvPicPr>
          <p:nvPr/>
        </p:nvPicPr>
        <p:blipFill>
          <a:blip r:embed="rId2"/>
          <a:stretch>
            <a:fillRect/>
          </a:stretch>
        </p:blipFill>
        <p:spPr>
          <a:xfrm>
            <a:off x="2776537" y="1152525"/>
            <a:ext cx="6638925" cy="4552950"/>
          </a:xfrm>
          <a:prstGeom prst="rect">
            <a:avLst/>
          </a:prstGeom>
        </p:spPr>
      </p:pic>
    </p:spTree>
    <p:extLst>
      <p:ext uri="{BB962C8B-B14F-4D97-AF65-F5344CB8AC3E}">
        <p14:creationId xmlns:p14="http://schemas.microsoft.com/office/powerpoint/2010/main" val="2428711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L3 LIGHTING</a:t>
            </a:r>
            <a:endParaRPr lang="en-US" sz="2800" dirty="0"/>
          </a:p>
        </p:txBody>
      </p:sp>
      <p:pic>
        <p:nvPicPr>
          <p:cNvPr id="2" name="Picture 1">
            <a:extLst>
              <a:ext uri="{FF2B5EF4-FFF2-40B4-BE49-F238E27FC236}">
                <a16:creationId xmlns:a16="http://schemas.microsoft.com/office/drawing/2014/main" id="{23FCA9F3-71C0-48A8-B1D9-A467F6012DBF}"/>
              </a:ext>
            </a:extLst>
          </p:cNvPr>
          <p:cNvPicPr>
            <a:picLocks noChangeAspect="1"/>
          </p:cNvPicPr>
          <p:nvPr/>
        </p:nvPicPr>
        <p:blipFill>
          <a:blip r:embed="rId2"/>
          <a:stretch>
            <a:fillRect/>
          </a:stretch>
        </p:blipFill>
        <p:spPr>
          <a:xfrm>
            <a:off x="2743200" y="1147762"/>
            <a:ext cx="6705600" cy="4562475"/>
          </a:xfrm>
          <a:prstGeom prst="rect">
            <a:avLst/>
          </a:prstGeom>
        </p:spPr>
      </p:pic>
    </p:spTree>
    <p:extLst>
      <p:ext uri="{BB962C8B-B14F-4D97-AF65-F5344CB8AC3E}">
        <p14:creationId xmlns:p14="http://schemas.microsoft.com/office/powerpoint/2010/main" val="3028193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L1 POWER</a:t>
            </a:r>
            <a:endParaRPr lang="en-US" sz="2800" dirty="0"/>
          </a:p>
        </p:txBody>
      </p:sp>
      <p:pic>
        <p:nvPicPr>
          <p:cNvPr id="4" name="Picture 3">
            <a:extLst>
              <a:ext uri="{FF2B5EF4-FFF2-40B4-BE49-F238E27FC236}">
                <a16:creationId xmlns:a16="http://schemas.microsoft.com/office/drawing/2014/main" id="{5CF76B41-CCB1-44DE-B580-CA59AE297F22}"/>
              </a:ext>
            </a:extLst>
          </p:cNvPr>
          <p:cNvPicPr>
            <a:picLocks noChangeAspect="1"/>
          </p:cNvPicPr>
          <p:nvPr/>
        </p:nvPicPr>
        <p:blipFill>
          <a:blip r:embed="rId2"/>
          <a:stretch>
            <a:fillRect/>
          </a:stretch>
        </p:blipFill>
        <p:spPr>
          <a:xfrm>
            <a:off x="2881312" y="1119187"/>
            <a:ext cx="6429375" cy="4619625"/>
          </a:xfrm>
          <a:prstGeom prst="rect">
            <a:avLst/>
          </a:prstGeom>
        </p:spPr>
      </p:pic>
    </p:spTree>
    <p:extLst>
      <p:ext uri="{BB962C8B-B14F-4D97-AF65-F5344CB8AC3E}">
        <p14:creationId xmlns:p14="http://schemas.microsoft.com/office/powerpoint/2010/main" val="49801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L2 POWER</a:t>
            </a:r>
            <a:endParaRPr lang="en-US" sz="2800" dirty="0"/>
          </a:p>
        </p:txBody>
      </p:sp>
      <p:pic>
        <p:nvPicPr>
          <p:cNvPr id="2" name="Picture 1">
            <a:extLst>
              <a:ext uri="{FF2B5EF4-FFF2-40B4-BE49-F238E27FC236}">
                <a16:creationId xmlns:a16="http://schemas.microsoft.com/office/drawing/2014/main" id="{2C2C7131-FC1E-4D89-9F69-A1DE55B74FEB}"/>
              </a:ext>
            </a:extLst>
          </p:cNvPr>
          <p:cNvPicPr>
            <a:picLocks noChangeAspect="1"/>
          </p:cNvPicPr>
          <p:nvPr/>
        </p:nvPicPr>
        <p:blipFill>
          <a:blip r:embed="rId2"/>
          <a:stretch>
            <a:fillRect/>
          </a:stretch>
        </p:blipFill>
        <p:spPr>
          <a:xfrm>
            <a:off x="2909887" y="1104900"/>
            <a:ext cx="6372225" cy="4648200"/>
          </a:xfrm>
          <a:prstGeom prst="rect">
            <a:avLst/>
          </a:prstGeom>
        </p:spPr>
      </p:pic>
    </p:spTree>
    <p:extLst>
      <p:ext uri="{BB962C8B-B14F-4D97-AF65-F5344CB8AC3E}">
        <p14:creationId xmlns:p14="http://schemas.microsoft.com/office/powerpoint/2010/main" val="775320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L3 POWER</a:t>
            </a:r>
            <a:endParaRPr lang="en-US" sz="2800" dirty="0"/>
          </a:p>
        </p:txBody>
      </p:sp>
      <p:pic>
        <p:nvPicPr>
          <p:cNvPr id="2" name="Picture 1">
            <a:extLst>
              <a:ext uri="{FF2B5EF4-FFF2-40B4-BE49-F238E27FC236}">
                <a16:creationId xmlns:a16="http://schemas.microsoft.com/office/drawing/2014/main" id="{3DBACC22-454F-4312-816E-83CDEDD26D3E}"/>
              </a:ext>
            </a:extLst>
          </p:cNvPr>
          <p:cNvPicPr>
            <a:picLocks noChangeAspect="1"/>
          </p:cNvPicPr>
          <p:nvPr/>
        </p:nvPicPr>
        <p:blipFill>
          <a:blip r:embed="rId2"/>
          <a:stretch>
            <a:fillRect/>
          </a:stretch>
        </p:blipFill>
        <p:spPr>
          <a:xfrm>
            <a:off x="2069583" y="561703"/>
            <a:ext cx="7832711" cy="5577840"/>
          </a:xfrm>
          <a:prstGeom prst="rect">
            <a:avLst/>
          </a:prstGeom>
        </p:spPr>
      </p:pic>
    </p:spTree>
    <p:extLst>
      <p:ext uri="{BB962C8B-B14F-4D97-AF65-F5344CB8AC3E}">
        <p14:creationId xmlns:p14="http://schemas.microsoft.com/office/powerpoint/2010/main" val="1020816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Komponen Instalasi Elektrik</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fontScale="92500" lnSpcReduction="20000"/>
          </a:bodyPr>
          <a:lstStyle/>
          <a:p>
            <a:pPr algn="just"/>
            <a:r>
              <a:rPr lang="id-ID" dirty="0"/>
              <a:t>Lampu tanpa fitting</a:t>
            </a:r>
          </a:p>
          <a:p>
            <a:pPr algn="just"/>
            <a:r>
              <a:rPr lang="id-ID" dirty="0"/>
              <a:t>Tinggi saklar sekitar 1.5m dari lantai, tinggi ke plafon adalah 4 m sehingga tiap saklar perlu 4-1.5=2.5m panjang pipa. Untuk 48 saklar perlu 120m pipa PVC. Ukuran pipa 5/8” dengan satu batang adalah 4m, sehingga perlu 30 batang pipa.</a:t>
            </a:r>
          </a:p>
          <a:p>
            <a:pPr algn="just"/>
            <a:r>
              <a:rPr lang="id-ID" dirty="0"/>
              <a:t>Pada setiap pipa dipasang tule, sehingga perlu 30 * 2 = 60 buah tule</a:t>
            </a:r>
          </a:p>
          <a:p>
            <a:pPr algn="just"/>
            <a:r>
              <a:rPr lang="id-ID" dirty="0"/>
              <a:t>Satu batang pipa perlu 4 klem, sehingga perlu 30 * 4 = 120 buah klem</a:t>
            </a:r>
          </a:p>
          <a:p>
            <a:pPr algn="just"/>
            <a:r>
              <a:rPr lang="id-ID" dirty="0"/>
              <a:t>Setiap klem hanya butuh satu sekrup (merek tertentu) sehingga butuh 1 * 120 =  120 sekrup</a:t>
            </a:r>
          </a:p>
          <a:p>
            <a:pPr algn="just"/>
            <a:r>
              <a:rPr lang="id-ID" dirty="0"/>
              <a:t>Setiap lantai ada sekitar </a:t>
            </a:r>
            <a:r>
              <a:rPr lang="en-US" dirty="0"/>
              <a:t>5</a:t>
            </a:r>
            <a:r>
              <a:rPr lang="id-ID" dirty="0"/>
              <a:t>0 percabangan (termasuk saklar dan stop kontak) maka perlu </a:t>
            </a:r>
            <a:r>
              <a:rPr lang="en-US" dirty="0"/>
              <a:t>5</a:t>
            </a:r>
            <a:r>
              <a:rPr lang="id-ID" dirty="0"/>
              <a:t>0 * 3 = 1</a:t>
            </a:r>
            <a:r>
              <a:rPr lang="en-US" dirty="0"/>
              <a:t>5</a:t>
            </a:r>
            <a:r>
              <a:rPr lang="id-ID" dirty="0"/>
              <a:t>0 lasdop </a:t>
            </a:r>
            <a:r>
              <a:rPr lang="en-US" dirty="0"/>
              <a:t>dan T-Dos</a:t>
            </a:r>
            <a:endParaRPr lang="id-ID" dirty="0"/>
          </a:p>
        </p:txBody>
      </p:sp>
    </p:spTree>
    <p:extLst>
      <p:ext uri="{BB962C8B-B14F-4D97-AF65-F5344CB8AC3E}">
        <p14:creationId xmlns:p14="http://schemas.microsoft.com/office/powerpoint/2010/main" val="54328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Komponen Instalasi Elektrik</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fontScale="85000" lnSpcReduction="20000"/>
          </a:bodyPr>
          <a:lstStyle/>
          <a:p>
            <a:pPr algn="just"/>
            <a:r>
              <a:rPr lang="id-ID" dirty="0"/>
              <a:t>Kabel dalam ruang (dalam dinding) yang dipakai adalah NYM dan NYY untuk luar. Kabel NYM sudah memiliki isolasi PVC sendiri, karena inti kabel tidak satu, maka dianggap satu kabel memenuhi untuk fase LL, LN, dan LG.</a:t>
            </a:r>
          </a:p>
          <a:p>
            <a:pPr algn="just"/>
            <a:r>
              <a:rPr lang="id-ID" dirty="0"/>
              <a:t>Dari 48 saklar dihitung: 48 * 2.1 m = 10 m</a:t>
            </a:r>
          </a:p>
          <a:p>
            <a:pPr algn="just"/>
            <a:r>
              <a:rPr lang="id-ID" dirty="0"/>
              <a:t>Dari 87 kotak kontak dihitung: 87 * 2.1 = 183 m</a:t>
            </a:r>
          </a:p>
          <a:p>
            <a:pPr algn="just"/>
            <a:r>
              <a:rPr lang="id-ID" dirty="0"/>
              <a:t>Dari 4 panel dan 3 sekring dihitung: 7 * 2.1 = sekitar </a:t>
            </a:r>
            <a:r>
              <a:rPr lang="en-US" dirty="0"/>
              <a:t>1</a:t>
            </a:r>
            <a:r>
              <a:rPr lang="id-ID" dirty="0"/>
              <a:t>5 </a:t>
            </a:r>
            <a:r>
              <a:rPr lang="en-US" dirty="0"/>
              <a:t>m</a:t>
            </a:r>
          </a:p>
          <a:p>
            <a:pPr algn="just"/>
            <a:r>
              <a:rPr lang="en-US" dirty="0"/>
              <a:t>Total bila ditambah dengan </a:t>
            </a:r>
            <a:r>
              <a:rPr lang="id-ID" dirty="0"/>
              <a:t>kabel pada gambar adalah (10 + 183 +15 + 751) * 110%=1055m; satu roll kabel 50 meter sehingga butuh 21 roll</a:t>
            </a:r>
          </a:p>
          <a:p>
            <a:pPr algn="just"/>
            <a:r>
              <a:rPr lang="id-ID" dirty="0"/>
              <a:t>Untuk kabel luar NYY dihitung dalam gambar termasuk ke batasan tinggi adalah 46m; dibulatkan 50m butuh 1 roll </a:t>
            </a:r>
          </a:p>
          <a:p>
            <a:pPr algn="just"/>
            <a:r>
              <a:rPr lang="id-ID" dirty="0"/>
              <a:t>Inbow dus diperlukan untuk saklar dan stop kontak sehingga diperlukan 87 + 48 = 135 buah</a:t>
            </a:r>
          </a:p>
          <a:p>
            <a:pPr marL="0" indent="0" algn="just">
              <a:buNone/>
            </a:pPr>
            <a:endParaRPr lang="id-ID" dirty="0"/>
          </a:p>
        </p:txBody>
      </p:sp>
    </p:spTree>
    <p:extLst>
      <p:ext uri="{BB962C8B-B14F-4D97-AF65-F5344CB8AC3E}">
        <p14:creationId xmlns:p14="http://schemas.microsoft.com/office/powerpoint/2010/main" val="337685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Bangunan</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lstStyle/>
          <a:p>
            <a:r>
              <a:rPr lang="id-ID" dirty="0"/>
              <a:t>Tipe: Hunian</a:t>
            </a:r>
          </a:p>
          <a:p>
            <a:r>
              <a:rPr lang="id-ID" dirty="0"/>
              <a:t>Dimensi: 34m x 24m (4-meter dibuat lebih/margin; 8%+</a:t>
            </a:r>
            <a:r>
              <a:rPr lang="en-US" dirty="0"/>
              <a:t> untuk pertimbangan parkir dan </a:t>
            </a:r>
            <a:r>
              <a:rPr lang="en-US" i="1" dirty="0"/>
              <a:t>elec/mech-plumbing-corner</a:t>
            </a:r>
            <a:r>
              <a:rPr lang="id-ID" dirty="0"/>
              <a:t>)</a:t>
            </a:r>
          </a:p>
          <a:p>
            <a:r>
              <a:rPr lang="id-ID" dirty="0"/>
              <a:t>3 Lantai</a:t>
            </a:r>
            <a:endParaRPr lang="en-US" dirty="0"/>
          </a:p>
          <a:p>
            <a:r>
              <a:rPr lang="id-ID" dirty="0"/>
              <a:t>Konsep: Hunian modern dan sederhana</a:t>
            </a:r>
            <a:endParaRPr lang="en-US" dirty="0"/>
          </a:p>
        </p:txBody>
      </p:sp>
    </p:spTree>
    <p:extLst>
      <p:ext uri="{BB962C8B-B14F-4D97-AF65-F5344CB8AC3E}">
        <p14:creationId xmlns:p14="http://schemas.microsoft.com/office/powerpoint/2010/main" val="3353073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Elektronik</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lstStyle/>
          <a:p>
            <a:pPr algn="just"/>
            <a:r>
              <a:rPr lang="id-ID" dirty="0"/>
              <a:t>Elektronik yang dipakai meliputi AC, Kulkas, </a:t>
            </a:r>
            <a:r>
              <a:rPr lang="id-ID" i="1" dirty="0"/>
              <a:t>Water Tank </a:t>
            </a:r>
            <a:r>
              <a:rPr lang="id-ID" dirty="0"/>
              <a:t>&amp; </a:t>
            </a:r>
            <a:r>
              <a:rPr lang="id-ID" i="1" dirty="0"/>
              <a:t>Heater</a:t>
            </a:r>
            <a:r>
              <a:rPr lang="id-ID" dirty="0"/>
              <a:t>, dan Air Control Unit</a:t>
            </a:r>
          </a:p>
          <a:p>
            <a:pPr algn="just"/>
            <a:r>
              <a:rPr lang="id-ID" dirty="0"/>
              <a:t>AC mungkin tidak tampak di </a:t>
            </a:r>
            <a:r>
              <a:rPr lang="id-ID" i="1" dirty="0"/>
              <a:t>view</a:t>
            </a:r>
            <a:r>
              <a:rPr lang="id-ID" dirty="0"/>
              <a:t> Revit karena masalah </a:t>
            </a:r>
            <a:r>
              <a:rPr lang="id-ID" i="1" dirty="0"/>
              <a:t>offset</a:t>
            </a:r>
            <a:r>
              <a:rPr lang="id-ID" dirty="0"/>
              <a:t>/tinggi-nya</a:t>
            </a:r>
          </a:p>
          <a:p>
            <a:pPr algn="just"/>
            <a:r>
              <a:rPr lang="id-ID" dirty="0"/>
              <a:t>Sistem proteksi api tidak dipasang karena terlalu rumit/mencakup multi disiplin</a:t>
            </a:r>
          </a:p>
          <a:p>
            <a:pPr algn="just"/>
            <a:r>
              <a:rPr lang="id-ID" dirty="0"/>
              <a:t>Titik-titik biru adalah CCTV dan arah tangkap lihat-nya</a:t>
            </a:r>
            <a:endParaRPr lang="en-US" dirty="0"/>
          </a:p>
        </p:txBody>
      </p:sp>
    </p:spTree>
    <p:extLst>
      <p:ext uri="{BB962C8B-B14F-4D97-AF65-F5344CB8AC3E}">
        <p14:creationId xmlns:p14="http://schemas.microsoft.com/office/powerpoint/2010/main" val="2701362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L1 ELEKTRONIK</a:t>
            </a:r>
            <a:endParaRPr lang="en-US" sz="2800" dirty="0"/>
          </a:p>
        </p:txBody>
      </p:sp>
      <p:pic>
        <p:nvPicPr>
          <p:cNvPr id="4" name="Picture 3">
            <a:extLst>
              <a:ext uri="{FF2B5EF4-FFF2-40B4-BE49-F238E27FC236}">
                <a16:creationId xmlns:a16="http://schemas.microsoft.com/office/drawing/2014/main" id="{3D9A9914-A49E-4331-B7AD-6C0F4CF97CB8}"/>
              </a:ext>
            </a:extLst>
          </p:cNvPr>
          <p:cNvPicPr>
            <a:picLocks noChangeAspect="1"/>
          </p:cNvPicPr>
          <p:nvPr/>
        </p:nvPicPr>
        <p:blipFill>
          <a:blip r:embed="rId2"/>
          <a:stretch>
            <a:fillRect/>
          </a:stretch>
        </p:blipFill>
        <p:spPr>
          <a:xfrm>
            <a:off x="2800350" y="1266825"/>
            <a:ext cx="6591300" cy="4324350"/>
          </a:xfrm>
          <a:prstGeom prst="rect">
            <a:avLst/>
          </a:prstGeom>
        </p:spPr>
      </p:pic>
    </p:spTree>
    <p:extLst>
      <p:ext uri="{BB962C8B-B14F-4D97-AF65-F5344CB8AC3E}">
        <p14:creationId xmlns:p14="http://schemas.microsoft.com/office/powerpoint/2010/main" val="3528509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L2 ELEKTRONIK</a:t>
            </a:r>
            <a:endParaRPr lang="en-US" sz="2800" dirty="0"/>
          </a:p>
        </p:txBody>
      </p:sp>
      <p:pic>
        <p:nvPicPr>
          <p:cNvPr id="5" name="Picture 4">
            <a:extLst>
              <a:ext uri="{FF2B5EF4-FFF2-40B4-BE49-F238E27FC236}">
                <a16:creationId xmlns:a16="http://schemas.microsoft.com/office/drawing/2014/main" id="{F129188D-9153-4A71-A5EF-DBF71A95C2FE}"/>
              </a:ext>
            </a:extLst>
          </p:cNvPr>
          <p:cNvPicPr>
            <a:picLocks noChangeAspect="1"/>
          </p:cNvPicPr>
          <p:nvPr/>
        </p:nvPicPr>
        <p:blipFill>
          <a:blip r:embed="rId2"/>
          <a:stretch>
            <a:fillRect/>
          </a:stretch>
        </p:blipFill>
        <p:spPr>
          <a:xfrm>
            <a:off x="2566987" y="1042987"/>
            <a:ext cx="7058025" cy="4772025"/>
          </a:xfrm>
          <a:prstGeom prst="rect">
            <a:avLst/>
          </a:prstGeom>
        </p:spPr>
      </p:pic>
    </p:spTree>
    <p:extLst>
      <p:ext uri="{BB962C8B-B14F-4D97-AF65-F5344CB8AC3E}">
        <p14:creationId xmlns:p14="http://schemas.microsoft.com/office/powerpoint/2010/main" val="2763476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L3 ELEKTRONIK</a:t>
            </a:r>
            <a:endParaRPr lang="en-US" sz="2800" dirty="0"/>
          </a:p>
        </p:txBody>
      </p:sp>
      <p:pic>
        <p:nvPicPr>
          <p:cNvPr id="4" name="Picture 3">
            <a:extLst>
              <a:ext uri="{FF2B5EF4-FFF2-40B4-BE49-F238E27FC236}">
                <a16:creationId xmlns:a16="http://schemas.microsoft.com/office/drawing/2014/main" id="{86A3F2E3-B100-42EC-89F6-096D2839239D}"/>
              </a:ext>
            </a:extLst>
          </p:cNvPr>
          <p:cNvPicPr>
            <a:picLocks noChangeAspect="1"/>
          </p:cNvPicPr>
          <p:nvPr/>
        </p:nvPicPr>
        <p:blipFill>
          <a:blip r:embed="rId2"/>
          <a:stretch>
            <a:fillRect/>
          </a:stretch>
        </p:blipFill>
        <p:spPr>
          <a:xfrm>
            <a:off x="2557462" y="995362"/>
            <a:ext cx="7077075" cy="4867275"/>
          </a:xfrm>
          <a:prstGeom prst="rect">
            <a:avLst/>
          </a:prstGeom>
        </p:spPr>
      </p:pic>
    </p:spTree>
    <p:extLst>
      <p:ext uri="{BB962C8B-B14F-4D97-AF65-F5344CB8AC3E}">
        <p14:creationId xmlns:p14="http://schemas.microsoft.com/office/powerpoint/2010/main" val="4288363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Rendering</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fontScale="85000" lnSpcReduction="20000"/>
          </a:bodyPr>
          <a:lstStyle/>
          <a:p>
            <a:pPr algn="just"/>
            <a:r>
              <a:rPr lang="id-ID" dirty="0"/>
              <a:t>Mode: Artificial light only (Interior/Exterior)</a:t>
            </a:r>
          </a:p>
          <a:p>
            <a:pPr algn="just"/>
            <a:r>
              <a:rPr lang="id-ID" dirty="0"/>
              <a:t>Bisa dibilang karena hanya sumber cahaya buatan, maka pada malam hari</a:t>
            </a:r>
          </a:p>
          <a:p>
            <a:pPr algn="just"/>
            <a:r>
              <a:rPr lang="id-ID" dirty="0"/>
              <a:t>Kualitas: Medium</a:t>
            </a:r>
          </a:p>
          <a:p>
            <a:pPr algn="just"/>
            <a:r>
              <a:rPr lang="id-ID" dirty="0"/>
              <a:t>Densitas: 150 DPI</a:t>
            </a:r>
          </a:p>
          <a:p>
            <a:pPr algn="just"/>
            <a:r>
              <a:rPr lang="id-ID" dirty="0"/>
              <a:t>Karena keterbatasan kualitas (perangkat) kurang memungkinkan untuk render kualitas tinggi </a:t>
            </a:r>
          </a:p>
          <a:p>
            <a:pPr algn="just"/>
            <a:r>
              <a:rPr lang="id-ID" dirty="0"/>
              <a:t>Semakin bagus kualitas render, cahaya lebih aktual atau kadang lebih terang</a:t>
            </a:r>
          </a:p>
          <a:p>
            <a:pPr algn="just"/>
            <a:r>
              <a:rPr lang="id-ID" dirty="0"/>
              <a:t>Pengaturan gambar sendiri bisa diatur (exposure, etc); namun dipilih pengaturan default</a:t>
            </a:r>
          </a:p>
          <a:p>
            <a:pPr algn="just"/>
            <a:r>
              <a:rPr lang="id-ID" dirty="0"/>
              <a:t>Tipe furnitur/fixture yang tampak mungkin saja bisa beda dengan file template lain (arsitektur/mekanik)</a:t>
            </a:r>
            <a:endParaRPr lang="en-US" dirty="0"/>
          </a:p>
        </p:txBody>
      </p:sp>
    </p:spTree>
    <p:extLst>
      <p:ext uri="{BB962C8B-B14F-4D97-AF65-F5344CB8AC3E}">
        <p14:creationId xmlns:p14="http://schemas.microsoft.com/office/powerpoint/2010/main" val="2045130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KT TIPE 1</a:t>
            </a:r>
            <a:endParaRPr lang="en-US" sz="2800" dirty="0"/>
          </a:p>
        </p:txBody>
      </p:sp>
      <p:pic>
        <p:nvPicPr>
          <p:cNvPr id="6" name="Picture 5" descr="A picture containing indoor, wall, ceiling, floor&#10;&#10;Description automatically generated">
            <a:extLst>
              <a:ext uri="{FF2B5EF4-FFF2-40B4-BE49-F238E27FC236}">
                <a16:creationId xmlns:a16="http://schemas.microsoft.com/office/drawing/2014/main" id="{6DB0034F-F661-43D1-9E5B-70484AA97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88" y="688793"/>
            <a:ext cx="8887310" cy="5480414"/>
          </a:xfrm>
          <a:prstGeom prst="rect">
            <a:avLst/>
          </a:prstGeom>
        </p:spPr>
      </p:pic>
    </p:spTree>
    <p:extLst>
      <p:ext uri="{BB962C8B-B14F-4D97-AF65-F5344CB8AC3E}">
        <p14:creationId xmlns:p14="http://schemas.microsoft.com/office/powerpoint/2010/main" val="3037847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KM</a:t>
            </a:r>
            <a:endParaRPr lang="en-US" sz="2800" dirty="0"/>
          </a:p>
        </p:txBody>
      </p:sp>
      <p:pic>
        <p:nvPicPr>
          <p:cNvPr id="7" name="Picture 6" descr="A picture containing wall, indoor, toilet&#10;&#10;Description automatically generated">
            <a:extLst>
              <a:ext uri="{FF2B5EF4-FFF2-40B4-BE49-F238E27FC236}">
                <a16:creationId xmlns:a16="http://schemas.microsoft.com/office/drawing/2014/main" id="{0102BDEA-AF14-482A-97F1-D9FA6C8AC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081" y="1166838"/>
            <a:ext cx="6917838" cy="4524324"/>
          </a:xfrm>
          <a:prstGeom prst="rect">
            <a:avLst/>
          </a:prstGeom>
        </p:spPr>
      </p:pic>
    </p:spTree>
    <p:extLst>
      <p:ext uri="{BB962C8B-B14F-4D97-AF65-F5344CB8AC3E}">
        <p14:creationId xmlns:p14="http://schemas.microsoft.com/office/powerpoint/2010/main" val="2268543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KT TIPE 2</a:t>
            </a:r>
            <a:endParaRPr lang="en-US" sz="2800" dirty="0"/>
          </a:p>
        </p:txBody>
      </p:sp>
      <p:pic>
        <p:nvPicPr>
          <p:cNvPr id="6" name="Picture 5" descr="A picture containing indoor, wall, floor, room&#10;&#10;Description automatically generated">
            <a:extLst>
              <a:ext uri="{FF2B5EF4-FFF2-40B4-BE49-F238E27FC236}">
                <a16:creationId xmlns:a16="http://schemas.microsoft.com/office/drawing/2014/main" id="{2D3F5780-3C0B-432D-8F43-120DFC31C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515" y="525901"/>
            <a:ext cx="7589352" cy="5654524"/>
          </a:xfrm>
          <a:prstGeom prst="rect">
            <a:avLst/>
          </a:prstGeom>
        </p:spPr>
      </p:pic>
    </p:spTree>
    <p:extLst>
      <p:ext uri="{BB962C8B-B14F-4D97-AF65-F5344CB8AC3E}">
        <p14:creationId xmlns:p14="http://schemas.microsoft.com/office/powerpoint/2010/main" val="2747759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RUANG TAMU</a:t>
            </a:r>
            <a:endParaRPr lang="en-US" sz="2800" dirty="0"/>
          </a:p>
        </p:txBody>
      </p:sp>
      <p:pic>
        <p:nvPicPr>
          <p:cNvPr id="7" name="Picture 6" descr="A picture containing wall, indoor, floor, ceiling&#10;&#10;Description automatically generated">
            <a:extLst>
              <a:ext uri="{FF2B5EF4-FFF2-40B4-BE49-F238E27FC236}">
                <a16:creationId xmlns:a16="http://schemas.microsoft.com/office/drawing/2014/main" id="{304FBF6B-55DD-48B3-90A8-8F2FB5EF5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289" y="940525"/>
            <a:ext cx="9067121" cy="4976949"/>
          </a:xfrm>
          <a:prstGeom prst="rect">
            <a:avLst/>
          </a:prstGeom>
        </p:spPr>
      </p:pic>
    </p:spTree>
    <p:extLst>
      <p:ext uri="{BB962C8B-B14F-4D97-AF65-F5344CB8AC3E}">
        <p14:creationId xmlns:p14="http://schemas.microsoft.com/office/powerpoint/2010/main" val="3754757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RUANG TENGAH</a:t>
            </a:r>
            <a:endParaRPr lang="en-US" sz="2800" dirty="0"/>
          </a:p>
        </p:txBody>
      </p:sp>
      <p:pic>
        <p:nvPicPr>
          <p:cNvPr id="4" name="Picture 3" descr="A picture containing ceiling, indoor, floor, wall&#10;&#10;Description automatically generated">
            <a:extLst>
              <a:ext uri="{FF2B5EF4-FFF2-40B4-BE49-F238E27FC236}">
                <a16:creationId xmlns:a16="http://schemas.microsoft.com/office/drawing/2014/main" id="{3CAEE9B3-DAFA-4349-A487-7B9A96F09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72" y="862148"/>
            <a:ext cx="8680312" cy="4923080"/>
          </a:xfrm>
          <a:prstGeom prst="rect">
            <a:avLst/>
          </a:prstGeom>
        </p:spPr>
      </p:pic>
      <p:sp>
        <p:nvSpPr>
          <p:cNvPr id="6" name="Content Placeholder 2">
            <a:extLst>
              <a:ext uri="{FF2B5EF4-FFF2-40B4-BE49-F238E27FC236}">
                <a16:creationId xmlns:a16="http://schemas.microsoft.com/office/drawing/2014/main" id="{2D74A763-5958-40AE-8179-46B8FA7459F1}"/>
              </a:ext>
            </a:extLst>
          </p:cNvPr>
          <p:cNvSpPr>
            <a:spLocks noGrp="1"/>
          </p:cNvSpPr>
          <p:nvPr>
            <p:ph idx="1"/>
          </p:nvPr>
        </p:nvSpPr>
        <p:spPr>
          <a:xfrm>
            <a:off x="1674179" y="5995852"/>
            <a:ext cx="10515600" cy="4351338"/>
          </a:xfrm>
        </p:spPr>
        <p:txBody>
          <a:bodyPr>
            <a:normAutofit/>
          </a:bodyPr>
          <a:lstStyle/>
          <a:p>
            <a:pPr marL="0" indent="0" algn="just">
              <a:buNone/>
            </a:pPr>
            <a:r>
              <a:rPr lang="id-ID" sz="1800" dirty="0"/>
              <a:t>Ruang Tengah bisa dibilang sangat terang karena penyusunan lampu kurang menyebar ke pinggir</a:t>
            </a:r>
            <a:endParaRPr lang="en-US" sz="1800" dirty="0"/>
          </a:p>
        </p:txBody>
      </p:sp>
    </p:spTree>
    <p:extLst>
      <p:ext uri="{BB962C8B-B14F-4D97-AF65-F5344CB8AC3E}">
        <p14:creationId xmlns:p14="http://schemas.microsoft.com/office/powerpoint/2010/main" val="202998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en-US" b="1" dirty="0"/>
              <a:t>Ruang</a:t>
            </a:r>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lstStyle/>
          <a:p>
            <a:r>
              <a:rPr lang="id-ID" dirty="0"/>
              <a:t>Total ruang: 41</a:t>
            </a:r>
          </a:p>
          <a:p>
            <a:r>
              <a:rPr lang="id-ID" dirty="0"/>
              <a:t>Tiap lantai ada 5 kamar tidur dan kamar mandi sesuai ketentuan soal</a:t>
            </a:r>
          </a:p>
          <a:p>
            <a:r>
              <a:rPr lang="id-ID" dirty="0"/>
              <a:t>Struktur ruang kurang lebih identikal untuk menyederhanakan pekerjaan</a:t>
            </a:r>
          </a:p>
          <a:p>
            <a:r>
              <a:rPr lang="id-ID" dirty="0"/>
              <a:t>Semua furnitur terpasang, namun mungkin ada pada </a:t>
            </a:r>
            <a:r>
              <a:rPr lang="id-ID" i="1" dirty="0"/>
              <a:t>file</a:t>
            </a:r>
            <a:r>
              <a:rPr lang="id-ID" dirty="0"/>
              <a:t> instalasi karena masuk tipe </a:t>
            </a:r>
            <a:r>
              <a:rPr lang="id-ID" i="1" dirty="0"/>
              <a:t>fixture</a:t>
            </a:r>
            <a:r>
              <a:rPr lang="id-ID" dirty="0"/>
              <a:t>/</a:t>
            </a:r>
            <a:r>
              <a:rPr lang="id-ID" i="1" dirty="0"/>
              <a:t>equipment</a:t>
            </a:r>
            <a:r>
              <a:rPr lang="id-ID" dirty="0"/>
              <a:t> atau tidak ingin ada dobel saat </a:t>
            </a:r>
            <a:r>
              <a:rPr lang="id-ID" i="1" dirty="0"/>
              <a:t>render</a:t>
            </a:r>
          </a:p>
          <a:p>
            <a:pPr marL="0" indent="0">
              <a:buNone/>
            </a:pPr>
            <a:endParaRPr lang="en-US" dirty="0"/>
          </a:p>
        </p:txBody>
      </p:sp>
    </p:spTree>
    <p:extLst>
      <p:ext uri="{BB962C8B-B14F-4D97-AF65-F5344CB8AC3E}">
        <p14:creationId xmlns:p14="http://schemas.microsoft.com/office/powerpoint/2010/main" val="1775235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DAPUR</a:t>
            </a:r>
            <a:endParaRPr lang="en-US" sz="2800" dirty="0"/>
          </a:p>
        </p:txBody>
      </p:sp>
      <p:pic>
        <p:nvPicPr>
          <p:cNvPr id="7" name="Picture 6" descr="A picture containing wall, ceiling, indoor, floor&#10;&#10;Description automatically generated">
            <a:extLst>
              <a:ext uri="{FF2B5EF4-FFF2-40B4-BE49-F238E27FC236}">
                <a16:creationId xmlns:a16="http://schemas.microsoft.com/office/drawing/2014/main" id="{54D47A9C-8F2D-4F2B-9C13-1CC6E9249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718541"/>
            <a:ext cx="9144669" cy="5643071"/>
          </a:xfrm>
          <a:prstGeom prst="rect">
            <a:avLst/>
          </a:prstGeom>
        </p:spPr>
      </p:pic>
    </p:spTree>
    <p:extLst>
      <p:ext uri="{BB962C8B-B14F-4D97-AF65-F5344CB8AC3E}">
        <p14:creationId xmlns:p14="http://schemas.microsoft.com/office/powerpoint/2010/main" val="407777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RUANG MAKAN</a:t>
            </a:r>
            <a:endParaRPr lang="en-US" sz="2800" dirty="0"/>
          </a:p>
        </p:txBody>
      </p:sp>
      <p:pic>
        <p:nvPicPr>
          <p:cNvPr id="4" name="Picture 3">
            <a:extLst>
              <a:ext uri="{FF2B5EF4-FFF2-40B4-BE49-F238E27FC236}">
                <a16:creationId xmlns:a16="http://schemas.microsoft.com/office/drawing/2014/main" id="{0D09F94F-08C8-42F4-BA90-A0BD373F9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65" y="1012467"/>
            <a:ext cx="9435737" cy="4833066"/>
          </a:xfrm>
          <a:prstGeom prst="rect">
            <a:avLst/>
          </a:prstGeom>
        </p:spPr>
      </p:pic>
    </p:spTree>
    <p:extLst>
      <p:ext uri="{BB962C8B-B14F-4D97-AF65-F5344CB8AC3E}">
        <p14:creationId xmlns:p14="http://schemas.microsoft.com/office/powerpoint/2010/main" val="2973582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TANGGA 1</a:t>
            </a:r>
            <a:endParaRPr lang="en-US" sz="2800" dirty="0"/>
          </a:p>
        </p:txBody>
      </p:sp>
      <p:pic>
        <p:nvPicPr>
          <p:cNvPr id="5" name="Picture 4" descr="A picture containing indoor, ceiling, wall, step&#10;&#10;Description automatically generated">
            <a:extLst>
              <a:ext uri="{FF2B5EF4-FFF2-40B4-BE49-F238E27FC236}">
                <a16:creationId xmlns:a16="http://schemas.microsoft.com/office/drawing/2014/main" id="{5AE85B16-ADC9-42D3-8BA2-17B5FF9AA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42" y="1097751"/>
            <a:ext cx="9321219" cy="4662497"/>
          </a:xfrm>
          <a:prstGeom prst="rect">
            <a:avLst/>
          </a:prstGeom>
        </p:spPr>
      </p:pic>
    </p:spTree>
    <p:extLst>
      <p:ext uri="{BB962C8B-B14F-4D97-AF65-F5344CB8AC3E}">
        <p14:creationId xmlns:p14="http://schemas.microsoft.com/office/powerpoint/2010/main" val="2521764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TANGGA 2</a:t>
            </a:r>
            <a:endParaRPr lang="en-US" sz="2800" dirty="0"/>
          </a:p>
        </p:txBody>
      </p:sp>
      <p:pic>
        <p:nvPicPr>
          <p:cNvPr id="7" name="Picture 6" descr="A picture containing indoor, ceiling, floor, envelope&#10;&#10;Description automatically generated">
            <a:extLst>
              <a:ext uri="{FF2B5EF4-FFF2-40B4-BE49-F238E27FC236}">
                <a16:creationId xmlns:a16="http://schemas.microsoft.com/office/drawing/2014/main" id="{60A1B40A-7323-44B6-99C2-275A1DEB2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037" y="757704"/>
            <a:ext cx="6014320" cy="5342591"/>
          </a:xfrm>
          <a:prstGeom prst="rect">
            <a:avLst/>
          </a:prstGeom>
        </p:spPr>
      </p:pic>
    </p:spTree>
    <p:extLst>
      <p:ext uri="{BB962C8B-B14F-4D97-AF65-F5344CB8AC3E}">
        <p14:creationId xmlns:p14="http://schemas.microsoft.com/office/powerpoint/2010/main" val="237563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STUDIO</a:t>
            </a:r>
            <a:endParaRPr lang="en-US" sz="2800" dirty="0"/>
          </a:p>
        </p:txBody>
      </p:sp>
      <p:pic>
        <p:nvPicPr>
          <p:cNvPr id="6" name="Picture 5" descr="A picture containing indoor, wall, ceiling, floor&#10;&#10;Description automatically generated">
            <a:extLst>
              <a:ext uri="{FF2B5EF4-FFF2-40B4-BE49-F238E27FC236}">
                <a16:creationId xmlns:a16="http://schemas.microsoft.com/office/drawing/2014/main" id="{E61F06ED-DFE9-4E75-8CB8-39B2CC48F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635" y="809770"/>
            <a:ext cx="7588714" cy="5238459"/>
          </a:xfrm>
          <a:prstGeom prst="rect">
            <a:avLst/>
          </a:prstGeom>
        </p:spPr>
      </p:pic>
    </p:spTree>
    <p:extLst>
      <p:ext uri="{BB962C8B-B14F-4D97-AF65-F5344CB8AC3E}">
        <p14:creationId xmlns:p14="http://schemas.microsoft.com/office/powerpoint/2010/main" val="3962719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RUANG KERJA</a:t>
            </a:r>
            <a:endParaRPr lang="en-US" sz="2800" dirty="0"/>
          </a:p>
        </p:txBody>
      </p:sp>
      <p:pic>
        <p:nvPicPr>
          <p:cNvPr id="4" name="Picture 3">
            <a:extLst>
              <a:ext uri="{FF2B5EF4-FFF2-40B4-BE49-F238E27FC236}">
                <a16:creationId xmlns:a16="http://schemas.microsoft.com/office/drawing/2014/main" id="{2C5850F5-002A-43BC-96B8-532F93FBB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308" y="1228147"/>
            <a:ext cx="9226731" cy="4401705"/>
          </a:xfrm>
          <a:prstGeom prst="rect">
            <a:avLst/>
          </a:prstGeom>
        </p:spPr>
      </p:pic>
    </p:spTree>
    <p:extLst>
      <p:ext uri="{BB962C8B-B14F-4D97-AF65-F5344CB8AC3E}">
        <p14:creationId xmlns:p14="http://schemas.microsoft.com/office/powerpoint/2010/main" val="22517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RUANG BELAJAR</a:t>
            </a:r>
            <a:endParaRPr lang="en-US" sz="2800" dirty="0"/>
          </a:p>
        </p:txBody>
      </p:sp>
      <p:pic>
        <p:nvPicPr>
          <p:cNvPr id="5" name="Picture 4">
            <a:extLst>
              <a:ext uri="{FF2B5EF4-FFF2-40B4-BE49-F238E27FC236}">
                <a16:creationId xmlns:a16="http://schemas.microsoft.com/office/drawing/2014/main" id="{1D83DA87-8F8A-454D-B02F-C22DDF9FB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125" y="783970"/>
            <a:ext cx="8424858" cy="4911435"/>
          </a:xfrm>
          <a:prstGeom prst="rect">
            <a:avLst/>
          </a:prstGeom>
        </p:spPr>
      </p:pic>
    </p:spTree>
    <p:extLst>
      <p:ext uri="{BB962C8B-B14F-4D97-AF65-F5344CB8AC3E}">
        <p14:creationId xmlns:p14="http://schemas.microsoft.com/office/powerpoint/2010/main" val="1912205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BALKONI (1)</a:t>
            </a:r>
            <a:endParaRPr lang="en-US" sz="2800" dirty="0"/>
          </a:p>
        </p:txBody>
      </p:sp>
      <p:pic>
        <p:nvPicPr>
          <p:cNvPr id="4" name="Picture 3">
            <a:extLst>
              <a:ext uri="{FF2B5EF4-FFF2-40B4-BE49-F238E27FC236}">
                <a16:creationId xmlns:a16="http://schemas.microsoft.com/office/drawing/2014/main" id="{55330DBB-0931-413C-A525-F5D4895F8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355" y="816122"/>
            <a:ext cx="7509859" cy="5225755"/>
          </a:xfrm>
          <a:prstGeom prst="rect">
            <a:avLst/>
          </a:prstGeom>
        </p:spPr>
      </p:pic>
    </p:spTree>
    <p:extLst>
      <p:ext uri="{BB962C8B-B14F-4D97-AF65-F5344CB8AC3E}">
        <p14:creationId xmlns:p14="http://schemas.microsoft.com/office/powerpoint/2010/main" val="133063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BALKONI (2)</a:t>
            </a:r>
            <a:endParaRPr lang="en-US" sz="2800" dirty="0"/>
          </a:p>
        </p:txBody>
      </p:sp>
      <p:pic>
        <p:nvPicPr>
          <p:cNvPr id="5" name="Picture 4" descr="A picture containing indoor, dark&#10;&#10;Description automatically generated">
            <a:extLst>
              <a:ext uri="{FF2B5EF4-FFF2-40B4-BE49-F238E27FC236}">
                <a16:creationId xmlns:a16="http://schemas.microsoft.com/office/drawing/2014/main" id="{A18A83C1-0A86-4ECD-AE66-E0E57A0F5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777" y="586622"/>
            <a:ext cx="8310741" cy="5487606"/>
          </a:xfrm>
          <a:prstGeom prst="rect">
            <a:avLst/>
          </a:prstGeom>
        </p:spPr>
      </p:pic>
    </p:spTree>
    <p:extLst>
      <p:ext uri="{BB962C8B-B14F-4D97-AF65-F5344CB8AC3E}">
        <p14:creationId xmlns:p14="http://schemas.microsoft.com/office/powerpoint/2010/main" val="2059969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LUAR (1)</a:t>
            </a:r>
            <a:endParaRPr lang="en-US" sz="2800" dirty="0"/>
          </a:p>
        </p:txBody>
      </p:sp>
      <p:pic>
        <p:nvPicPr>
          <p:cNvPr id="7" name="Picture 6" descr="A picture containing indoor, dark, night sky&#10;&#10;Description automatically generated">
            <a:extLst>
              <a:ext uri="{FF2B5EF4-FFF2-40B4-BE49-F238E27FC236}">
                <a16:creationId xmlns:a16="http://schemas.microsoft.com/office/drawing/2014/main" id="{CF604819-C820-44D9-ACF2-B326C0EB6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739" y="574766"/>
            <a:ext cx="7273606" cy="5630091"/>
          </a:xfrm>
          <a:prstGeom prst="rect">
            <a:avLst/>
          </a:prstGeom>
        </p:spPr>
      </p:pic>
    </p:spTree>
    <p:extLst>
      <p:ext uri="{BB962C8B-B14F-4D97-AF65-F5344CB8AC3E}">
        <p14:creationId xmlns:p14="http://schemas.microsoft.com/office/powerpoint/2010/main" val="352273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L1</a:t>
            </a:r>
            <a:r>
              <a:rPr lang="en-US" sz="2800" b="1" dirty="0"/>
              <a:t>: FLOOR DIMENSION</a:t>
            </a:r>
            <a:endParaRPr lang="en-US" sz="2800" dirty="0"/>
          </a:p>
        </p:txBody>
      </p:sp>
      <p:pic>
        <p:nvPicPr>
          <p:cNvPr id="6" name="Picture 5">
            <a:extLst>
              <a:ext uri="{FF2B5EF4-FFF2-40B4-BE49-F238E27FC236}">
                <a16:creationId xmlns:a16="http://schemas.microsoft.com/office/drawing/2014/main" id="{EE02EB17-C85A-4870-9F1C-40ED22E5C279}"/>
              </a:ext>
            </a:extLst>
          </p:cNvPr>
          <p:cNvPicPr>
            <a:picLocks noChangeAspect="1"/>
          </p:cNvPicPr>
          <p:nvPr/>
        </p:nvPicPr>
        <p:blipFill>
          <a:blip r:embed="rId2"/>
          <a:stretch>
            <a:fillRect/>
          </a:stretch>
        </p:blipFill>
        <p:spPr>
          <a:xfrm>
            <a:off x="2486023" y="357720"/>
            <a:ext cx="8229600" cy="6199342"/>
          </a:xfrm>
          <a:prstGeom prst="rect">
            <a:avLst/>
          </a:prstGeom>
        </p:spPr>
      </p:pic>
    </p:spTree>
    <p:extLst>
      <p:ext uri="{BB962C8B-B14F-4D97-AF65-F5344CB8AC3E}">
        <p14:creationId xmlns:p14="http://schemas.microsoft.com/office/powerpoint/2010/main" val="1909104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RENDER: LUAR (2)</a:t>
            </a:r>
            <a:endParaRPr lang="en-US" sz="2800" dirty="0"/>
          </a:p>
        </p:txBody>
      </p:sp>
      <p:pic>
        <p:nvPicPr>
          <p:cNvPr id="4" name="Picture 3" descr="A picture containing dark&#10;&#10;Description automatically generated">
            <a:extLst>
              <a:ext uri="{FF2B5EF4-FFF2-40B4-BE49-F238E27FC236}">
                <a16:creationId xmlns:a16="http://schemas.microsoft.com/office/drawing/2014/main" id="{D8A4053C-1C84-4F48-BC32-679CC14D8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86" y="505568"/>
            <a:ext cx="8455194" cy="5846863"/>
          </a:xfrm>
          <a:prstGeom prst="rect">
            <a:avLst/>
          </a:prstGeom>
        </p:spPr>
      </p:pic>
    </p:spTree>
    <p:extLst>
      <p:ext uri="{BB962C8B-B14F-4D97-AF65-F5344CB8AC3E}">
        <p14:creationId xmlns:p14="http://schemas.microsoft.com/office/powerpoint/2010/main" val="581934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Komponen</a:t>
            </a:r>
            <a:endParaRPr lang="en-US" b="1" dirty="0"/>
          </a:p>
        </p:txBody>
      </p:sp>
      <p:pic>
        <p:nvPicPr>
          <p:cNvPr id="8" name="Picture 7">
            <a:extLst>
              <a:ext uri="{FF2B5EF4-FFF2-40B4-BE49-F238E27FC236}">
                <a16:creationId xmlns:a16="http://schemas.microsoft.com/office/drawing/2014/main" id="{FCB45466-C0AA-46EE-B841-9688A7FA207C}"/>
              </a:ext>
            </a:extLst>
          </p:cNvPr>
          <p:cNvPicPr>
            <a:picLocks noChangeAspect="1"/>
          </p:cNvPicPr>
          <p:nvPr/>
        </p:nvPicPr>
        <p:blipFill rotWithShape="1">
          <a:blip r:embed="rId2"/>
          <a:srcRect b="22917"/>
          <a:stretch/>
        </p:blipFill>
        <p:spPr>
          <a:xfrm>
            <a:off x="201504" y="1444625"/>
            <a:ext cx="11990496" cy="5286375"/>
          </a:xfrm>
          <a:prstGeom prst="rect">
            <a:avLst/>
          </a:prstGeom>
        </p:spPr>
      </p:pic>
    </p:spTree>
    <p:extLst>
      <p:ext uri="{BB962C8B-B14F-4D97-AF65-F5344CB8AC3E}">
        <p14:creationId xmlns:p14="http://schemas.microsoft.com/office/powerpoint/2010/main" val="1261285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Komponen</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a:bodyPr>
          <a:lstStyle/>
          <a:p>
            <a:pPr algn="just"/>
            <a:r>
              <a:rPr lang="id-ID" dirty="0"/>
              <a:t>Untuk schedule instalasi listrik terlampirkan beserta file-file lainnya.</a:t>
            </a:r>
            <a:endParaRPr lang="en-US" dirty="0"/>
          </a:p>
        </p:txBody>
      </p:sp>
    </p:spTree>
    <p:extLst>
      <p:ext uri="{BB962C8B-B14F-4D97-AF65-F5344CB8AC3E}">
        <p14:creationId xmlns:p14="http://schemas.microsoft.com/office/powerpoint/2010/main" val="976732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Panel: MDP</a:t>
            </a:r>
            <a:endParaRPr lang="en-US" b="1" dirty="0"/>
          </a:p>
        </p:txBody>
      </p:sp>
      <p:pic>
        <p:nvPicPr>
          <p:cNvPr id="8" name="Picture 7">
            <a:extLst>
              <a:ext uri="{FF2B5EF4-FFF2-40B4-BE49-F238E27FC236}">
                <a16:creationId xmlns:a16="http://schemas.microsoft.com/office/drawing/2014/main" id="{7DA326DE-5640-4FAC-B991-8A004667F12D}"/>
              </a:ext>
            </a:extLst>
          </p:cNvPr>
          <p:cNvPicPr>
            <a:picLocks noChangeAspect="1"/>
          </p:cNvPicPr>
          <p:nvPr/>
        </p:nvPicPr>
        <p:blipFill>
          <a:blip r:embed="rId2"/>
          <a:stretch>
            <a:fillRect/>
          </a:stretch>
        </p:blipFill>
        <p:spPr>
          <a:xfrm>
            <a:off x="2019572" y="1363436"/>
            <a:ext cx="7943850" cy="4914900"/>
          </a:xfrm>
          <a:prstGeom prst="rect">
            <a:avLst/>
          </a:prstGeom>
        </p:spPr>
      </p:pic>
    </p:spTree>
    <p:extLst>
      <p:ext uri="{BB962C8B-B14F-4D97-AF65-F5344CB8AC3E}">
        <p14:creationId xmlns:p14="http://schemas.microsoft.com/office/powerpoint/2010/main" val="3042346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a:xfrm rot="16200000">
            <a:off x="-4478384" y="665570"/>
            <a:ext cx="10515600" cy="1325563"/>
          </a:xfrm>
        </p:spPr>
        <p:txBody>
          <a:bodyPr/>
          <a:lstStyle/>
          <a:p>
            <a:r>
              <a:rPr lang="id-ID" b="1" dirty="0"/>
              <a:t>Panel: SDP-1</a:t>
            </a:r>
            <a:endParaRPr lang="en-US" b="1" dirty="0"/>
          </a:p>
        </p:txBody>
      </p:sp>
      <p:pic>
        <p:nvPicPr>
          <p:cNvPr id="5" name="Picture 4">
            <a:extLst>
              <a:ext uri="{FF2B5EF4-FFF2-40B4-BE49-F238E27FC236}">
                <a16:creationId xmlns:a16="http://schemas.microsoft.com/office/drawing/2014/main" id="{EAAF4395-6521-4D32-8112-916E838FD239}"/>
              </a:ext>
            </a:extLst>
          </p:cNvPr>
          <p:cNvPicPr>
            <a:picLocks noChangeAspect="1"/>
          </p:cNvPicPr>
          <p:nvPr/>
        </p:nvPicPr>
        <p:blipFill>
          <a:blip r:embed="rId2"/>
          <a:stretch>
            <a:fillRect/>
          </a:stretch>
        </p:blipFill>
        <p:spPr>
          <a:xfrm>
            <a:off x="1442198" y="1635926"/>
            <a:ext cx="10354514" cy="2681620"/>
          </a:xfrm>
          <a:prstGeom prst="rect">
            <a:avLst/>
          </a:prstGeom>
        </p:spPr>
      </p:pic>
    </p:spTree>
    <p:extLst>
      <p:ext uri="{BB962C8B-B14F-4D97-AF65-F5344CB8AC3E}">
        <p14:creationId xmlns:p14="http://schemas.microsoft.com/office/powerpoint/2010/main" val="138915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a:xfrm rot="16200000">
            <a:off x="-4478384" y="665570"/>
            <a:ext cx="10515600" cy="1325563"/>
          </a:xfrm>
        </p:spPr>
        <p:txBody>
          <a:bodyPr/>
          <a:lstStyle/>
          <a:p>
            <a:r>
              <a:rPr lang="id-ID" b="1" dirty="0"/>
              <a:t>Panel: SDP-2</a:t>
            </a:r>
            <a:endParaRPr lang="en-US" b="1" dirty="0"/>
          </a:p>
        </p:txBody>
      </p:sp>
      <p:pic>
        <p:nvPicPr>
          <p:cNvPr id="5" name="Picture 4">
            <a:extLst>
              <a:ext uri="{FF2B5EF4-FFF2-40B4-BE49-F238E27FC236}">
                <a16:creationId xmlns:a16="http://schemas.microsoft.com/office/drawing/2014/main" id="{756C64F7-E6B5-4B53-8906-35D3C989B5B3}"/>
              </a:ext>
            </a:extLst>
          </p:cNvPr>
          <p:cNvPicPr>
            <a:picLocks noChangeAspect="1"/>
          </p:cNvPicPr>
          <p:nvPr/>
        </p:nvPicPr>
        <p:blipFill>
          <a:blip r:embed="rId2"/>
          <a:stretch>
            <a:fillRect/>
          </a:stretch>
        </p:blipFill>
        <p:spPr>
          <a:xfrm>
            <a:off x="1076438" y="1780388"/>
            <a:ext cx="10368802" cy="2479872"/>
          </a:xfrm>
          <a:prstGeom prst="rect">
            <a:avLst/>
          </a:prstGeom>
        </p:spPr>
      </p:pic>
    </p:spTree>
    <p:extLst>
      <p:ext uri="{BB962C8B-B14F-4D97-AF65-F5344CB8AC3E}">
        <p14:creationId xmlns:p14="http://schemas.microsoft.com/office/powerpoint/2010/main" val="2928540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a:xfrm rot="16200000">
            <a:off x="-4478384" y="665570"/>
            <a:ext cx="10515600" cy="1325563"/>
          </a:xfrm>
        </p:spPr>
        <p:txBody>
          <a:bodyPr/>
          <a:lstStyle/>
          <a:p>
            <a:r>
              <a:rPr lang="id-ID" b="1" dirty="0"/>
              <a:t>Panel: SDP-3</a:t>
            </a:r>
            <a:endParaRPr lang="en-US" b="1" dirty="0"/>
          </a:p>
        </p:txBody>
      </p:sp>
      <p:pic>
        <p:nvPicPr>
          <p:cNvPr id="4" name="Picture 3">
            <a:extLst>
              <a:ext uri="{FF2B5EF4-FFF2-40B4-BE49-F238E27FC236}">
                <a16:creationId xmlns:a16="http://schemas.microsoft.com/office/drawing/2014/main" id="{B67BDEBF-523F-4A4D-887A-D0E5B5ADD194}"/>
              </a:ext>
            </a:extLst>
          </p:cNvPr>
          <p:cNvPicPr>
            <a:picLocks noChangeAspect="1"/>
          </p:cNvPicPr>
          <p:nvPr/>
        </p:nvPicPr>
        <p:blipFill>
          <a:blip r:embed="rId2"/>
          <a:stretch>
            <a:fillRect/>
          </a:stretch>
        </p:blipFill>
        <p:spPr>
          <a:xfrm>
            <a:off x="1234847" y="1801586"/>
            <a:ext cx="10534787" cy="2881910"/>
          </a:xfrm>
          <a:prstGeom prst="rect">
            <a:avLst/>
          </a:prstGeom>
        </p:spPr>
      </p:pic>
    </p:spTree>
    <p:extLst>
      <p:ext uri="{BB962C8B-B14F-4D97-AF65-F5344CB8AC3E}">
        <p14:creationId xmlns:p14="http://schemas.microsoft.com/office/powerpoint/2010/main" val="2787020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Panel</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a:bodyPr>
          <a:lstStyle/>
          <a:p>
            <a:pPr algn="just"/>
            <a:r>
              <a:rPr lang="id-ID" dirty="0"/>
              <a:t>Mohon maaf bila penyusunan panel sedikit asal-asalan, berkenaan dengan jumlah circuit, pembagian beban, dsb. Sehingga untuk instalasi dunia nyata akan menyesuaikan. Rangkaian dibuat per-ruang karena mengikuti tutor elok.</a:t>
            </a:r>
          </a:p>
          <a:p>
            <a:pPr algn="just"/>
            <a:r>
              <a:rPr lang="id-ID" dirty="0"/>
              <a:t>Switchboard diganti panel biasa mengikuti tutorial elok dengan satu panel per lantai.</a:t>
            </a:r>
          </a:p>
          <a:p>
            <a:pPr algn="just"/>
            <a:r>
              <a:rPr lang="id-ID" dirty="0"/>
              <a:t>Tiap sub panel dihubungkan ke main distribution panel</a:t>
            </a:r>
            <a:endParaRPr lang="en-US" dirty="0"/>
          </a:p>
        </p:txBody>
      </p:sp>
    </p:spTree>
    <p:extLst>
      <p:ext uri="{BB962C8B-B14F-4D97-AF65-F5344CB8AC3E}">
        <p14:creationId xmlns:p14="http://schemas.microsoft.com/office/powerpoint/2010/main" val="3378353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Panel</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a:bodyPr>
          <a:lstStyle/>
          <a:p>
            <a:pPr algn="just"/>
            <a:r>
              <a:rPr lang="id-ID" dirty="0"/>
              <a:t>Total load adalah 76.634 VA sehingga dengan demand factor 0.7 kapasitas nya adalah 0.7 * 76.634 = 53.643 VA</a:t>
            </a:r>
          </a:p>
          <a:p>
            <a:pPr algn="just"/>
            <a:r>
              <a:rPr lang="id-ID" dirty="0"/>
              <a:t>Batasannya trip arus adalah 120A dan seperti yang tercantum di panel schedule</a:t>
            </a:r>
          </a:p>
          <a:p>
            <a:pPr algn="just"/>
            <a:r>
              <a:rPr lang="id-ID" dirty="0"/>
              <a:t>Semua panel schedule dan file lain terlampir</a:t>
            </a:r>
          </a:p>
          <a:p>
            <a:pPr algn="just"/>
            <a:r>
              <a:rPr lang="id-ID" dirty="0"/>
              <a:t>Sistem distribusi memerlukan tegangan menengah</a:t>
            </a:r>
            <a:endParaRPr lang="en-US" dirty="0"/>
          </a:p>
        </p:txBody>
      </p:sp>
    </p:spTree>
    <p:extLst>
      <p:ext uri="{BB962C8B-B14F-4D97-AF65-F5344CB8AC3E}">
        <p14:creationId xmlns:p14="http://schemas.microsoft.com/office/powerpoint/2010/main" val="3255351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657F-D4D1-4459-9763-9182561709F4}"/>
              </a:ext>
            </a:extLst>
          </p:cNvPr>
          <p:cNvSpPr>
            <a:spLocks noGrp="1"/>
          </p:cNvSpPr>
          <p:nvPr>
            <p:ph type="ctrTitle"/>
          </p:nvPr>
        </p:nvSpPr>
        <p:spPr/>
        <p:txBody>
          <a:bodyPr/>
          <a:lstStyle/>
          <a:p>
            <a:r>
              <a:rPr lang="id-ID" b="1" dirty="0"/>
              <a:t>MEKANIKAL</a:t>
            </a:r>
            <a:endParaRPr lang="en-US" b="1" dirty="0"/>
          </a:p>
        </p:txBody>
      </p:sp>
    </p:spTree>
    <p:extLst>
      <p:ext uri="{BB962C8B-B14F-4D97-AF65-F5344CB8AC3E}">
        <p14:creationId xmlns:p14="http://schemas.microsoft.com/office/powerpoint/2010/main" val="223860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a:t>
            </a:r>
            <a:r>
              <a:rPr lang="en-US" sz="2800" b="1" dirty="0"/>
              <a:t>2: FLOOR DIMENSION</a:t>
            </a:r>
            <a:endParaRPr lang="en-US" sz="2800" dirty="0"/>
          </a:p>
        </p:txBody>
      </p:sp>
      <p:pic>
        <p:nvPicPr>
          <p:cNvPr id="4" name="Picture 3">
            <a:extLst>
              <a:ext uri="{FF2B5EF4-FFF2-40B4-BE49-F238E27FC236}">
                <a16:creationId xmlns:a16="http://schemas.microsoft.com/office/drawing/2014/main" id="{9985A000-6D8A-4C64-BA41-6BC7295D5340}"/>
              </a:ext>
            </a:extLst>
          </p:cNvPr>
          <p:cNvPicPr>
            <a:picLocks noChangeAspect="1"/>
          </p:cNvPicPr>
          <p:nvPr/>
        </p:nvPicPr>
        <p:blipFill>
          <a:blip r:embed="rId2"/>
          <a:stretch>
            <a:fillRect/>
          </a:stretch>
        </p:blipFill>
        <p:spPr>
          <a:xfrm>
            <a:off x="2524125" y="785812"/>
            <a:ext cx="7143750" cy="5286375"/>
          </a:xfrm>
          <a:prstGeom prst="rect">
            <a:avLst/>
          </a:prstGeom>
        </p:spPr>
      </p:pic>
    </p:spTree>
    <p:extLst>
      <p:ext uri="{BB962C8B-B14F-4D97-AF65-F5344CB8AC3E}">
        <p14:creationId xmlns:p14="http://schemas.microsoft.com/office/powerpoint/2010/main" val="2319023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HVAC</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fontScale="85000" lnSpcReduction="20000"/>
          </a:bodyPr>
          <a:lstStyle/>
          <a:p>
            <a:pPr algn="just"/>
            <a:r>
              <a:rPr lang="id-ID" dirty="0"/>
              <a:t>HVAC merupakan singkatan dari Heating Ventilation and Air Circulation</a:t>
            </a:r>
          </a:p>
          <a:p>
            <a:pPr algn="just"/>
            <a:r>
              <a:rPr lang="id-ID" dirty="0"/>
              <a:t>Untuk sistem air conditioner (AC) lebih cenderung ke elektrik, sehingga tidak dinampakkan.</a:t>
            </a:r>
          </a:p>
          <a:p>
            <a:pPr algn="just"/>
            <a:r>
              <a:rPr lang="id-ID" dirty="0"/>
              <a:t>AC walaupun sistem split unit outdoornya diabaikan.</a:t>
            </a:r>
          </a:p>
          <a:p>
            <a:pPr algn="just"/>
            <a:r>
              <a:rPr lang="id-ID" dirty="0"/>
              <a:t>Sistem HVAC sederhana terdiri dari unit air handling machine yang terhubung ke terminal untuk supply diffuser dan return diffuser.</a:t>
            </a:r>
          </a:p>
          <a:p>
            <a:pPr algn="just"/>
            <a:r>
              <a:rPr lang="id-ID" dirty="0"/>
              <a:t>Kerja mesin ini mirip dengan AC sistem split, bisa memanaskan dan mendinginkan serta mengatur sirkulasi udara.</a:t>
            </a:r>
          </a:p>
          <a:p>
            <a:pPr algn="just"/>
            <a:r>
              <a:rPr lang="id-ID" dirty="0"/>
              <a:t>Supply diffuser adalah terminal untuk menyuplai udara sedangkan return diffuser mengembalikan udara.</a:t>
            </a:r>
          </a:p>
          <a:p>
            <a:pPr algn="just"/>
            <a:r>
              <a:rPr lang="id-ID" dirty="0"/>
              <a:t>Sistem tersebut dibuat identik dan sederhana dan diterapkan pada tiap lantai dengan fokus pada bagian tengah bangunan</a:t>
            </a:r>
            <a:endParaRPr lang="en-US" dirty="0"/>
          </a:p>
        </p:txBody>
      </p:sp>
    </p:spTree>
    <p:extLst>
      <p:ext uri="{BB962C8B-B14F-4D97-AF65-F5344CB8AC3E}">
        <p14:creationId xmlns:p14="http://schemas.microsoft.com/office/powerpoint/2010/main" val="2154816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HVAC</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a:bodyPr>
          <a:lstStyle/>
          <a:p>
            <a:pPr algn="just"/>
            <a:r>
              <a:rPr lang="id-ID" dirty="0"/>
              <a:t>Warna pink menunjukkan aliran udara yang keluar, sedangkan warna biru menjukkan aliran udara yang masuk ruangan.</a:t>
            </a:r>
          </a:p>
          <a:p>
            <a:pPr algn="just"/>
            <a:r>
              <a:rPr lang="id-ID" dirty="0"/>
              <a:t>Setiap diffuser terhubung kan dengan pipa dengan nilai offset tertentu. Penghubungan dengan unit terminal menggunakan penyambung elastis.</a:t>
            </a:r>
            <a:endParaRPr lang="en-US" dirty="0"/>
          </a:p>
        </p:txBody>
      </p:sp>
    </p:spTree>
    <p:extLst>
      <p:ext uri="{BB962C8B-B14F-4D97-AF65-F5344CB8AC3E}">
        <p14:creationId xmlns:p14="http://schemas.microsoft.com/office/powerpoint/2010/main" val="347609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VIEW HVAC</a:t>
            </a:r>
            <a:endParaRPr lang="en-US" sz="2800" dirty="0"/>
          </a:p>
        </p:txBody>
      </p:sp>
      <p:pic>
        <p:nvPicPr>
          <p:cNvPr id="2" name="Picture 1">
            <a:extLst>
              <a:ext uri="{FF2B5EF4-FFF2-40B4-BE49-F238E27FC236}">
                <a16:creationId xmlns:a16="http://schemas.microsoft.com/office/drawing/2014/main" id="{9B523682-2015-49BF-AB98-B67C80A62D6F}"/>
              </a:ext>
            </a:extLst>
          </p:cNvPr>
          <p:cNvPicPr>
            <a:picLocks noChangeAspect="1"/>
          </p:cNvPicPr>
          <p:nvPr/>
        </p:nvPicPr>
        <p:blipFill>
          <a:blip r:embed="rId2"/>
          <a:stretch>
            <a:fillRect/>
          </a:stretch>
        </p:blipFill>
        <p:spPr>
          <a:xfrm>
            <a:off x="2424112" y="771525"/>
            <a:ext cx="7343775" cy="5314950"/>
          </a:xfrm>
          <a:prstGeom prst="rect">
            <a:avLst/>
          </a:prstGeom>
        </p:spPr>
      </p:pic>
    </p:spTree>
    <p:extLst>
      <p:ext uri="{BB962C8B-B14F-4D97-AF65-F5344CB8AC3E}">
        <p14:creationId xmlns:p14="http://schemas.microsoft.com/office/powerpoint/2010/main" val="3885180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REALISTIC HVAC</a:t>
            </a:r>
            <a:endParaRPr lang="en-US" sz="2800" dirty="0"/>
          </a:p>
        </p:txBody>
      </p:sp>
      <p:pic>
        <p:nvPicPr>
          <p:cNvPr id="2" name="Picture 1">
            <a:extLst>
              <a:ext uri="{FF2B5EF4-FFF2-40B4-BE49-F238E27FC236}">
                <a16:creationId xmlns:a16="http://schemas.microsoft.com/office/drawing/2014/main" id="{9B523682-2015-49BF-AB98-B67C80A62D6F}"/>
              </a:ext>
            </a:extLst>
          </p:cNvPr>
          <p:cNvPicPr>
            <a:picLocks noChangeAspect="1"/>
          </p:cNvPicPr>
          <p:nvPr/>
        </p:nvPicPr>
        <p:blipFill>
          <a:blip r:embed="rId2"/>
          <a:stretch>
            <a:fillRect/>
          </a:stretch>
        </p:blipFill>
        <p:spPr>
          <a:xfrm>
            <a:off x="2424112" y="771525"/>
            <a:ext cx="7343775" cy="5314950"/>
          </a:xfrm>
          <a:prstGeom prst="rect">
            <a:avLst/>
          </a:prstGeom>
        </p:spPr>
      </p:pic>
      <p:pic>
        <p:nvPicPr>
          <p:cNvPr id="4" name="Picture 3">
            <a:extLst>
              <a:ext uri="{FF2B5EF4-FFF2-40B4-BE49-F238E27FC236}">
                <a16:creationId xmlns:a16="http://schemas.microsoft.com/office/drawing/2014/main" id="{EC60928E-E7CE-4A66-9303-1DC86C87BAAC}"/>
              </a:ext>
            </a:extLst>
          </p:cNvPr>
          <p:cNvPicPr>
            <a:picLocks noChangeAspect="1"/>
          </p:cNvPicPr>
          <p:nvPr/>
        </p:nvPicPr>
        <p:blipFill>
          <a:blip r:embed="rId3"/>
          <a:stretch>
            <a:fillRect/>
          </a:stretch>
        </p:blipFill>
        <p:spPr>
          <a:xfrm>
            <a:off x="2633662" y="1047750"/>
            <a:ext cx="6924675" cy="4762500"/>
          </a:xfrm>
          <a:prstGeom prst="rect">
            <a:avLst/>
          </a:prstGeom>
        </p:spPr>
      </p:pic>
    </p:spTree>
    <p:extLst>
      <p:ext uri="{BB962C8B-B14F-4D97-AF65-F5344CB8AC3E}">
        <p14:creationId xmlns:p14="http://schemas.microsoft.com/office/powerpoint/2010/main" val="2577788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3D REALISTIC HVAC</a:t>
            </a:r>
            <a:endParaRPr lang="en-US" sz="2800" dirty="0"/>
          </a:p>
        </p:txBody>
      </p:sp>
      <p:pic>
        <p:nvPicPr>
          <p:cNvPr id="5" name="Picture 4">
            <a:extLst>
              <a:ext uri="{FF2B5EF4-FFF2-40B4-BE49-F238E27FC236}">
                <a16:creationId xmlns:a16="http://schemas.microsoft.com/office/drawing/2014/main" id="{68010901-E90E-4780-9327-BBC269504758}"/>
              </a:ext>
            </a:extLst>
          </p:cNvPr>
          <p:cNvPicPr>
            <a:picLocks noChangeAspect="1"/>
          </p:cNvPicPr>
          <p:nvPr/>
        </p:nvPicPr>
        <p:blipFill>
          <a:blip r:embed="rId2"/>
          <a:stretch>
            <a:fillRect/>
          </a:stretch>
        </p:blipFill>
        <p:spPr>
          <a:xfrm>
            <a:off x="2172008" y="1384663"/>
            <a:ext cx="8701873" cy="4533537"/>
          </a:xfrm>
          <a:prstGeom prst="rect">
            <a:avLst/>
          </a:prstGeom>
        </p:spPr>
      </p:pic>
    </p:spTree>
    <p:extLst>
      <p:ext uri="{BB962C8B-B14F-4D97-AF65-F5344CB8AC3E}">
        <p14:creationId xmlns:p14="http://schemas.microsoft.com/office/powerpoint/2010/main" val="28878650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HVAC PLAN</a:t>
            </a:r>
            <a:endParaRPr lang="en-US" sz="2800" dirty="0"/>
          </a:p>
        </p:txBody>
      </p:sp>
      <p:pic>
        <p:nvPicPr>
          <p:cNvPr id="2" name="Picture 1">
            <a:extLst>
              <a:ext uri="{FF2B5EF4-FFF2-40B4-BE49-F238E27FC236}">
                <a16:creationId xmlns:a16="http://schemas.microsoft.com/office/drawing/2014/main" id="{8B598C34-8B79-4D09-8654-3C22EA7D9666}"/>
              </a:ext>
            </a:extLst>
          </p:cNvPr>
          <p:cNvPicPr>
            <a:picLocks noChangeAspect="1"/>
          </p:cNvPicPr>
          <p:nvPr/>
        </p:nvPicPr>
        <p:blipFill>
          <a:blip r:embed="rId2"/>
          <a:stretch>
            <a:fillRect/>
          </a:stretch>
        </p:blipFill>
        <p:spPr>
          <a:xfrm>
            <a:off x="2419350" y="628650"/>
            <a:ext cx="7353300" cy="5600700"/>
          </a:xfrm>
          <a:prstGeom prst="rect">
            <a:avLst/>
          </a:prstGeom>
        </p:spPr>
      </p:pic>
    </p:spTree>
    <p:extLst>
      <p:ext uri="{BB962C8B-B14F-4D97-AF65-F5344CB8AC3E}">
        <p14:creationId xmlns:p14="http://schemas.microsoft.com/office/powerpoint/2010/main" val="2366891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657F-D4D1-4459-9763-9182561709F4}"/>
              </a:ext>
            </a:extLst>
          </p:cNvPr>
          <p:cNvSpPr>
            <a:spLocks noGrp="1"/>
          </p:cNvSpPr>
          <p:nvPr>
            <p:ph type="ctrTitle"/>
          </p:nvPr>
        </p:nvSpPr>
        <p:spPr/>
        <p:txBody>
          <a:bodyPr/>
          <a:lstStyle/>
          <a:p>
            <a:r>
              <a:rPr lang="id-ID" b="1" dirty="0"/>
              <a:t>PLUMBING</a:t>
            </a:r>
            <a:endParaRPr lang="en-US" b="1" dirty="0"/>
          </a:p>
        </p:txBody>
      </p:sp>
    </p:spTree>
    <p:extLst>
      <p:ext uri="{BB962C8B-B14F-4D97-AF65-F5344CB8AC3E}">
        <p14:creationId xmlns:p14="http://schemas.microsoft.com/office/powerpoint/2010/main" val="3426082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PLUMBING</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a:bodyPr>
          <a:lstStyle/>
          <a:p>
            <a:pPr algn="just"/>
            <a:r>
              <a:rPr lang="id-ID" dirty="0"/>
              <a:t>Plumbing pada dasarnya adalah sistem pemipaan dengan berkaitan penyediaan air bersih maupun pembuangan air kotor.</a:t>
            </a:r>
          </a:p>
          <a:p>
            <a:pPr algn="just"/>
            <a:r>
              <a:rPr lang="id-ID" dirty="0"/>
              <a:t>Sebelumnya komponen plumbing (fixture/architectural) dari link file arsitektural di ganti menjadi plumbing fixture di template plumbing.</a:t>
            </a:r>
          </a:p>
          <a:p>
            <a:pPr algn="just"/>
            <a:r>
              <a:rPr lang="id-ID" dirty="0"/>
              <a:t>Walaupun plumbing bisa masuk pada mekanikal untuk file kerja dibuat terpisah.</a:t>
            </a:r>
          </a:p>
          <a:p>
            <a:pPr algn="just"/>
            <a:r>
              <a:rPr lang="id-ID" dirty="0"/>
              <a:t>Pada instalasi di Revit difokuskan pada 3 sistem plumbing yaitu hot water system, cold water system dan sanitary system.</a:t>
            </a:r>
          </a:p>
          <a:p>
            <a:pPr marL="0" indent="0" algn="just">
              <a:buNone/>
            </a:pPr>
            <a:endParaRPr lang="en-US" dirty="0"/>
          </a:p>
        </p:txBody>
      </p:sp>
    </p:spTree>
    <p:extLst>
      <p:ext uri="{BB962C8B-B14F-4D97-AF65-F5344CB8AC3E}">
        <p14:creationId xmlns:p14="http://schemas.microsoft.com/office/powerpoint/2010/main" val="13232601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PLUMBING</a:t>
            </a:r>
            <a:endParaRPr lang="en-US" b="1" dirty="0"/>
          </a:p>
        </p:txBody>
      </p:sp>
      <p:graphicFrame>
        <p:nvGraphicFramePr>
          <p:cNvPr id="4" name="Table 4">
            <a:extLst>
              <a:ext uri="{FF2B5EF4-FFF2-40B4-BE49-F238E27FC236}">
                <a16:creationId xmlns:a16="http://schemas.microsoft.com/office/drawing/2014/main" id="{1A6B53D0-6730-425A-A38A-FCB95F7505C0}"/>
              </a:ext>
            </a:extLst>
          </p:cNvPr>
          <p:cNvGraphicFramePr>
            <a:graphicFrameLocks noGrp="1"/>
          </p:cNvGraphicFramePr>
          <p:nvPr>
            <p:ph idx="1"/>
            <p:extLst>
              <p:ext uri="{D42A27DB-BD31-4B8C-83A1-F6EECF244321}">
                <p14:modId xmlns:p14="http://schemas.microsoft.com/office/powerpoint/2010/main" val="1109610173"/>
              </p:ext>
            </p:extLst>
          </p:nvPr>
        </p:nvGraphicFramePr>
        <p:xfrm>
          <a:off x="838200" y="1825625"/>
          <a:ext cx="10515597" cy="28651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739200852"/>
                    </a:ext>
                  </a:extLst>
                </a:gridCol>
                <a:gridCol w="3505199">
                  <a:extLst>
                    <a:ext uri="{9D8B030D-6E8A-4147-A177-3AD203B41FA5}">
                      <a16:colId xmlns:a16="http://schemas.microsoft.com/office/drawing/2014/main" val="232853710"/>
                    </a:ext>
                  </a:extLst>
                </a:gridCol>
                <a:gridCol w="3505199">
                  <a:extLst>
                    <a:ext uri="{9D8B030D-6E8A-4147-A177-3AD203B41FA5}">
                      <a16:colId xmlns:a16="http://schemas.microsoft.com/office/drawing/2014/main" val="3972003302"/>
                    </a:ext>
                  </a:extLst>
                </a:gridCol>
              </a:tblGrid>
              <a:tr h="370840">
                <a:tc>
                  <a:txBody>
                    <a:bodyPr/>
                    <a:lstStyle/>
                    <a:p>
                      <a:r>
                        <a:rPr lang="id-ID" dirty="0"/>
                        <a:t>Hot Water</a:t>
                      </a:r>
                      <a:endParaRPr lang="en-US" dirty="0"/>
                    </a:p>
                  </a:txBody>
                  <a:tcPr/>
                </a:tc>
                <a:tc>
                  <a:txBody>
                    <a:bodyPr/>
                    <a:lstStyle/>
                    <a:p>
                      <a:r>
                        <a:rPr lang="id-ID" dirty="0"/>
                        <a:t>Cold Water</a:t>
                      </a:r>
                      <a:endParaRPr lang="en-US" dirty="0"/>
                    </a:p>
                  </a:txBody>
                  <a:tcPr/>
                </a:tc>
                <a:tc>
                  <a:txBody>
                    <a:bodyPr/>
                    <a:lstStyle/>
                    <a:p>
                      <a:r>
                        <a:rPr lang="id-ID" dirty="0"/>
                        <a:t>Sanitary</a:t>
                      </a:r>
                      <a:endParaRPr lang="en-US" dirty="0"/>
                    </a:p>
                  </a:txBody>
                  <a:tcPr/>
                </a:tc>
                <a:extLst>
                  <a:ext uri="{0D108BD9-81ED-4DB2-BD59-A6C34878D82A}">
                    <a16:rowId xmlns:a16="http://schemas.microsoft.com/office/drawing/2014/main" val="1952135089"/>
                  </a:ext>
                </a:extLst>
              </a:tr>
              <a:tr h="370840">
                <a:tc>
                  <a:txBody>
                    <a:bodyPr/>
                    <a:lstStyle/>
                    <a:p>
                      <a:r>
                        <a:rPr lang="id-ID" dirty="0"/>
                        <a:t>Water Tank &amp; Heater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Water Tank &amp; Heater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Water Tank &amp; Heater</a:t>
                      </a:r>
                      <a:endParaRPr lang="en-US" dirty="0"/>
                    </a:p>
                    <a:p>
                      <a:endParaRPr lang="en-US" dirty="0"/>
                    </a:p>
                  </a:txBody>
                  <a:tcPr/>
                </a:tc>
                <a:extLst>
                  <a:ext uri="{0D108BD9-81ED-4DB2-BD59-A6C34878D82A}">
                    <a16:rowId xmlns:a16="http://schemas.microsoft.com/office/drawing/2014/main" val="2379926910"/>
                  </a:ext>
                </a:extLst>
              </a:tr>
              <a:tr h="370840">
                <a:tc>
                  <a:txBody>
                    <a:bodyPr/>
                    <a:lstStyle/>
                    <a:p>
                      <a:r>
                        <a:rPr lang="id-ID" dirty="0"/>
                        <a:t>Lavatory</a:t>
                      </a:r>
                      <a:endParaRPr lang="en-US" dirty="0"/>
                    </a:p>
                  </a:txBody>
                  <a:tcPr/>
                </a:tc>
                <a:tc>
                  <a:txBody>
                    <a:bodyPr/>
                    <a:lstStyle/>
                    <a:p>
                      <a:r>
                        <a:rPr lang="id-ID" dirty="0"/>
                        <a:t>Lavatory</a:t>
                      </a:r>
                      <a:endParaRPr lang="en-US" dirty="0"/>
                    </a:p>
                  </a:txBody>
                  <a:tcPr/>
                </a:tc>
                <a:tc>
                  <a:txBody>
                    <a:bodyPr/>
                    <a:lstStyle/>
                    <a:p>
                      <a:r>
                        <a:rPr lang="id-ID" dirty="0"/>
                        <a:t>Lavatory</a:t>
                      </a:r>
                      <a:endParaRPr lang="en-US" dirty="0"/>
                    </a:p>
                  </a:txBody>
                  <a:tcPr/>
                </a:tc>
                <a:extLst>
                  <a:ext uri="{0D108BD9-81ED-4DB2-BD59-A6C34878D82A}">
                    <a16:rowId xmlns:a16="http://schemas.microsoft.com/office/drawing/2014/main" val="1903754592"/>
                  </a:ext>
                </a:extLst>
              </a:tr>
              <a:tr h="370840">
                <a:tc>
                  <a:txBody>
                    <a:bodyPr/>
                    <a:lstStyle/>
                    <a:p>
                      <a:r>
                        <a:rPr lang="id-ID" dirty="0"/>
                        <a:t>Washer &amp; Dryer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Washer &amp; Dryer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Washer &amp; Dryer</a:t>
                      </a:r>
                      <a:endParaRPr lang="en-US" dirty="0"/>
                    </a:p>
                  </a:txBody>
                  <a:tcPr/>
                </a:tc>
                <a:extLst>
                  <a:ext uri="{0D108BD9-81ED-4DB2-BD59-A6C34878D82A}">
                    <a16:rowId xmlns:a16="http://schemas.microsoft.com/office/drawing/2014/main" val="4111321348"/>
                  </a:ext>
                </a:extLst>
              </a:tr>
              <a:tr h="370840">
                <a:tc>
                  <a:txBody>
                    <a:bodyPr/>
                    <a:lstStyle/>
                    <a:p>
                      <a:r>
                        <a:rPr lang="id-ID" dirty="0"/>
                        <a:t>Kitchen Unit</a:t>
                      </a:r>
                      <a:endParaRPr lang="en-US" dirty="0"/>
                    </a:p>
                  </a:txBody>
                  <a:tcPr/>
                </a:tc>
                <a:tc>
                  <a:txBody>
                    <a:bodyPr/>
                    <a:lstStyle/>
                    <a:p>
                      <a:r>
                        <a:rPr lang="id-ID" dirty="0"/>
                        <a:t>Kitchen Unit</a:t>
                      </a:r>
                      <a:endParaRPr lang="en-US" dirty="0"/>
                    </a:p>
                  </a:txBody>
                  <a:tcPr/>
                </a:tc>
                <a:tc>
                  <a:txBody>
                    <a:bodyPr/>
                    <a:lstStyle/>
                    <a:p>
                      <a:r>
                        <a:rPr lang="id-ID" dirty="0"/>
                        <a:t>Kitchen Unit</a:t>
                      </a:r>
                      <a:endParaRPr lang="en-US" dirty="0"/>
                    </a:p>
                  </a:txBody>
                  <a:tcPr/>
                </a:tc>
                <a:extLst>
                  <a:ext uri="{0D108BD9-81ED-4DB2-BD59-A6C34878D82A}">
                    <a16:rowId xmlns:a16="http://schemas.microsoft.com/office/drawing/2014/main" val="727981249"/>
                  </a:ext>
                </a:extLst>
              </a:tr>
              <a:tr h="370840">
                <a:tc>
                  <a:txBody>
                    <a:bodyPr/>
                    <a:lstStyle/>
                    <a:p>
                      <a:r>
                        <a:rPr lang="id-ID" dirty="0"/>
                        <a:t>Bathtub</a:t>
                      </a:r>
                      <a:endParaRPr lang="en-US" dirty="0"/>
                    </a:p>
                  </a:txBody>
                  <a:tcPr/>
                </a:tc>
                <a:tc>
                  <a:txBody>
                    <a:bodyPr/>
                    <a:lstStyle/>
                    <a:p>
                      <a:r>
                        <a:rPr lang="id-ID" dirty="0"/>
                        <a:t>Bathtub</a:t>
                      </a:r>
                      <a:endParaRPr lang="en-US" dirty="0"/>
                    </a:p>
                  </a:txBody>
                  <a:tcPr/>
                </a:tc>
                <a:tc>
                  <a:txBody>
                    <a:bodyPr/>
                    <a:lstStyle/>
                    <a:p>
                      <a:r>
                        <a:rPr lang="id-ID" dirty="0"/>
                        <a:t>Bathtub</a:t>
                      </a:r>
                      <a:endParaRPr lang="en-US" dirty="0"/>
                    </a:p>
                  </a:txBody>
                  <a:tcPr/>
                </a:tc>
                <a:extLst>
                  <a:ext uri="{0D108BD9-81ED-4DB2-BD59-A6C34878D82A}">
                    <a16:rowId xmlns:a16="http://schemas.microsoft.com/office/drawing/2014/main" val="897998982"/>
                  </a:ext>
                </a:extLst>
              </a:tr>
              <a:tr h="370840">
                <a:tc>
                  <a:txBody>
                    <a:bodyPr/>
                    <a:lstStyle/>
                    <a:p>
                      <a:endParaRPr lang="en-US"/>
                    </a:p>
                  </a:txBody>
                  <a:tcPr/>
                </a:tc>
                <a:tc>
                  <a:txBody>
                    <a:bodyPr/>
                    <a:lstStyle/>
                    <a:p>
                      <a:r>
                        <a:rPr lang="id-ID" dirty="0"/>
                        <a:t>Water Closet</a:t>
                      </a:r>
                      <a:endParaRPr lang="en-US" dirty="0"/>
                    </a:p>
                  </a:txBody>
                  <a:tcPr/>
                </a:tc>
                <a:tc>
                  <a:txBody>
                    <a:bodyPr/>
                    <a:lstStyle/>
                    <a:p>
                      <a:r>
                        <a:rPr lang="id-ID" dirty="0"/>
                        <a:t>Water Closet</a:t>
                      </a:r>
                      <a:endParaRPr lang="en-US" dirty="0"/>
                    </a:p>
                  </a:txBody>
                  <a:tcPr/>
                </a:tc>
                <a:extLst>
                  <a:ext uri="{0D108BD9-81ED-4DB2-BD59-A6C34878D82A}">
                    <a16:rowId xmlns:a16="http://schemas.microsoft.com/office/drawing/2014/main" val="4064713112"/>
                  </a:ext>
                </a:extLst>
              </a:tr>
            </a:tbl>
          </a:graphicData>
        </a:graphic>
      </p:graphicFrame>
    </p:spTree>
    <p:extLst>
      <p:ext uri="{BB962C8B-B14F-4D97-AF65-F5344CB8AC3E}">
        <p14:creationId xmlns:p14="http://schemas.microsoft.com/office/powerpoint/2010/main" val="2190450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PLUMBING</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a:bodyPr>
          <a:lstStyle/>
          <a:p>
            <a:pPr algn="just"/>
            <a:r>
              <a:rPr lang="id-ID" dirty="0"/>
              <a:t>Komponen lingkup plumbing dibuat yang termasuk paling mendasar saja</a:t>
            </a:r>
            <a:r>
              <a:rPr lang="en-US" dirty="0"/>
              <a:t> </a:t>
            </a:r>
            <a:r>
              <a:rPr lang="id-ID" dirty="0"/>
              <a:t>seperti yang tercantum pada slide sebelumnya.</a:t>
            </a:r>
          </a:p>
          <a:p>
            <a:pPr algn="just"/>
            <a:r>
              <a:rPr lang="id-ID" dirty="0"/>
              <a:t>Sistem hot water dilambangkan oleh warna merah</a:t>
            </a:r>
          </a:p>
          <a:p>
            <a:pPr algn="just"/>
            <a:r>
              <a:rPr lang="id-ID" dirty="0"/>
              <a:t>Sistem cold water dilambangkan oleh warna biru</a:t>
            </a:r>
          </a:p>
          <a:p>
            <a:pPr algn="just"/>
            <a:r>
              <a:rPr lang="id-ID" dirty="0"/>
              <a:t>Sistem sanitary-</a:t>
            </a:r>
            <a:r>
              <a:rPr lang="id-ID" dirty="0" err="1"/>
              <a:t>drainage</a:t>
            </a:r>
            <a:r>
              <a:rPr lang="id-ID" dirty="0"/>
              <a:t>-</a:t>
            </a:r>
            <a:r>
              <a:rPr lang="id-ID" dirty="0" err="1"/>
              <a:t>sewage</a:t>
            </a:r>
            <a:r>
              <a:rPr lang="id-ID" dirty="0"/>
              <a:t> dilambangkan oleh warna hijau.</a:t>
            </a:r>
          </a:p>
          <a:p>
            <a:pPr algn="just"/>
            <a:r>
              <a:rPr lang="id-ID" dirty="0"/>
              <a:t>Penyuplai air dingin dan panas adalah water tank and </a:t>
            </a:r>
            <a:r>
              <a:rPr lang="id-ID" dirty="0" err="1"/>
              <a:t>heater</a:t>
            </a:r>
            <a:r>
              <a:rPr lang="id-ID" dirty="0"/>
              <a:t> di lantai 1.</a:t>
            </a:r>
          </a:p>
          <a:p>
            <a:pPr algn="just"/>
            <a:endParaRPr lang="id-ID" dirty="0"/>
          </a:p>
          <a:p>
            <a:pPr marL="0" indent="0" algn="just">
              <a:buNone/>
            </a:pPr>
            <a:endParaRPr lang="id-ID" dirty="0"/>
          </a:p>
          <a:p>
            <a:pPr algn="just"/>
            <a:endParaRPr lang="en-US" dirty="0"/>
          </a:p>
        </p:txBody>
      </p:sp>
    </p:spTree>
    <p:extLst>
      <p:ext uri="{BB962C8B-B14F-4D97-AF65-F5344CB8AC3E}">
        <p14:creationId xmlns:p14="http://schemas.microsoft.com/office/powerpoint/2010/main" val="246977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a:t>
            </a:r>
            <a:r>
              <a:rPr lang="en-US" sz="2800" b="1" dirty="0"/>
              <a:t>3: FLOOR DIMENSION</a:t>
            </a:r>
            <a:endParaRPr lang="en-US" sz="2800" dirty="0"/>
          </a:p>
        </p:txBody>
      </p:sp>
      <p:pic>
        <p:nvPicPr>
          <p:cNvPr id="4" name="Picture 3">
            <a:extLst>
              <a:ext uri="{FF2B5EF4-FFF2-40B4-BE49-F238E27FC236}">
                <a16:creationId xmlns:a16="http://schemas.microsoft.com/office/drawing/2014/main" id="{45FA75C1-C8B3-46EC-B21A-DE0734A3319B}"/>
              </a:ext>
            </a:extLst>
          </p:cNvPr>
          <p:cNvPicPr>
            <a:picLocks noChangeAspect="1"/>
          </p:cNvPicPr>
          <p:nvPr/>
        </p:nvPicPr>
        <p:blipFill>
          <a:blip r:embed="rId2"/>
          <a:stretch>
            <a:fillRect/>
          </a:stretch>
        </p:blipFill>
        <p:spPr>
          <a:xfrm>
            <a:off x="2688227" y="483433"/>
            <a:ext cx="8229600" cy="5891134"/>
          </a:xfrm>
          <a:prstGeom prst="rect">
            <a:avLst/>
          </a:prstGeom>
        </p:spPr>
      </p:pic>
    </p:spTree>
    <p:extLst>
      <p:ext uri="{BB962C8B-B14F-4D97-AF65-F5344CB8AC3E}">
        <p14:creationId xmlns:p14="http://schemas.microsoft.com/office/powerpoint/2010/main" val="5512814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PLUMBING PLAN</a:t>
            </a:r>
            <a:endParaRPr lang="en-US" sz="2800" dirty="0"/>
          </a:p>
        </p:txBody>
      </p:sp>
      <p:pic>
        <p:nvPicPr>
          <p:cNvPr id="4" name="Picture 3">
            <a:extLst>
              <a:ext uri="{FF2B5EF4-FFF2-40B4-BE49-F238E27FC236}">
                <a16:creationId xmlns:a16="http://schemas.microsoft.com/office/drawing/2014/main" id="{62AFFD64-C04F-4AD5-9B13-D01F2924FFBA}"/>
              </a:ext>
            </a:extLst>
          </p:cNvPr>
          <p:cNvPicPr>
            <a:picLocks noChangeAspect="1"/>
          </p:cNvPicPr>
          <p:nvPr/>
        </p:nvPicPr>
        <p:blipFill>
          <a:blip r:embed="rId2"/>
          <a:stretch>
            <a:fillRect/>
          </a:stretch>
        </p:blipFill>
        <p:spPr>
          <a:xfrm>
            <a:off x="2495550" y="1128712"/>
            <a:ext cx="7200900" cy="4600575"/>
          </a:xfrm>
          <a:prstGeom prst="rect">
            <a:avLst/>
          </a:prstGeom>
        </p:spPr>
      </p:pic>
    </p:spTree>
    <p:extLst>
      <p:ext uri="{BB962C8B-B14F-4D97-AF65-F5344CB8AC3E}">
        <p14:creationId xmlns:p14="http://schemas.microsoft.com/office/powerpoint/2010/main" val="18231674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PLUMBING</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fontScale="92500" lnSpcReduction="10000"/>
          </a:bodyPr>
          <a:lstStyle/>
          <a:p>
            <a:pPr algn="just"/>
            <a:r>
              <a:rPr lang="id-ID" dirty="0"/>
              <a:t>Hot water: pipa copper (tembaga)</a:t>
            </a:r>
          </a:p>
          <a:p>
            <a:pPr algn="just"/>
            <a:r>
              <a:rPr lang="id-ID" dirty="0"/>
              <a:t>Cold water: pipa copper (tembaga)</a:t>
            </a:r>
          </a:p>
          <a:p>
            <a:pPr algn="just"/>
            <a:r>
              <a:rPr lang="id-ID" dirty="0"/>
              <a:t>Sanitary: pipa PVC</a:t>
            </a:r>
          </a:p>
          <a:p>
            <a:pPr algn="just"/>
            <a:r>
              <a:rPr lang="id-ID" dirty="0"/>
              <a:t>Namun pemipaan di revit menggunakan tipe generik umum karena PVC susah untuk kompabilitasnya (setting diameter, slope, dll). Dianggap modelnya adalah PVC untuk sanitary.</a:t>
            </a:r>
          </a:p>
          <a:p>
            <a:pPr algn="just"/>
            <a:r>
              <a:rPr lang="id-ID" dirty="0"/>
              <a:t>Pipa sanitary terhubung ke titik base underground di bawah level 1.</a:t>
            </a:r>
          </a:p>
          <a:p>
            <a:pPr algn="just"/>
            <a:r>
              <a:rPr lang="id-ID" dirty="0"/>
              <a:t>Mohon maaf bila plumbing ini banyak kekurangannya karena keterbatasan kemampuan saya.</a:t>
            </a:r>
          </a:p>
          <a:p>
            <a:pPr algn="just"/>
            <a:r>
              <a:rPr lang="id-ID" dirty="0"/>
              <a:t>Salah satu aspek perbaikannya adalah menambahkan vent atau untuk saluran udara yang terhubung ke sistem sanitasi.</a:t>
            </a:r>
            <a:endParaRPr lang="en-US" dirty="0"/>
          </a:p>
        </p:txBody>
      </p:sp>
    </p:spTree>
    <p:extLst>
      <p:ext uri="{BB962C8B-B14F-4D97-AF65-F5344CB8AC3E}">
        <p14:creationId xmlns:p14="http://schemas.microsoft.com/office/powerpoint/2010/main" val="3847293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PLUMBING PLAN</a:t>
            </a:r>
            <a:endParaRPr lang="en-US" sz="2800" dirty="0"/>
          </a:p>
        </p:txBody>
      </p:sp>
      <p:pic>
        <p:nvPicPr>
          <p:cNvPr id="2" name="Picture 1">
            <a:extLst>
              <a:ext uri="{FF2B5EF4-FFF2-40B4-BE49-F238E27FC236}">
                <a16:creationId xmlns:a16="http://schemas.microsoft.com/office/drawing/2014/main" id="{62F6BAA4-7AA0-4DA4-A1B0-CDF2DC6A08D5}"/>
              </a:ext>
            </a:extLst>
          </p:cNvPr>
          <p:cNvPicPr>
            <a:picLocks noChangeAspect="1"/>
          </p:cNvPicPr>
          <p:nvPr/>
        </p:nvPicPr>
        <p:blipFill>
          <a:blip r:embed="rId2"/>
          <a:stretch>
            <a:fillRect/>
          </a:stretch>
        </p:blipFill>
        <p:spPr>
          <a:xfrm>
            <a:off x="1423987" y="1047750"/>
            <a:ext cx="9344025" cy="4762500"/>
          </a:xfrm>
          <a:prstGeom prst="rect">
            <a:avLst/>
          </a:prstGeom>
        </p:spPr>
      </p:pic>
    </p:spTree>
    <p:extLst>
      <p:ext uri="{BB962C8B-B14F-4D97-AF65-F5344CB8AC3E}">
        <p14:creationId xmlns:p14="http://schemas.microsoft.com/office/powerpoint/2010/main" val="23545212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PLUMBING PLAN</a:t>
            </a:r>
            <a:endParaRPr lang="en-US" sz="2800" dirty="0"/>
          </a:p>
        </p:txBody>
      </p:sp>
      <p:pic>
        <p:nvPicPr>
          <p:cNvPr id="4" name="Picture 3">
            <a:extLst>
              <a:ext uri="{FF2B5EF4-FFF2-40B4-BE49-F238E27FC236}">
                <a16:creationId xmlns:a16="http://schemas.microsoft.com/office/drawing/2014/main" id="{19DB6B01-6E46-44CC-8F46-7197FAF31568}"/>
              </a:ext>
            </a:extLst>
          </p:cNvPr>
          <p:cNvPicPr>
            <a:picLocks noChangeAspect="1"/>
          </p:cNvPicPr>
          <p:nvPr/>
        </p:nvPicPr>
        <p:blipFill>
          <a:blip r:embed="rId2"/>
          <a:stretch>
            <a:fillRect/>
          </a:stretch>
        </p:blipFill>
        <p:spPr>
          <a:xfrm>
            <a:off x="2471737" y="933450"/>
            <a:ext cx="7248525" cy="4991100"/>
          </a:xfrm>
          <a:prstGeom prst="rect">
            <a:avLst/>
          </a:prstGeom>
        </p:spPr>
      </p:pic>
    </p:spTree>
    <p:extLst>
      <p:ext uri="{BB962C8B-B14F-4D97-AF65-F5344CB8AC3E}">
        <p14:creationId xmlns:p14="http://schemas.microsoft.com/office/powerpoint/2010/main" val="38522804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PLUMBING PLAN</a:t>
            </a:r>
            <a:endParaRPr lang="en-US" sz="2800" dirty="0"/>
          </a:p>
        </p:txBody>
      </p:sp>
      <p:pic>
        <p:nvPicPr>
          <p:cNvPr id="2" name="Picture 1">
            <a:extLst>
              <a:ext uri="{FF2B5EF4-FFF2-40B4-BE49-F238E27FC236}">
                <a16:creationId xmlns:a16="http://schemas.microsoft.com/office/drawing/2014/main" id="{57E70DE6-15D3-4B22-B5A8-107248E4C332}"/>
              </a:ext>
            </a:extLst>
          </p:cNvPr>
          <p:cNvPicPr>
            <a:picLocks noChangeAspect="1"/>
          </p:cNvPicPr>
          <p:nvPr/>
        </p:nvPicPr>
        <p:blipFill>
          <a:blip r:embed="rId2"/>
          <a:stretch>
            <a:fillRect/>
          </a:stretch>
        </p:blipFill>
        <p:spPr>
          <a:xfrm>
            <a:off x="1562100" y="833437"/>
            <a:ext cx="9067800" cy="5191125"/>
          </a:xfrm>
          <a:prstGeom prst="rect">
            <a:avLst/>
          </a:prstGeom>
        </p:spPr>
      </p:pic>
    </p:spTree>
    <p:extLst>
      <p:ext uri="{BB962C8B-B14F-4D97-AF65-F5344CB8AC3E}">
        <p14:creationId xmlns:p14="http://schemas.microsoft.com/office/powerpoint/2010/main" val="25329783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657F-D4D1-4459-9763-9182561709F4}"/>
              </a:ext>
            </a:extLst>
          </p:cNvPr>
          <p:cNvSpPr>
            <a:spLocks noGrp="1"/>
          </p:cNvSpPr>
          <p:nvPr>
            <p:ph type="ctrTitle"/>
          </p:nvPr>
        </p:nvSpPr>
        <p:spPr/>
        <p:txBody>
          <a:bodyPr/>
          <a:lstStyle/>
          <a:p>
            <a:r>
              <a:rPr lang="id-ID" b="1" dirty="0"/>
              <a:t>ESTIMASI HARGA</a:t>
            </a:r>
            <a:endParaRPr lang="en-US" b="1" dirty="0"/>
          </a:p>
        </p:txBody>
      </p:sp>
    </p:spTree>
    <p:extLst>
      <p:ext uri="{BB962C8B-B14F-4D97-AF65-F5344CB8AC3E}">
        <p14:creationId xmlns:p14="http://schemas.microsoft.com/office/powerpoint/2010/main" val="28741317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BIAYA INSTALASI</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a:bodyPr>
          <a:lstStyle/>
          <a:p>
            <a:pPr algn="just"/>
            <a:r>
              <a:rPr lang="id-ID" dirty="0"/>
              <a:t>Estimasi harga komponen terlampirkan.</a:t>
            </a:r>
          </a:p>
          <a:p>
            <a:pPr algn="just"/>
            <a:r>
              <a:rPr lang="id-ID" dirty="0"/>
              <a:t>Beberapa komponen merupakan double untuk jenis instalasinya.</a:t>
            </a:r>
          </a:p>
          <a:p>
            <a:pPr algn="just"/>
            <a:r>
              <a:rPr lang="id-ID" dirty="0"/>
              <a:t>Komponen HVAC sebagian besar sumbernya dari </a:t>
            </a:r>
            <a:r>
              <a:rPr lang="id-ID" dirty="0">
                <a:hlinkClick r:id="rId2"/>
              </a:rPr>
              <a:t>India</a:t>
            </a:r>
            <a:r>
              <a:rPr lang="id-ID" dirty="0"/>
              <a:t>.</a:t>
            </a:r>
          </a:p>
          <a:p>
            <a:pPr algn="just"/>
            <a:r>
              <a:rPr lang="id-ID" dirty="0"/>
              <a:t>Beberapa komponen harganya hasil konversi ke mata uang rupiah tanpa perhitungan pertambahan nilai lain.</a:t>
            </a:r>
          </a:p>
          <a:p>
            <a:pPr algn="just"/>
            <a:r>
              <a:rPr lang="id-ID" dirty="0"/>
              <a:t>Harga komponen termasuk perangkat-perangkatnya</a:t>
            </a:r>
            <a:endParaRPr lang="en-US" dirty="0"/>
          </a:p>
        </p:txBody>
      </p:sp>
    </p:spTree>
    <p:extLst>
      <p:ext uri="{BB962C8B-B14F-4D97-AF65-F5344CB8AC3E}">
        <p14:creationId xmlns:p14="http://schemas.microsoft.com/office/powerpoint/2010/main" val="11877461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BIAYA TOTAL</a:t>
            </a:r>
            <a:endParaRPr lang="en-US" b="1" dirty="0"/>
          </a:p>
        </p:txBody>
      </p:sp>
      <p:graphicFrame>
        <p:nvGraphicFramePr>
          <p:cNvPr id="4" name="Table 4">
            <a:extLst>
              <a:ext uri="{FF2B5EF4-FFF2-40B4-BE49-F238E27FC236}">
                <a16:creationId xmlns:a16="http://schemas.microsoft.com/office/drawing/2014/main" id="{FD357FED-5E9D-4CB5-B34C-A2F157A98D67}"/>
              </a:ext>
            </a:extLst>
          </p:cNvPr>
          <p:cNvGraphicFramePr>
            <a:graphicFrameLocks noGrp="1"/>
          </p:cNvGraphicFramePr>
          <p:nvPr>
            <p:ph idx="1"/>
            <p:extLst>
              <p:ext uri="{D42A27DB-BD31-4B8C-83A1-F6EECF244321}">
                <p14:modId xmlns:p14="http://schemas.microsoft.com/office/powerpoint/2010/main" val="3601843750"/>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470005"/>
                    </a:ext>
                  </a:extLst>
                </a:gridCol>
                <a:gridCol w="5257800">
                  <a:extLst>
                    <a:ext uri="{9D8B030D-6E8A-4147-A177-3AD203B41FA5}">
                      <a16:colId xmlns:a16="http://schemas.microsoft.com/office/drawing/2014/main" val="2375645863"/>
                    </a:ext>
                  </a:extLst>
                </a:gridCol>
              </a:tblGrid>
              <a:tr h="370840">
                <a:tc>
                  <a:txBody>
                    <a:bodyPr/>
                    <a:lstStyle/>
                    <a:p>
                      <a:r>
                        <a:rPr lang="id-ID" dirty="0"/>
                        <a:t>Jenis Biaya</a:t>
                      </a:r>
                      <a:endParaRPr lang="en-US" dirty="0"/>
                    </a:p>
                  </a:txBody>
                  <a:tcPr/>
                </a:tc>
                <a:tc>
                  <a:txBody>
                    <a:bodyPr/>
                    <a:lstStyle/>
                    <a:p>
                      <a:r>
                        <a:rPr lang="id-ID" dirty="0"/>
                        <a:t>Harga</a:t>
                      </a:r>
                      <a:endParaRPr lang="en-US" dirty="0"/>
                    </a:p>
                  </a:txBody>
                  <a:tcPr/>
                </a:tc>
                <a:extLst>
                  <a:ext uri="{0D108BD9-81ED-4DB2-BD59-A6C34878D82A}">
                    <a16:rowId xmlns:a16="http://schemas.microsoft.com/office/drawing/2014/main" val="3577118562"/>
                  </a:ext>
                </a:extLst>
              </a:tr>
              <a:tr h="370840">
                <a:tc>
                  <a:txBody>
                    <a:bodyPr/>
                    <a:lstStyle/>
                    <a:p>
                      <a:r>
                        <a:rPr lang="id-ID" dirty="0"/>
                        <a:t>Bangunan</a:t>
                      </a:r>
                      <a:endParaRPr lang="en-US" dirty="0"/>
                    </a:p>
                  </a:txBody>
                  <a:tcPr/>
                </a:tc>
                <a:tc>
                  <a:txBody>
                    <a:bodyPr/>
                    <a:lstStyle/>
                    <a:p>
                      <a:r>
                        <a:rPr lang="id-ID" dirty="0"/>
                        <a:t>Rp1.100.000.000</a:t>
                      </a:r>
                      <a:endParaRPr lang="en-US" dirty="0"/>
                    </a:p>
                  </a:txBody>
                  <a:tcPr/>
                </a:tc>
                <a:extLst>
                  <a:ext uri="{0D108BD9-81ED-4DB2-BD59-A6C34878D82A}">
                    <a16:rowId xmlns:a16="http://schemas.microsoft.com/office/drawing/2014/main" val="1029173864"/>
                  </a:ext>
                </a:extLst>
              </a:tr>
              <a:tr h="370840">
                <a:tc>
                  <a:txBody>
                    <a:bodyPr/>
                    <a:lstStyle/>
                    <a:p>
                      <a:r>
                        <a:rPr lang="id-ID" dirty="0"/>
                        <a:t>Komponen Instalasi (kurang lebih 30%)</a:t>
                      </a:r>
                      <a:endParaRPr lang="en-US" dirty="0"/>
                    </a:p>
                  </a:txBody>
                  <a:tcPr/>
                </a:tc>
                <a:tc>
                  <a:txBody>
                    <a:bodyPr/>
                    <a:lstStyle/>
                    <a:p>
                      <a:r>
                        <a:rPr lang="id-ID" dirty="0"/>
                        <a:t>Rp317.364.500</a:t>
                      </a:r>
                      <a:endParaRPr lang="en-US" dirty="0"/>
                    </a:p>
                  </a:txBody>
                  <a:tcPr/>
                </a:tc>
                <a:extLst>
                  <a:ext uri="{0D108BD9-81ED-4DB2-BD59-A6C34878D82A}">
                    <a16:rowId xmlns:a16="http://schemas.microsoft.com/office/drawing/2014/main" val="3540821674"/>
                  </a:ext>
                </a:extLst>
              </a:tr>
              <a:tr h="370840">
                <a:tc>
                  <a:txBody>
                    <a:bodyPr/>
                    <a:lstStyle/>
                    <a:p>
                      <a:r>
                        <a:rPr lang="id-ID" dirty="0"/>
                        <a:t>Upah (10 Pekerja * 30 Hari * Rp150.000)</a:t>
                      </a:r>
                      <a:endParaRPr lang="en-US" dirty="0"/>
                    </a:p>
                  </a:txBody>
                  <a:tcPr/>
                </a:tc>
                <a:tc>
                  <a:txBody>
                    <a:bodyPr/>
                    <a:lstStyle/>
                    <a:p>
                      <a:r>
                        <a:rPr lang="id-ID" dirty="0"/>
                        <a:t>Rp45.000.000</a:t>
                      </a:r>
                      <a:endParaRPr lang="en-US" dirty="0"/>
                    </a:p>
                  </a:txBody>
                  <a:tcPr/>
                </a:tc>
                <a:extLst>
                  <a:ext uri="{0D108BD9-81ED-4DB2-BD59-A6C34878D82A}">
                    <a16:rowId xmlns:a16="http://schemas.microsoft.com/office/drawing/2014/main" val="1335529091"/>
                  </a:ext>
                </a:extLst>
              </a:tr>
            </a:tbl>
          </a:graphicData>
        </a:graphic>
      </p:graphicFrame>
      <p:sp>
        <p:nvSpPr>
          <p:cNvPr id="6" name="Content Placeholder 2">
            <a:extLst>
              <a:ext uri="{FF2B5EF4-FFF2-40B4-BE49-F238E27FC236}">
                <a16:creationId xmlns:a16="http://schemas.microsoft.com/office/drawing/2014/main" id="{0FA2D68F-6BAD-40B8-951F-3A61E094F07B}"/>
              </a:ext>
            </a:extLst>
          </p:cNvPr>
          <p:cNvSpPr txBox="1">
            <a:spLocks/>
          </p:cNvSpPr>
          <p:nvPr/>
        </p:nvSpPr>
        <p:spPr>
          <a:xfrm>
            <a:off x="838200" y="3443921"/>
            <a:ext cx="10515600" cy="620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d-ID" sz="2000" dirty="0"/>
              <a:t>Sehingga total biaya instalasi sekitar Rp365.364.500</a:t>
            </a:r>
            <a:endParaRPr lang="en-US" sz="2000" dirty="0"/>
          </a:p>
        </p:txBody>
      </p:sp>
    </p:spTree>
    <p:extLst>
      <p:ext uri="{BB962C8B-B14F-4D97-AF65-F5344CB8AC3E}">
        <p14:creationId xmlns:p14="http://schemas.microsoft.com/office/powerpoint/2010/main" val="37428167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39-D85A-4DDD-A9CF-5B24104704F2}"/>
              </a:ext>
            </a:extLst>
          </p:cNvPr>
          <p:cNvSpPr>
            <a:spLocks noGrp="1"/>
          </p:cNvSpPr>
          <p:nvPr>
            <p:ph type="title"/>
          </p:nvPr>
        </p:nvSpPr>
        <p:spPr/>
        <p:txBody>
          <a:bodyPr/>
          <a:lstStyle/>
          <a:p>
            <a:r>
              <a:rPr lang="id-ID" b="1" dirty="0"/>
              <a:t>KOMPABILITAS</a:t>
            </a:r>
            <a:endParaRPr lang="en-US" b="1" dirty="0"/>
          </a:p>
        </p:txBody>
      </p:sp>
      <p:sp>
        <p:nvSpPr>
          <p:cNvPr id="3" name="Content Placeholder 2">
            <a:extLst>
              <a:ext uri="{FF2B5EF4-FFF2-40B4-BE49-F238E27FC236}">
                <a16:creationId xmlns:a16="http://schemas.microsoft.com/office/drawing/2014/main" id="{32FA602B-835A-4097-BAB5-A0CD3201F517}"/>
              </a:ext>
            </a:extLst>
          </p:cNvPr>
          <p:cNvSpPr>
            <a:spLocks noGrp="1"/>
          </p:cNvSpPr>
          <p:nvPr>
            <p:ph idx="1"/>
          </p:nvPr>
        </p:nvSpPr>
        <p:spPr/>
        <p:txBody>
          <a:bodyPr>
            <a:normAutofit/>
          </a:bodyPr>
          <a:lstStyle/>
          <a:p>
            <a:pPr algn="just"/>
            <a:r>
              <a:rPr lang="id-ID" dirty="0"/>
              <a:t>Proyek dikerjakan dengan Revit 2019 sehingga hanya mungkin dibuka untuk versi 2019 ke atas.</a:t>
            </a:r>
          </a:p>
          <a:p>
            <a:pPr algn="just"/>
            <a:r>
              <a:rPr lang="id-ID" dirty="0"/>
              <a:t>File Revit sudah diexport dengan fungsi e-</a:t>
            </a:r>
            <a:r>
              <a:rPr lang="id-ID" dirty="0" err="1"/>
              <a:t>transmit</a:t>
            </a:r>
            <a:r>
              <a:rPr lang="id-ID" dirty="0"/>
              <a:t> sehingga linked files sudah termasuk.</a:t>
            </a:r>
            <a:endParaRPr lang="en-US" dirty="0"/>
          </a:p>
          <a:p>
            <a:pPr algn="just"/>
            <a:r>
              <a:rPr lang="en-US" dirty="0" err="1"/>
              <a:t>Tidak</a:t>
            </a:r>
            <a:r>
              <a:rPr lang="en-US" dirty="0"/>
              <a:t> </a:t>
            </a:r>
            <a:r>
              <a:rPr lang="en-US" dirty="0" err="1"/>
              <a:t>menutup</a:t>
            </a:r>
            <a:r>
              <a:rPr lang="en-US" dirty="0"/>
              <a:t> </a:t>
            </a:r>
            <a:r>
              <a:rPr lang="en-US" dirty="0" err="1"/>
              <a:t>kemungkinan</a:t>
            </a:r>
            <a:r>
              <a:rPr lang="en-US" dirty="0"/>
              <a:t> </a:t>
            </a:r>
            <a:r>
              <a:rPr lang="en-US" dirty="0" err="1"/>
              <a:t>jika</a:t>
            </a:r>
            <a:r>
              <a:rPr lang="en-US" dirty="0"/>
              <a:t> </a:t>
            </a:r>
            <a:r>
              <a:rPr lang="en-US" dirty="0" err="1"/>
              <a:t>diimport</a:t>
            </a:r>
            <a:r>
              <a:rPr lang="en-US" dirty="0"/>
              <a:t> </a:t>
            </a:r>
            <a:r>
              <a:rPr lang="en-US" dirty="0" err="1"/>
              <a:t>kembali</a:t>
            </a:r>
            <a:r>
              <a:rPr lang="en-US" dirty="0"/>
              <a:t> </a:t>
            </a:r>
            <a:r>
              <a:rPr lang="en-US" dirty="0" err="1"/>
              <a:t>akan</a:t>
            </a:r>
            <a:r>
              <a:rPr lang="en-US" dirty="0"/>
              <a:t> </a:t>
            </a:r>
            <a:r>
              <a:rPr lang="en-US" dirty="0" err="1"/>
              <a:t>ada</a:t>
            </a:r>
            <a:r>
              <a:rPr lang="en-US" dirty="0"/>
              <a:t> error, oleh </a:t>
            </a:r>
            <a:r>
              <a:rPr lang="en-US" dirty="0" err="1"/>
              <a:t>karena</a:t>
            </a:r>
            <a:r>
              <a:rPr lang="en-US" dirty="0"/>
              <a:t> </a:t>
            </a:r>
            <a:r>
              <a:rPr lang="en-US" dirty="0" err="1"/>
              <a:t>itu</a:t>
            </a:r>
            <a:r>
              <a:rPr lang="en-US" dirty="0"/>
              <a:t> file data </a:t>
            </a:r>
            <a:r>
              <a:rPr lang="en-US" dirty="0" err="1"/>
              <a:t>dalam</a:t>
            </a:r>
            <a:r>
              <a:rPr lang="en-US" dirty="0"/>
              <a:t> </a:t>
            </a:r>
            <a:r>
              <a:rPr lang="en-US" dirty="0" err="1"/>
              <a:t>bentuk</a:t>
            </a:r>
            <a:r>
              <a:rPr lang="en-US" dirty="0"/>
              <a:t> </a:t>
            </a:r>
            <a:r>
              <a:rPr lang="en-US" dirty="0" err="1"/>
              <a:t>gambar</a:t>
            </a:r>
            <a:r>
              <a:rPr lang="id-ID" dirty="0"/>
              <a:t>/</a:t>
            </a:r>
            <a:r>
              <a:rPr lang="id-ID" dirty="0" err="1"/>
              <a:t>pdf</a:t>
            </a:r>
            <a:r>
              <a:rPr lang="id-ID" dirty="0"/>
              <a:t>/</a:t>
            </a:r>
            <a:r>
              <a:rPr lang="id-ID" dirty="0" err="1"/>
              <a:t>excel</a:t>
            </a:r>
            <a:r>
              <a:rPr lang="id-ID" dirty="0"/>
              <a:t>/</a:t>
            </a:r>
            <a:r>
              <a:rPr lang="id-ID" dirty="0" err="1"/>
              <a:t>txt</a:t>
            </a:r>
            <a:r>
              <a:rPr lang="id-ID" dirty="0"/>
              <a:t> ikut dilampirkan</a:t>
            </a:r>
          </a:p>
          <a:p>
            <a:pPr algn="just"/>
            <a:r>
              <a:rPr lang="id-ID" dirty="0"/>
              <a:t>Semua file berkaitan juga terlampirkan.</a:t>
            </a:r>
          </a:p>
        </p:txBody>
      </p:sp>
    </p:spTree>
    <p:extLst>
      <p:ext uri="{BB962C8B-B14F-4D97-AF65-F5344CB8AC3E}">
        <p14:creationId xmlns:p14="http://schemas.microsoft.com/office/powerpoint/2010/main" val="302159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L1</a:t>
            </a:r>
            <a:r>
              <a:rPr lang="en-US" sz="2800" b="1" dirty="0"/>
              <a:t>: ROOM TAG</a:t>
            </a:r>
            <a:endParaRPr lang="en-US" sz="2800" dirty="0"/>
          </a:p>
        </p:txBody>
      </p:sp>
      <p:pic>
        <p:nvPicPr>
          <p:cNvPr id="2" name="Picture 1">
            <a:extLst>
              <a:ext uri="{FF2B5EF4-FFF2-40B4-BE49-F238E27FC236}">
                <a16:creationId xmlns:a16="http://schemas.microsoft.com/office/drawing/2014/main" id="{D4FDB6C4-4C37-4B2B-8681-1F9852BA9464}"/>
              </a:ext>
            </a:extLst>
          </p:cNvPr>
          <p:cNvPicPr>
            <a:picLocks noChangeAspect="1"/>
          </p:cNvPicPr>
          <p:nvPr/>
        </p:nvPicPr>
        <p:blipFill>
          <a:blip r:embed="rId2"/>
          <a:stretch>
            <a:fillRect/>
          </a:stretch>
        </p:blipFill>
        <p:spPr>
          <a:xfrm>
            <a:off x="2490787" y="766762"/>
            <a:ext cx="7210425" cy="5324475"/>
          </a:xfrm>
          <a:prstGeom prst="rect">
            <a:avLst/>
          </a:prstGeom>
        </p:spPr>
      </p:pic>
    </p:spTree>
    <p:extLst>
      <p:ext uri="{BB962C8B-B14F-4D97-AF65-F5344CB8AC3E}">
        <p14:creationId xmlns:p14="http://schemas.microsoft.com/office/powerpoint/2010/main" val="108473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1E5BD-B947-4EC2-9746-113CA09ECD68}"/>
              </a:ext>
            </a:extLst>
          </p:cNvPr>
          <p:cNvSpPr txBox="1"/>
          <p:nvPr/>
        </p:nvSpPr>
        <p:spPr>
          <a:xfrm>
            <a:off x="390287" y="1384663"/>
            <a:ext cx="615553" cy="4976949"/>
          </a:xfrm>
          <a:prstGeom prst="rect">
            <a:avLst/>
          </a:prstGeom>
          <a:noFill/>
        </p:spPr>
        <p:txBody>
          <a:bodyPr vert="eaVert" wrap="square" rtlCol="0">
            <a:spAutoFit/>
          </a:bodyPr>
          <a:lstStyle/>
          <a:p>
            <a:r>
              <a:rPr lang="id-ID" sz="2800" b="1" dirty="0"/>
              <a:t>L</a:t>
            </a:r>
            <a:r>
              <a:rPr lang="en-US" sz="2800" b="1" dirty="0"/>
              <a:t>2: ROOM TAG</a:t>
            </a:r>
            <a:endParaRPr lang="en-US" sz="2800" dirty="0"/>
          </a:p>
        </p:txBody>
      </p:sp>
      <p:pic>
        <p:nvPicPr>
          <p:cNvPr id="2" name="Picture 1">
            <a:extLst>
              <a:ext uri="{FF2B5EF4-FFF2-40B4-BE49-F238E27FC236}">
                <a16:creationId xmlns:a16="http://schemas.microsoft.com/office/drawing/2014/main" id="{11B8C245-03C2-4F67-8A71-048AA5A8F0F9}"/>
              </a:ext>
            </a:extLst>
          </p:cNvPr>
          <p:cNvPicPr>
            <a:picLocks noChangeAspect="1"/>
          </p:cNvPicPr>
          <p:nvPr/>
        </p:nvPicPr>
        <p:blipFill>
          <a:blip r:embed="rId2"/>
          <a:stretch>
            <a:fillRect/>
          </a:stretch>
        </p:blipFill>
        <p:spPr>
          <a:xfrm>
            <a:off x="2590800" y="871537"/>
            <a:ext cx="7010400" cy="5114925"/>
          </a:xfrm>
          <a:prstGeom prst="rect">
            <a:avLst/>
          </a:prstGeom>
        </p:spPr>
      </p:pic>
    </p:spTree>
    <p:extLst>
      <p:ext uri="{BB962C8B-B14F-4D97-AF65-F5344CB8AC3E}">
        <p14:creationId xmlns:p14="http://schemas.microsoft.com/office/powerpoint/2010/main" val="1159781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B76BA9CF333849AE4E409DE9920BF1" ma:contentTypeVersion="5" ma:contentTypeDescription="Create a new document." ma:contentTypeScope="" ma:versionID="eea6a733eb133e877802400f89a6fbcd">
  <xsd:schema xmlns:xsd="http://www.w3.org/2001/XMLSchema" xmlns:xs="http://www.w3.org/2001/XMLSchema" xmlns:p="http://schemas.microsoft.com/office/2006/metadata/properties" xmlns:ns3="eed9747c-3fe0-45cf-ade4-95d90db5bdc2" targetNamespace="http://schemas.microsoft.com/office/2006/metadata/properties" ma:root="true" ma:fieldsID="a5bd014aee1bbdcdde5bc8f6473d5754" ns3:_="">
    <xsd:import namespace="eed9747c-3fe0-45cf-ade4-95d90db5bdc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d9747c-3fe0-45cf-ade4-95d90db5bd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A16115-3A8C-4A21-9509-D2F689BCC561}">
  <ds:schemaRefs>
    <ds:schemaRef ds:uri="http://schemas.microsoft.com/sharepoint/v3/contenttype/forms"/>
  </ds:schemaRefs>
</ds:datastoreItem>
</file>

<file path=customXml/itemProps2.xml><?xml version="1.0" encoding="utf-8"?>
<ds:datastoreItem xmlns:ds="http://schemas.openxmlformats.org/officeDocument/2006/customXml" ds:itemID="{BA5EBAC1-4204-4FCF-953C-875D76F2BC9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10BA560-76AF-4014-A2DF-9A7539938A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d9747c-3fe0-45cf-ade4-95d90db5bd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1216</TotalTime>
  <Words>1497</Words>
  <Application>Microsoft Office PowerPoint</Application>
  <PresentationFormat>Widescreen</PresentationFormat>
  <Paragraphs>207</Paragraphs>
  <Slides>78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78</vt:i4>
      </vt:variant>
    </vt:vector>
  </HeadingPairs>
  <TitlesOfParts>
    <vt:vector size="80" baseType="lpstr">
      <vt:lpstr>Arial</vt:lpstr>
      <vt:lpstr>Office Theme</vt:lpstr>
      <vt:lpstr>Workflow</vt:lpstr>
      <vt:lpstr>ARSITEKTUR</vt:lpstr>
      <vt:lpstr>Bangunan</vt:lpstr>
      <vt:lpstr>Ruang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ELEKTRIKAL</vt:lpstr>
      <vt:lpstr>Perhitungan Daya Lampu</vt:lpstr>
      <vt:lpstr>Perhitungan Daya Lampu</vt:lpstr>
      <vt:lpstr>Perhitungan Daya Lampu</vt:lpstr>
      <vt:lpstr>PowerPoint Presentation</vt:lpstr>
      <vt:lpstr>PowerPoint Presentation</vt:lpstr>
      <vt:lpstr>PowerPoint Presentation</vt:lpstr>
      <vt:lpstr>PowerPoint Presentation</vt:lpstr>
      <vt:lpstr>PowerPoint Presentation</vt:lpstr>
      <vt:lpstr>PowerPoint Presentation</vt:lpstr>
      <vt:lpstr>Komponen Instalasi Elektrik</vt:lpstr>
      <vt:lpstr>Komponen Instalasi Elektrik</vt:lpstr>
      <vt:lpstr>Elektronik</vt:lpstr>
      <vt:lpstr>PowerPoint Presentation</vt:lpstr>
      <vt:lpstr>PowerPoint Presentation</vt:lpstr>
      <vt:lpstr>PowerPoint Presentation</vt:lpstr>
      <vt:lpstr>Rendering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Komponen</vt:lpstr>
      <vt:lpstr>Komponen</vt:lpstr>
      <vt:lpstr>Panel: MDP</vt:lpstr>
      <vt:lpstr>Panel: SDP-1</vt:lpstr>
      <vt:lpstr>Panel: SDP-2</vt:lpstr>
      <vt:lpstr>Panel: SDP-3</vt:lpstr>
      <vt:lpstr>Panel</vt:lpstr>
      <vt:lpstr>Panel</vt:lpstr>
      <vt:lpstr>MEKANIKAL</vt:lpstr>
      <vt:lpstr>HVAC</vt:lpstr>
      <vt:lpstr>HVAC</vt:lpstr>
      <vt:lpstr>PowerPoint Presentation</vt:lpstr>
      <vt:lpstr>PowerPoint Presentation</vt:lpstr>
      <vt:lpstr>PowerPoint Presentation</vt:lpstr>
      <vt:lpstr>PowerPoint Presentation</vt:lpstr>
      <vt:lpstr>PLUMBING</vt:lpstr>
      <vt:lpstr>PLUMBING</vt:lpstr>
      <vt:lpstr>PLUMBING</vt:lpstr>
      <vt:lpstr>PLUMBING</vt:lpstr>
      <vt:lpstr>PowerPoint Presentation</vt:lpstr>
      <vt:lpstr>PLUMBING</vt:lpstr>
      <vt:lpstr>PowerPoint Presentation</vt:lpstr>
      <vt:lpstr>PowerPoint Presentation</vt:lpstr>
      <vt:lpstr>PowerPoint Presentation</vt:lpstr>
      <vt:lpstr>ESTIMASI HARGA</vt:lpstr>
      <vt:lpstr>BIAYA INSTALASI</vt:lpstr>
      <vt:lpstr>BIAYA TOTAL</vt:lpstr>
      <vt:lpstr>KOMPABILITAS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Dzaki Azhari</dc:creator>
  <cp:lastModifiedBy>abdul.aziz.dzaki</cp:lastModifiedBy>
  <cp:revision>2</cp:revision>
  <dcterms:created xsi:type="dcterms:W3CDTF">2020-12-26T03:17:53Z</dcterms:created>
  <dcterms:modified xsi:type="dcterms:W3CDTF">2022-02-19T04:47:56Z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0x0101006AB76BA9CF333849AE4E409DE9920BF1</vt:lpwstr>
  </property>
</Properties>
</file>