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notesMasterIdLst>
    <p:notesMasterId r:id="rId42"/>
  </p:notesMasterIdLst>
  <p:sldIdLst>
    <p:sldId id="259" r:id="rId3"/>
    <p:sldId id="257" r:id="rId4"/>
    <p:sldId id="260" r:id="rId5"/>
    <p:sldId id="292" r:id="rId6"/>
    <p:sldId id="264" r:id="rId7"/>
    <p:sldId id="293" r:id="rId8"/>
    <p:sldId id="279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274" r:id="rId17"/>
    <p:sldId id="294" r:id="rId18"/>
    <p:sldId id="275" r:id="rId19"/>
    <p:sldId id="277" r:id="rId20"/>
    <p:sldId id="273" r:id="rId21"/>
    <p:sldId id="278" r:id="rId22"/>
    <p:sldId id="280" r:id="rId23"/>
    <p:sldId id="298" r:id="rId24"/>
    <p:sldId id="281" r:id="rId25"/>
    <p:sldId id="282" r:id="rId26"/>
    <p:sldId id="283" r:id="rId27"/>
    <p:sldId id="284" r:id="rId28"/>
    <p:sldId id="285" r:id="rId29"/>
    <p:sldId id="286" r:id="rId30"/>
    <p:sldId id="296" r:id="rId31"/>
    <p:sldId id="297" r:id="rId32"/>
    <p:sldId id="287" r:id="rId33"/>
    <p:sldId id="288" r:id="rId34"/>
    <p:sldId id="289" r:id="rId35"/>
    <p:sldId id="300" r:id="rId36"/>
    <p:sldId id="301" r:id="rId37"/>
    <p:sldId id="263" r:id="rId38"/>
    <p:sldId id="290" r:id="rId39"/>
    <p:sldId id="291" r:id="rId40"/>
    <p:sldId id="29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4" autoAdjust="0"/>
    <p:restoredTop sz="94671" autoAdjust="0"/>
  </p:normalViewPr>
  <p:slideViewPr>
    <p:cSldViewPr>
      <p:cViewPr varScale="1">
        <p:scale>
          <a:sx n="66" d="100"/>
          <a:sy n="66" d="100"/>
        </p:scale>
        <p:origin x="16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35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CE004D-979C-4C9E-9E28-0967A4759106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C73386-7777-4490-9CE5-FF0956081850}">
      <dgm:prSet custT="1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  <a:effectLst>
          <a:reflection blurRad="6350" stA="50000" endA="295" endPos="92000" dist="101600" dir="5400000" sy="-100000" algn="bl" rotWithShape="0"/>
        </a:effectLst>
      </dgm:spPr>
      <dgm:t>
        <a:bodyPr/>
        <a:lstStyle/>
        <a:p>
          <a:pPr rtl="0"/>
          <a:r>
            <a:rPr lang="en-US" sz="4000" b="1" dirty="0" smtClean="0">
              <a:solidFill>
                <a:schemeClr val="tx1"/>
              </a:solidFill>
              <a:latin typeface="Tempus Sans ITC" pitchFamily="82" charset="0"/>
            </a:rPr>
            <a:t>Networking Model</a:t>
          </a:r>
          <a:endParaRPr lang="en-US" sz="4000" b="1" dirty="0">
            <a:solidFill>
              <a:schemeClr val="tx1"/>
            </a:solidFill>
            <a:latin typeface="Tempus Sans ITC" pitchFamily="82" charset="0"/>
          </a:endParaRPr>
        </a:p>
      </dgm:t>
    </dgm:pt>
    <dgm:pt modelId="{C517612E-11C5-49C8-9FB3-6D9C656E658C}" type="parTrans" cxnId="{AC88B70F-F96A-419A-BF91-38450F733450}">
      <dgm:prSet/>
      <dgm:spPr/>
      <dgm:t>
        <a:bodyPr/>
        <a:lstStyle/>
        <a:p>
          <a:endParaRPr lang="en-US"/>
        </a:p>
      </dgm:t>
    </dgm:pt>
    <dgm:pt modelId="{1EE382D1-7576-4392-B0E0-74B36C3F2DAC}" type="sibTrans" cxnId="{AC88B70F-F96A-419A-BF91-38450F733450}">
      <dgm:prSet/>
      <dgm:spPr/>
      <dgm:t>
        <a:bodyPr/>
        <a:lstStyle/>
        <a:p>
          <a:endParaRPr lang="en-US"/>
        </a:p>
      </dgm:t>
    </dgm:pt>
    <dgm:pt modelId="{F3FDB366-723C-46C6-802D-FD478F4ACAEC}" type="pres">
      <dgm:prSet presAssocID="{EFCE004D-979C-4C9E-9E28-0967A475910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8EF689-9FD4-41D4-B558-F510B892AFDC}" type="pres">
      <dgm:prSet presAssocID="{01C73386-7777-4490-9CE5-FF0956081850}" presName="parentText" presStyleLbl="node1" presStyleIdx="0" presStyleCnt="1" custLinFactNeighborX="-3158" custLinFactNeighborY="-10133">
        <dgm:presLayoutVars>
          <dgm:chMax val="0"/>
          <dgm:bulletEnabled val="1"/>
        </dgm:presLayoutVars>
      </dgm:prSet>
      <dgm:spPr>
        <a:prstGeom prst="horizontalScroll">
          <a:avLst/>
        </a:prstGeom>
      </dgm:spPr>
      <dgm:t>
        <a:bodyPr/>
        <a:lstStyle/>
        <a:p>
          <a:endParaRPr lang="en-US"/>
        </a:p>
      </dgm:t>
    </dgm:pt>
  </dgm:ptLst>
  <dgm:cxnLst>
    <dgm:cxn modelId="{83004473-6222-4462-9BAE-C9D64F585444}" type="presOf" srcId="{01C73386-7777-4490-9CE5-FF0956081850}" destId="{A18EF689-9FD4-41D4-B558-F510B892AFDC}" srcOrd="0" destOrd="0" presId="urn:microsoft.com/office/officeart/2005/8/layout/vList2"/>
    <dgm:cxn modelId="{AC88B70F-F96A-419A-BF91-38450F733450}" srcId="{EFCE004D-979C-4C9E-9E28-0967A4759106}" destId="{01C73386-7777-4490-9CE5-FF0956081850}" srcOrd="0" destOrd="0" parTransId="{C517612E-11C5-49C8-9FB3-6D9C656E658C}" sibTransId="{1EE382D1-7576-4392-B0E0-74B36C3F2DAC}"/>
    <dgm:cxn modelId="{4A7CA6F1-2924-483D-B284-68C011E926FA}" type="presOf" srcId="{EFCE004D-979C-4C9E-9E28-0967A4759106}" destId="{F3FDB366-723C-46C6-802D-FD478F4ACAEC}" srcOrd="0" destOrd="0" presId="urn:microsoft.com/office/officeart/2005/8/layout/vList2"/>
    <dgm:cxn modelId="{A1B71191-AD0F-45DC-9CF8-615294BA7F57}" type="presParOf" srcId="{F3FDB366-723C-46C6-802D-FD478F4ACAEC}" destId="{A18EF689-9FD4-41D4-B558-F510B892AFD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CE004D-979C-4C9E-9E28-0967A4759106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C73386-7777-4490-9CE5-FF0956081850}">
      <dgm:prSet custT="1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  <a:effectLst>
          <a:reflection blurRad="6350" stA="50000" endA="295" endPos="92000" dist="101600" dir="5400000" sy="-100000" algn="bl" rotWithShape="0"/>
        </a:effectLst>
      </dgm:spPr>
      <dgm:t>
        <a:bodyPr/>
        <a:lstStyle/>
        <a:p>
          <a:pPr rtl="0"/>
          <a:r>
            <a:rPr lang="en-US" sz="4000" b="1" dirty="0" err="1" smtClean="0">
              <a:solidFill>
                <a:schemeClr val="tx1"/>
              </a:solidFill>
              <a:latin typeface="Tempus Sans ITC" pitchFamily="82" charset="0"/>
            </a:rPr>
            <a:t>Terima</a:t>
          </a:r>
          <a:r>
            <a:rPr lang="en-US" sz="4000" b="1" dirty="0" smtClean="0">
              <a:solidFill>
                <a:schemeClr val="tx1"/>
              </a:solidFill>
              <a:latin typeface="Tempus Sans ITC" pitchFamily="82" charset="0"/>
            </a:rPr>
            <a:t> </a:t>
          </a:r>
          <a:r>
            <a:rPr lang="en-US" sz="4000" b="1" dirty="0" err="1" smtClean="0">
              <a:solidFill>
                <a:schemeClr val="tx1"/>
              </a:solidFill>
              <a:latin typeface="Tempus Sans ITC" pitchFamily="82" charset="0"/>
            </a:rPr>
            <a:t>Kasih</a:t>
          </a:r>
          <a:endParaRPr lang="en-US" sz="4000" b="1" dirty="0">
            <a:solidFill>
              <a:schemeClr val="tx1"/>
            </a:solidFill>
            <a:latin typeface="Tempus Sans ITC" pitchFamily="82" charset="0"/>
          </a:endParaRPr>
        </a:p>
      </dgm:t>
    </dgm:pt>
    <dgm:pt modelId="{C517612E-11C5-49C8-9FB3-6D9C656E658C}" type="parTrans" cxnId="{AC88B70F-F96A-419A-BF91-38450F733450}">
      <dgm:prSet/>
      <dgm:spPr/>
      <dgm:t>
        <a:bodyPr/>
        <a:lstStyle/>
        <a:p>
          <a:endParaRPr lang="en-US"/>
        </a:p>
      </dgm:t>
    </dgm:pt>
    <dgm:pt modelId="{1EE382D1-7576-4392-B0E0-74B36C3F2DAC}" type="sibTrans" cxnId="{AC88B70F-F96A-419A-BF91-38450F733450}">
      <dgm:prSet/>
      <dgm:spPr/>
      <dgm:t>
        <a:bodyPr/>
        <a:lstStyle/>
        <a:p>
          <a:endParaRPr lang="en-US"/>
        </a:p>
      </dgm:t>
    </dgm:pt>
    <dgm:pt modelId="{F3FDB366-723C-46C6-802D-FD478F4ACAEC}" type="pres">
      <dgm:prSet presAssocID="{EFCE004D-979C-4C9E-9E28-0967A475910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8EF689-9FD4-41D4-B558-F510B892AFDC}" type="pres">
      <dgm:prSet presAssocID="{01C73386-7777-4490-9CE5-FF0956081850}" presName="parentText" presStyleLbl="node1" presStyleIdx="0" presStyleCnt="1" custLinFactNeighborX="-3158" custLinFactNeighborY="-10133">
        <dgm:presLayoutVars>
          <dgm:chMax val="0"/>
          <dgm:bulletEnabled val="1"/>
        </dgm:presLayoutVars>
      </dgm:prSet>
      <dgm:spPr>
        <a:prstGeom prst="horizontalScroll">
          <a:avLst/>
        </a:prstGeom>
      </dgm:spPr>
      <dgm:t>
        <a:bodyPr/>
        <a:lstStyle/>
        <a:p>
          <a:endParaRPr lang="en-US"/>
        </a:p>
      </dgm:t>
    </dgm:pt>
  </dgm:ptLst>
  <dgm:cxnLst>
    <dgm:cxn modelId="{AC88B70F-F96A-419A-BF91-38450F733450}" srcId="{EFCE004D-979C-4C9E-9E28-0967A4759106}" destId="{01C73386-7777-4490-9CE5-FF0956081850}" srcOrd="0" destOrd="0" parTransId="{C517612E-11C5-49C8-9FB3-6D9C656E658C}" sibTransId="{1EE382D1-7576-4392-B0E0-74B36C3F2DAC}"/>
    <dgm:cxn modelId="{C6003192-4748-429F-98ED-D29584C2BEE1}" type="presOf" srcId="{01C73386-7777-4490-9CE5-FF0956081850}" destId="{A18EF689-9FD4-41D4-B558-F510B892AFDC}" srcOrd="0" destOrd="0" presId="urn:microsoft.com/office/officeart/2005/8/layout/vList2"/>
    <dgm:cxn modelId="{33B2CBDD-F455-4280-8EDD-01F3E5A35DEE}" type="presOf" srcId="{EFCE004D-979C-4C9E-9E28-0967A4759106}" destId="{F3FDB366-723C-46C6-802D-FD478F4ACAEC}" srcOrd="0" destOrd="0" presId="urn:microsoft.com/office/officeart/2005/8/layout/vList2"/>
    <dgm:cxn modelId="{858E1FEF-3917-4278-A409-7F4211DBCB2E}" type="presParOf" srcId="{F3FDB366-723C-46C6-802D-FD478F4ACAEC}" destId="{A18EF689-9FD4-41D4-B558-F510B892AFD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EF689-9FD4-41D4-B558-F510B892AFDC}">
      <dsp:nvSpPr>
        <dsp:cNvPr id="0" name=""/>
        <dsp:cNvSpPr/>
      </dsp:nvSpPr>
      <dsp:spPr>
        <a:xfrm>
          <a:off x="0" y="54119"/>
          <a:ext cx="6786610" cy="1216800"/>
        </a:xfrm>
        <a:prstGeom prst="horizontalScroll">
          <a:avLst/>
        </a:prstGeom>
        <a:solidFill>
          <a:schemeClr val="bg1">
            <a:lumMod val="95000"/>
          </a:schemeClr>
        </a:solidFill>
        <a:ln>
          <a:solidFill>
            <a:srgbClr val="00B0F0"/>
          </a:solidFill>
        </a:ln>
        <a:effectLst>
          <a:reflection blurRad="6350" stA="50000" endA="295" endPos="92000" dist="101600" dir="5400000" sy="-100000" algn="bl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chemeClr val="tx1"/>
              </a:solidFill>
              <a:latin typeface="Tempus Sans ITC" pitchFamily="82" charset="0"/>
            </a:rPr>
            <a:t>Networking Model</a:t>
          </a:r>
          <a:endParaRPr lang="en-US" sz="4000" b="1" kern="1200" dirty="0">
            <a:solidFill>
              <a:schemeClr val="tx1"/>
            </a:solidFill>
            <a:latin typeface="Tempus Sans ITC" pitchFamily="82" charset="0"/>
          </a:endParaRPr>
        </a:p>
      </dsp:txBody>
      <dsp:txXfrm>
        <a:off x="152100" y="206219"/>
        <a:ext cx="6558460" cy="912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EF689-9FD4-41D4-B558-F510B892AFDC}">
      <dsp:nvSpPr>
        <dsp:cNvPr id="0" name=""/>
        <dsp:cNvSpPr/>
      </dsp:nvSpPr>
      <dsp:spPr>
        <a:xfrm>
          <a:off x="0" y="54119"/>
          <a:ext cx="6786610" cy="1216800"/>
        </a:xfrm>
        <a:prstGeom prst="horizontalScroll">
          <a:avLst/>
        </a:prstGeom>
        <a:solidFill>
          <a:schemeClr val="bg1">
            <a:lumMod val="95000"/>
          </a:schemeClr>
        </a:solidFill>
        <a:ln>
          <a:solidFill>
            <a:srgbClr val="00B0F0"/>
          </a:solidFill>
        </a:ln>
        <a:effectLst>
          <a:reflection blurRad="6350" stA="50000" endA="295" endPos="92000" dist="101600" dir="5400000" sy="-100000" algn="bl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err="1" smtClean="0">
              <a:solidFill>
                <a:schemeClr val="tx1"/>
              </a:solidFill>
              <a:latin typeface="Tempus Sans ITC" pitchFamily="82" charset="0"/>
            </a:rPr>
            <a:t>Terima</a:t>
          </a:r>
          <a:r>
            <a:rPr lang="en-US" sz="4000" b="1" kern="1200" dirty="0" smtClean="0">
              <a:solidFill>
                <a:schemeClr val="tx1"/>
              </a:solidFill>
              <a:latin typeface="Tempus Sans ITC" pitchFamily="82" charset="0"/>
            </a:rPr>
            <a:t> </a:t>
          </a:r>
          <a:r>
            <a:rPr lang="en-US" sz="4000" b="1" kern="1200" dirty="0" err="1" smtClean="0">
              <a:solidFill>
                <a:schemeClr val="tx1"/>
              </a:solidFill>
              <a:latin typeface="Tempus Sans ITC" pitchFamily="82" charset="0"/>
            </a:rPr>
            <a:t>Kasih</a:t>
          </a:r>
          <a:endParaRPr lang="en-US" sz="4000" b="1" kern="1200" dirty="0">
            <a:solidFill>
              <a:schemeClr val="tx1"/>
            </a:solidFill>
            <a:latin typeface="Tempus Sans ITC" pitchFamily="82" charset="0"/>
          </a:endParaRPr>
        </a:p>
      </dsp:txBody>
      <dsp:txXfrm>
        <a:off x="152100" y="206219"/>
        <a:ext cx="6558460" cy="912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7389D-0909-4C9C-8299-C2FBB54293DC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B95E8-6ADA-4E9C-8F5D-D2D133A1E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71EE063-E88A-47EF-8657-574C9621DDF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93DD10B-3691-40FA-A9D9-B1CA3274A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063-E88A-47EF-8657-574C9621DDF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D10B-3691-40FA-A9D9-B1CA3274AC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063-E88A-47EF-8657-574C9621DDF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D10B-3691-40FA-A9D9-B1CA3274A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71EE063-E88A-47EF-8657-574C9621DDF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93DD10B-3691-40FA-A9D9-B1CA3274A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52400"/>
            <a:ext cx="8715436" cy="561956"/>
          </a:xfrm>
        </p:spPr>
        <p:txBody>
          <a:bodyPr>
            <a:normAutofit/>
          </a:bodyPr>
          <a:lstStyle>
            <a:lvl1pPr>
              <a:defRPr sz="2600" u="none">
                <a:solidFill>
                  <a:srgbClr val="0070C0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063-E88A-47EF-8657-574C9621DDF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D10B-3691-40FA-A9D9-B1CA3274A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4282" y="785794"/>
            <a:ext cx="8715436" cy="557216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71EE063-E88A-47EF-8657-574C9621DDF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93DD10B-3691-40FA-A9D9-B1CA3274A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063-E88A-47EF-8657-574C9621DDF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D10B-3691-40FA-A9D9-B1CA3274A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4343400" cy="5562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48200" y="762000"/>
            <a:ext cx="4283202" cy="5562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4282" y="152400"/>
            <a:ext cx="8715436" cy="561956"/>
          </a:xfrm>
        </p:spPr>
        <p:txBody>
          <a:bodyPr>
            <a:normAutofit/>
          </a:bodyPr>
          <a:lstStyle>
            <a:lvl1pPr>
              <a:defRPr sz="2600" u="none">
                <a:solidFill>
                  <a:srgbClr val="0070C0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771525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063-E88A-47EF-8657-574C9621DDF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D10B-3691-40FA-A9D9-B1CA3274A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4282" y="152400"/>
            <a:ext cx="8715436" cy="561956"/>
          </a:xfrm>
        </p:spPr>
        <p:txBody>
          <a:bodyPr>
            <a:normAutofit/>
          </a:bodyPr>
          <a:lstStyle>
            <a:lvl1pPr>
              <a:defRPr sz="2600" u="none">
                <a:solidFill>
                  <a:srgbClr val="0070C0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063-E88A-47EF-8657-574C9621DDF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D10B-3691-40FA-A9D9-B1CA3274A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4282" y="152400"/>
            <a:ext cx="8715436" cy="561956"/>
          </a:xfrm>
        </p:spPr>
        <p:txBody>
          <a:bodyPr>
            <a:normAutofit/>
          </a:bodyPr>
          <a:lstStyle>
            <a:lvl1pPr>
              <a:defRPr sz="2600" u="none">
                <a:solidFill>
                  <a:srgbClr val="0070C0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063-E88A-47EF-8657-574C9621DDF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D10B-3691-40FA-A9D9-B1CA3274A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063-E88A-47EF-8657-574C9621DDF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D10B-3691-40FA-A9D9-B1CA3274A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52400"/>
            <a:ext cx="8715436" cy="561956"/>
          </a:xfrm>
        </p:spPr>
        <p:txBody>
          <a:bodyPr>
            <a:normAutofit/>
          </a:bodyPr>
          <a:lstStyle>
            <a:lvl1pPr>
              <a:defRPr sz="2600" b="1" u="none">
                <a:solidFill>
                  <a:srgbClr val="0070C0"/>
                </a:solidFill>
                <a:latin typeface="Tempus Sans ITC" pitchFamily="82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063-E88A-47EF-8657-574C9621DDF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D10B-3691-40FA-A9D9-B1CA3274A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4282" y="785794"/>
            <a:ext cx="8715436" cy="557216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063-E88A-47EF-8657-574C9621DDF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D10B-3691-40FA-A9D9-B1CA3274A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063-E88A-47EF-8657-574C9621DDF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D10B-3691-40FA-A9D9-B1CA3274AC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063-E88A-47EF-8657-574C9621DDF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D10B-3691-40FA-A9D9-B1CA3274A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71EE063-E88A-47EF-8657-574C9621DDF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93DD10B-3691-40FA-A9D9-B1CA3274A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063-E88A-47EF-8657-574C9621DDF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D10B-3691-40FA-A9D9-B1CA3274A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4343400" cy="5562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48200" y="762000"/>
            <a:ext cx="4283202" cy="5562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4282" y="152400"/>
            <a:ext cx="8715436" cy="561956"/>
          </a:xfrm>
        </p:spPr>
        <p:txBody>
          <a:bodyPr>
            <a:normAutofit/>
          </a:bodyPr>
          <a:lstStyle>
            <a:lvl1pPr>
              <a:defRPr sz="2600" b="1" u="none">
                <a:solidFill>
                  <a:srgbClr val="0070C0"/>
                </a:solidFill>
                <a:latin typeface="Tempus Sans ITC" pitchFamily="82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771525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063-E88A-47EF-8657-574C9621DDF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D10B-3691-40FA-A9D9-B1CA3274AC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524000"/>
            <a:ext cx="4038600" cy="46482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524000"/>
            <a:ext cx="4038600" cy="46482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4282" y="152400"/>
            <a:ext cx="8715436" cy="561956"/>
          </a:xfrm>
        </p:spPr>
        <p:txBody>
          <a:bodyPr>
            <a:normAutofit/>
          </a:bodyPr>
          <a:lstStyle>
            <a:lvl1pPr>
              <a:defRPr sz="2600" u="none">
                <a:solidFill>
                  <a:srgbClr val="0070C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063-E88A-47EF-8657-574C9621DDF6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4282" y="152400"/>
            <a:ext cx="8715436" cy="561956"/>
          </a:xfrm>
        </p:spPr>
        <p:txBody>
          <a:bodyPr>
            <a:normAutofit/>
          </a:bodyPr>
          <a:lstStyle>
            <a:lvl1pPr>
              <a:defRPr sz="2600" b="1" u="none">
                <a:solidFill>
                  <a:srgbClr val="0070C0"/>
                </a:solidFill>
                <a:latin typeface="Tempus Sans ITC" pitchFamily="82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063-E88A-47EF-8657-574C9621DDF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D10B-3691-40FA-A9D9-B1CA3274A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063-E88A-47EF-8657-574C9621DDF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D10B-3691-40FA-A9D9-B1CA3274A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063-E88A-47EF-8657-574C9621DDF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D10B-3691-40FA-A9D9-B1CA3274A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1EE063-E88A-47EF-8657-574C9621DDF6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93DD10B-3691-40FA-A9D9-B1CA3274AC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" pitchFamily="2" charset="2"/>
        <a:buChar char="q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itchFamily="2" charset="2"/>
        <a:buChar char="q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itchFamily="2" charset="2"/>
        <a:buChar char="q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itchFamily="2" charset="2"/>
        <a:buChar char="q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itchFamily="2" charset="2"/>
        <a:buChar char="q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1EE063-E88A-47EF-8657-574C9621DDF6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93DD10B-3691-40FA-A9D9-B1CA3274AC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latin typeface="Tempus Sans ITC" pitchFamily="82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" pitchFamily="2" charset="2"/>
        <a:buChar char="q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itchFamily="2" charset="2"/>
        <a:buChar char="q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itchFamily="2" charset="2"/>
        <a:buChar char="q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itchFamily="2" charset="2"/>
        <a:buChar char="q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itchFamily="2" charset="2"/>
        <a:buChar char="q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00100" y="1928802"/>
          <a:ext cx="6786610" cy="157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25150" y="5388114"/>
            <a:ext cx="220445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Monotype Corsiva" pitchFamily="66" charset="0"/>
                <a:cs typeface="Arial" pitchFamily="34" charset="0"/>
              </a:rPr>
              <a:t>Akhmad</a:t>
            </a:r>
            <a:r>
              <a:rPr lang="id-ID" sz="2000" dirty="0">
                <a:solidFill>
                  <a:schemeClr val="accent1">
                    <a:lumMod val="75000"/>
                  </a:schemeClr>
                </a:solidFill>
                <a:latin typeface="Monotype Corsiva" pitchFamily="66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Monotype Corsiva" pitchFamily="66" charset="0"/>
                <a:cs typeface="Arial" pitchFamily="34" charset="0"/>
              </a:rPr>
              <a:t>Mukha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  <a:latin typeface="Monotype Corsiva" pitchFamily="66" charset="0"/>
                <a:cs typeface="Arial" pitchFamily="34" charset="0"/>
              </a:rPr>
              <a:t>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otype Corsiva" pitchFamily="66" charset="0"/>
                <a:cs typeface="Arial" pitchFamily="34" charset="0"/>
              </a:rPr>
              <a:t>ma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  <a:latin typeface="Monotype Corsiva" pitchFamily="66" charset="0"/>
                <a:cs typeface="Arial" pitchFamily="34" charset="0"/>
              </a:rPr>
              <a:t>d</a:t>
            </a:r>
          </a:p>
          <a:p>
            <a:pPr algn="ctr"/>
            <a:r>
              <a:rPr lang="id-ID" sz="2000" dirty="0">
                <a:solidFill>
                  <a:schemeClr val="accent1">
                    <a:lumMod val="75000"/>
                  </a:schemeClr>
                </a:solidFill>
                <a:latin typeface="Monotype Corsiva" pitchFamily="66" charset="0"/>
                <a:cs typeface="Arial" pitchFamily="34" charset="0"/>
              </a:rPr>
              <a:t>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  <a:latin typeface="Monotype Corsiva" pitchFamily="66" charset="0"/>
                <a:cs typeface="Arial" pitchFamily="34" charset="0"/>
              </a:rPr>
              <a:t>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CCIE #41922</a:t>
            </a:r>
            <a:r>
              <a:rPr lang="id-ID" sz="2000" dirty="0" smtClean="0">
                <a:latin typeface="Monotype Corsiva" pitchFamily="66" charset="0"/>
                <a:cs typeface="Arial" pitchFamily="34" charset="0"/>
              </a:rPr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127248" y="762000"/>
            <a:ext cx="5788152" cy="55626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Menjalin</a:t>
            </a:r>
            <a:r>
              <a:rPr lang="en-US" sz="2000" dirty="0" smtClean="0"/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komunikasi</a:t>
            </a:r>
            <a:r>
              <a:rPr lang="en-US" sz="2000" i="1" dirty="0" smtClean="0">
                <a:solidFill>
                  <a:srgbClr val="FF0000"/>
                </a:solidFill>
              </a:rPr>
              <a:t> end-to-end </a:t>
            </a:r>
            <a:r>
              <a:rPr lang="en-US" sz="2000" i="1" dirty="0" err="1" smtClean="0">
                <a:solidFill>
                  <a:srgbClr val="FF0000"/>
                </a:solidFill>
              </a:rPr>
              <a:t>logik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/>
              <a:t>antar</a:t>
            </a:r>
            <a:r>
              <a:rPr lang="en-US" sz="2000" dirty="0" smtClean="0"/>
              <a:t> 2 </a:t>
            </a:r>
            <a:r>
              <a:rPr lang="en-US" sz="2000" dirty="0" err="1" smtClean="0"/>
              <a:t>sistem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err="1" smtClean="0">
                <a:solidFill>
                  <a:srgbClr val="FF0000"/>
                </a:solidFill>
              </a:rPr>
              <a:t>Segmentasi</a:t>
            </a:r>
            <a:r>
              <a:rPr lang="en-US" sz="2000" dirty="0" smtClean="0"/>
              <a:t> data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sisi</a:t>
            </a:r>
            <a:r>
              <a:rPr lang="en-US" sz="2000" dirty="0" smtClean="0"/>
              <a:t> </a:t>
            </a:r>
            <a:r>
              <a:rPr lang="en-US" sz="2000" dirty="0" err="1" smtClean="0"/>
              <a:t>pengirim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menyatukannya</a:t>
            </a:r>
            <a:r>
              <a:rPr lang="en-US" sz="2000" dirty="0" smtClean="0"/>
              <a:t> </a:t>
            </a:r>
            <a:r>
              <a:rPr lang="en-US" sz="2000" dirty="0" err="1" smtClean="0"/>
              <a:t>kembali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0000"/>
                </a:solidFill>
              </a:rPr>
              <a:t>reassemble</a:t>
            </a:r>
            <a:r>
              <a:rPr lang="en-US" sz="2000" dirty="0" smtClean="0"/>
              <a:t>)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sisi</a:t>
            </a:r>
            <a:r>
              <a:rPr lang="en-US" sz="2000" dirty="0" smtClean="0"/>
              <a:t> </a:t>
            </a:r>
            <a:r>
              <a:rPr lang="en-US" sz="2000" dirty="0" err="1" smtClean="0"/>
              <a:t>penerima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Memastikan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tujuan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urutan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benar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0000"/>
                </a:solidFill>
              </a:rPr>
              <a:t>sequencing</a:t>
            </a:r>
            <a:r>
              <a:rPr lang="en-US" sz="2000" dirty="0" smtClean="0"/>
              <a:t>)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terhindar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error (</a:t>
            </a:r>
            <a:r>
              <a:rPr lang="en-US" sz="2000" dirty="0" smtClean="0">
                <a:solidFill>
                  <a:srgbClr val="FF0000"/>
                </a:solidFill>
              </a:rPr>
              <a:t>error recovery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Mendefinisikan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well-known</a:t>
            </a:r>
            <a:r>
              <a:rPr lang="en-US" sz="2000" dirty="0" smtClean="0"/>
              <a:t> services (ports)</a:t>
            </a:r>
          </a:p>
          <a:p>
            <a:pPr lvl="1"/>
            <a:r>
              <a:rPr lang="en-US" sz="1800" dirty="0" smtClean="0"/>
              <a:t>Port </a:t>
            </a:r>
            <a:r>
              <a:rPr lang="en-US" sz="1800" dirty="0" smtClean="0">
                <a:solidFill>
                  <a:srgbClr val="C00000"/>
                </a:solidFill>
              </a:rPr>
              <a:t>80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service </a:t>
            </a:r>
            <a:r>
              <a:rPr lang="en-US" sz="1800" dirty="0" smtClean="0">
                <a:solidFill>
                  <a:srgbClr val="C00000"/>
                </a:solidFill>
              </a:rPr>
              <a:t>http</a:t>
            </a:r>
          </a:p>
          <a:p>
            <a:pPr lvl="1"/>
            <a:r>
              <a:rPr lang="en-US" sz="1800" dirty="0" smtClean="0"/>
              <a:t>Port </a:t>
            </a:r>
            <a:r>
              <a:rPr lang="en-US" sz="1800" dirty="0" smtClean="0">
                <a:solidFill>
                  <a:srgbClr val="C00000"/>
                </a:solidFill>
              </a:rPr>
              <a:t>21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service </a:t>
            </a:r>
            <a:r>
              <a:rPr lang="en-US" sz="1800" dirty="0" smtClean="0">
                <a:solidFill>
                  <a:srgbClr val="C00000"/>
                </a:solidFill>
              </a:rPr>
              <a:t>ftp</a:t>
            </a:r>
          </a:p>
          <a:p>
            <a:pPr lvl="1"/>
            <a:r>
              <a:rPr lang="en-US" sz="1800" dirty="0" smtClean="0"/>
              <a:t>Port </a:t>
            </a:r>
            <a:r>
              <a:rPr lang="en-US" sz="1800" dirty="0" smtClean="0">
                <a:solidFill>
                  <a:srgbClr val="C00000"/>
                </a:solidFill>
              </a:rPr>
              <a:t>22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service </a:t>
            </a:r>
            <a:r>
              <a:rPr lang="en-US" sz="1800" dirty="0" err="1" smtClean="0">
                <a:solidFill>
                  <a:srgbClr val="C00000"/>
                </a:solidFill>
              </a:rPr>
              <a:t>ssh</a:t>
            </a:r>
            <a:endParaRPr lang="en-US" sz="1800" dirty="0" smtClean="0">
              <a:solidFill>
                <a:srgbClr val="C00000"/>
              </a:solidFill>
            </a:endParaRPr>
          </a:p>
          <a:p>
            <a:pPr lvl="1"/>
            <a:r>
              <a:rPr lang="en-US" sz="1800" dirty="0" smtClean="0"/>
              <a:t>Port </a:t>
            </a:r>
            <a:r>
              <a:rPr lang="en-US" sz="1800" dirty="0" smtClean="0">
                <a:solidFill>
                  <a:srgbClr val="C00000"/>
                </a:solidFill>
              </a:rPr>
              <a:t>25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service </a:t>
            </a:r>
            <a:r>
              <a:rPr lang="en-US" sz="1800" dirty="0" err="1" smtClean="0">
                <a:solidFill>
                  <a:srgbClr val="C00000"/>
                </a:solidFill>
              </a:rPr>
              <a:t>smtp</a:t>
            </a:r>
            <a:r>
              <a:rPr lang="en-US" sz="1800" dirty="0" smtClean="0"/>
              <a:t>, </a:t>
            </a:r>
            <a:r>
              <a:rPr lang="en-US" sz="1800" dirty="0" err="1" smtClean="0"/>
              <a:t>dan</a:t>
            </a:r>
            <a:r>
              <a:rPr lang="en-US" sz="1800" dirty="0" smtClean="0"/>
              <a:t> lain </a:t>
            </a:r>
            <a:r>
              <a:rPr lang="en-US" sz="1800" dirty="0" err="1" smtClean="0"/>
              <a:t>lain</a:t>
            </a:r>
            <a:r>
              <a:rPr lang="en-US" sz="18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OSI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Layer 4 Transport</a:t>
            </a:r>
            <a:endParaRPr lang="en-US" dirty="0"/>
          </a:p>
        </p:txBody>
      </p:sp>
      <p:pic>
        <p:nvPicPr>
          <p:cNvPr id="7" name="Content Placeholder 6" descr="OSI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838201"/>
            <a:ext cx="2438399" cy="5233937"/>
          </a:xfrm>
        </p:spPr>
      </p:pic>
      <p:sp>
        <p:nvSpPr>
          <p:cNvPr id="6" name="Flowchart: Process 5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127248" y="762000"/>
            <a:ext cx="5788152" cy="55626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Juga</a:t>
            </a:r>
            <a:r>
              <a:rPr lang="en-US" sz="2200" dirty="0" smtClean="0"/>
              <a:t> </a:t>
            </a:r>
            <a:r>
              <a:rPr lang="en-US" sz="2200" dirty="0" err="1" smtClean="0"/>
              <a:t>menyediakan</a:t>
            </a:r>
            <a:r>
              <a:rPr lang="en-US" sz="2200" dirty="0" smtClean="0"/>
              <a:t> </a:t>
            </a:r>
            <a:r>
              <a:rPr lang="en-US" sz="2200" dirty="0" err="1" smtClean="0"/>
              <a:t>fitur</a:t>
            </a:r>
            <a:r>
              <a:rPr lang="en-US" sz="2200" dirty="0" smtClean="0"/>
              <a:t>:</a:t>
            </a:r>
          </a:p>
          <a:p>
            <a:pPr lvl="1"/>
            <a:r>
              <a:rPr lang="en-US" sz="2000" dirty="0" smtClean="0"/>
              <a:t>Flow control</a:t>
            </a:r>
          </a:p>
          <a:p>
            <a:pPr lvl="1"/>
            <a:r>
              <a:rPr lang="en-US" sz="2000" dirty="0" smtClean="0"/>
              <a:t>Acknowledgement </a:t>
            </a:r>
          </a:p>
          <a:p>
            <a:pPr lvl="1"/>
            <a:r>
              <a:rPr lang="en-US" sz="2000" dirty="0" smtClean="0"/>
              <a:t>Retransmission (</a:t>
            </a:r>
            <a:r>
              <a:rPr lang="en-US" sz="2000" dirty="0" err="1" smtClean="0"/>
              <a:t>pengiriman</a:t>
            </a:r>
            <a:r>
              <a:rPr lang="en-US" sz="2000" dirty="0" smtClean="0"/>
              <a:t> </a:t>
            </a:r>
            <a:r>
              <a:rPr lang="en-US" sz="2000" dirty="0" err="1" smtClean="0"/>
              <a:t>ulang</a:t>
            </a:r>
            <a:r>
              <a:rPr lang="en-US" sz="2000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sz="2200" dirty="0" err="1" smtClean="0"/>
              <a:t>Ada</a:t>
            </a:r>
            <a:r>
              <a:rPr lang="en-US" sz="2200" dirty="0" smtClean="0"/>
              <a:t> 2 </a:t>
            </a:r>
            <a:r>
              <a:rPr lang="en-US" sz="2200" dirty="0" err="1" smtClean="0"/>
              <a:t>tipe</a:t>
            </a:r>
            <a:r>
              <a:rPr lang="en-US" sz="2200" dirty="0" smtClean="0"/>
              <a:t> </a:t>
            </a:r>
            <a:r>
              <a:rPr lang="en-US" sz="2200" dirty="0" err="1" smtClean="0"/>
              <a:t>metode</a:t>
            </a:r>
            <a:r>
              <a:rPr lang="en-US" sz="2200" dirty="0" smtClean="0"/>
              <a:t> </a:t>
            </a:r>
            <a:r>
              <a:rPr lang="en-US" sz="2200" dirty="0" err="1" smtClean="0"/>
              <a:t>pengiriman</a:t>
            </a:r>
            <a:r>
              <a:rPr lang="en-US" sz="2200" dirty="0" smtClean="0"/>
              <a:t> data :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Reliable</a:t>
            </a:r>
            <a:r>
              <a:rPr lang="en-US" sz="2000" dirty="0" smtClean="0"/>
              <a:t>, Connection-Oriented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Unreliable</a:t>
            </a:r>
            <a:r>
              <a:rPr lang="en-US" sz="2000" dirty="0" smtClean="0"/>
              <a:t>, Connectionless.</a:t>
            </a:r>
          </a:p>
          <a:p>
            <a:pPr lvl="1"/>
            <a:endParaRPr lang="en-US" dirty="0" smtClean="0"/>
          </a:p>
          <a:p>
            <a:r>
              <a:rPr lang="en-US" sz="2200" dirty="0" err="1" smtClean="0"/>
              <a:t>Bentuk</a:t>
            </a:r>
            <a:r>
              <a:rPr lang="en-US" sz="2200" dirty="0" smtClean="0"/>
              <a:t> data : </a:t>
            </a:r>
            <a:r>
              <a:rPr lang="en-US" sz="2200" u="sng" dirty="0" smtClean="0">
                <a:solidFill>
                  <a:srgbClr val="FF0000"/>
                </a:solidFill>
              </a:rPr>
              <a:t>Segment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u="sng" dirty="0" smtClean="0">
                <a:solidFill>
                  <a:srgbClr val="FF0000"/>
                </a:solidFill>
              </a:rPr>
              <a:t>Datagram</a:t>
            </a:r>
            <a:r>
              <a:rPr lang="en-US" sz="2200" dirty="0" smtClean="0"/>
              <a:t>.</a:t>
            </a:r>
            <a:endParaRPr lang="en-US" sz="2200" u="sng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OSI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Layer 4 Transport</a:t>
            </a:r>
            <a:endParaRPr lang="en-US" dirty="0"/>
          </a:p>
        </p:txBody>
      </p:sp>
      <p:pic>
        <p:nvPicPr>
          <p:cNvPr id="7" name="Content Placeholder 6" descr="OSI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838201"/>
            <a:ext cx="2438399" cy="5233937"/>
          </a:xfrm>
        </p:spPr>
      </p:pic>
      <p:sp>
        <p:nvSpPr>
          <p:cNvPr id="6" name="Flowchart: Process 5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127248" y="762000"/>
            <a:ext cx="5788152" cy="55626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Menyediakan</a:t>
            </a:r>
            <a:r>
              <a:rPr lang="en-US" sz="2200" dirty="0" smtClean="0"/>
              <a:t> </a:t>
            </a:r>
            <a:r>
              <a:rPr lang="en-US" sz="2200" dirty="0" err="1" smtClean="0"/>
              <a:t>pengalamatan</a:t>
            </a:r>
            <a:r>
              <a:rPr lang="en-US" sz="2200" dirty="0" smtClean="0"/>
              <a:t> </a:t>
            </a:r>
            <a:r>
              <a:rPr lang="en-US" sz="2200" dirty="0" err="1" smtClean="0"/>
              <a:t>logik</a:t>
            </a:r>
            <a:r>
              <a:rPr lang="en-US" sz="2200" dirty="0" smtClean="0"/>
              <a:t> (</a:t>
            </a:r>
            <a:r>
              <a:rPr lang="en-US" sz="2200" dirty="0" smtClean="0">
                <a:solidFill>
                  <a:srgbClr val="FF0000"/>
                </a:solidFill>
              </a:rPr>
              <a:t>IP Address</a:t>
            </a:r>
            <a:r>
              <a:rPr lang="en-US" sz="2200" dirty="0" smtClean="0"/>
              <a:t>). 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Menemukan</a:t>
            </a:r>
            <a:r>
              <a:rPr lang="en-US" sz="2200" dirty="0" smtClean="0"/>
              <a:t> </a:t>
            </a:r>
            <a:r>
              <a:rPr lang="en-US" sz="2200" dirty="0" err="1" smtClean="0"/>
              <a:t>alur</a:t>
            </a:r>
            <a:r>
              <a:rPr lang="en-US" sz="2200" dirty="0" smtClean="0"/>
              <a:t> </a:t>
            </a:r>
            <a:r>
              <a:rPr lang="en-US" sz="2200" dirty="0" err="1" smtClean="0"/>
              <a:t>terbaik</a:t>
            </a:r>
            <a:r>
              <a:rPr lang="en-US" sz="2200" dirty="0" smtClean="0"/>
              <a:t> </a:t>
            </a:r>
            <a:r>
              <a:rPr lang="en-US" sz="2200" dirty="0" err="1" smtClean="0"/>
              <a:t>ke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</a:t>
            </a:r>
            <a:r>
              <a:rPr lang="en-US" sz="2200" dirty="0" err="1" smtClean="0"/>
              <a:t>tujuan</a:t>
            </a:r>
            <a:r>
              <a:rPr lang="en-US" sz="2200" dirty="0" smtClean="0"/>
              <a:t> (</a:t>
            </a:r>
            <a:r>
              <a:rPr lang="en-US" sz="2200" dirty="0" smtClean="0">
                <a:solidFill>
                  <a:srgbClr val="FF0000"/>
                </a:solidFill>
              </a:rPr>
              <a:t>Routing</a:t>
            </a:r>
            <a:r>
              <a:rPr lang="en-US" sz="2200" dirty="0" smtClean="0"/>
              <a:t>).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Juga</a:t>
            </a:r>
            <a:r>
              <a:rPr lang="en-US" sz="2200" dirty="0" smtClean="0"/>
              <a:t> </a:t>
            </a:r>
            <a:r>
              <a:rPr lang="en-US" sz="2200" dirty="0" err="1" smtClean="0"/>
              <a:t>menyediakan</a:t>
            </a:r>
            <a:r>
              <a:rPr lang="en-US" sz="2200" dirty="0" smtClean="0"/>
              <a:t> </a:t>
            </a:r>
            <a:r>
              <a:rPr lang="en-US" sz="2200" dirty="0" err="1" smtClean="0"/>
              <a:t>fitur</a:t>
            </a:r>
            <a:r>
              <a:rPr lang="en-US" sz="2200" dirty="0" smtClean="0"/>
              <a:t> :</a:t>
            </a:r>
          </a:p>
          <a:p>
            <a:pPr lvl="1"/>
            <a:r>
              <a:rPr lang="en-US" sz="2000" dirty="0" smtClean="0"/>
              <a:t>Packet Filtering</a:t>
            </a:r>
          </a:p>
          <a:p>
            <a:pPr lvl="1"/>
            <a:r>
              <a:rPr lang="en-US" sz="2000" dirty="0" smtClean="0"/>
              <a:t>Packet Forwarding</a:t>
            </a:r>
          </a:p>
          <a:p>
            <a:endParaRPr lang="en-US" sz="2200" dirty="0" smtClean="0"/>
          </a:p>
          <a:p>
            <a:r>
              <a:rPr lang="en-US" sz="2200" dirty="0" smtClean="0"/>
              <a:t>Device : Switch Layer 3, Router, MLS.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Bentuk</a:t>
            </a:r>
            <a:r>
              <a:rPr lang="en-US" sz="2200" dirty="0" smtClean="0"/>
              <a:t> Data : </a:t>
            </a:r>
            <a:r>
              <a:rPr lang="en-US" sz="2200" dirty="0" smtClean="0">
                <a:solidFill>
                  <a:srgbClr val="FF0000"/>
                </a:solidFill>
              </a:rPr>
              <a:t>Packet</a:t>
            </a:r>
            <a:r>
              <a:rPr lang="en-US" sz="22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OSI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Layer 3 Network</a:t>
            </a:r>
            <a:endParaRPr lang="en-US" dirty="0"/>
          </a:p>
        </p:txBody>
      </p:sp>
      <p:pic>
        <p:nvPicPr>
          <p:cNvPr id="7" name="Content Placeholder 6" descr="OSI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838201"/>
            <a:ext cx="2438399" cy="5233937"/>
          </a:xfrm>
        </p:spPr>
      </p:pic>
      <p:sp>
        <p:nvSpPr>
          <p:cNvPr id="6" name="Flowchart: Process 5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124200" y="838200"/>
            <a:ext cx="5807202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err="1" smtClean="0"/>
              <a:t>Menyediakan</a:t>
            </a:r>
            <a:r>
              <a:rPr lang="en-US" sz="2200" dirty="0" smtClean="0"/>
              <a:t> </a:t>
            </a:r>
            <a:r>
              <a:rPr lang="en-US" sz="2200" dirty="0" err="1" smtClean="0"/>
              <a:t>pengalamatan</a:t>
            </a:r>
            <a:r>
              <a:rPr lang="en-US" sz="2200" dirty="0" smtClean="0"/>
              <a:t> </a:t>
            </a:r>
            <a:r>
              <a:rPr lang="en-US" sz="2200" dirty="0" err="1" smtClean="0"/>
              <a:t>fisik</a:t>
            </a:r>
            <a:r>
              <a:rPr lang="en-US" sz="2200" dirty="0" smtClean="0"/>
              <a:t> (</a:t>
            </a:r>
            <a:r>
              <a:rPr lang="en-US" sz="2200" dirty="0" smtClean="0">
                <a:solidFill>
                  <a:srgbClr val="FF0000"/>
                </a:solidFill>
              </a:rPr>
              <a:t>MAC address</a:t>
            </a:r>
            <a:r>
              <a:rPr lang="en-US" sz="2200" dirty="0" smtClean="0"/>
              <a:t>).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Mendeteksi</a:t>
            </a:r>
            <a:r>
              <a:rPr lang="en-US" sz="2200" dirty="0" smtClean="0"/>
              <a:t> error (</a:t>
            </a:r>
            <a:r>
              <a:rPr lang="en-US" sz="2200" dirty="0" smtClean="0">
                <a:solidFill>
                  <a:srgbClr val="FF0000"/>
                </a:solidFill>
              </a:rPr>
              <a:t>error detection</a:t>
            </a:r>
            <a:r>
              <a:rPr lang="en-US" sz="2200" dirty="0" smtClean="0"/>
              <a:t>)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Frame Check Sequence (</a:t>
            </a:r>
            <a:r>
              <a:rPr lang="en-US" sz="2200" dirty="0" smtClean="0">
                <a:solidFill>
                  <a:srgbClr val="00B0F0"/>
                </a:solidFill>
              </a:rPr>
              <a:t>FCS</a:t>
            </a:r>
            <a:r>
              <a:rPr lang="en-US" sz="2200" dirty="0" smtClean="0"/>
              <a:t>).</a:t>
            </a:r>
          </a:p>
          <a:p>
            <a:endParaRPr lang="en-US" sz="2200" dirty="0" smtClean="0"/>
          </a:p>
          <a:p>
            <a:r>
              <a:rPr lang="en-US" sz="2200" dirty="0" err="1" smtClean="0">
                <a:solidFill>
                  <a:srgbClr val="FF0000"/>
                </a:solidFill>
              </a:rPr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melakukan</a:t>
            </a:r>
            <a:r>
              <a:rPr lang="en-US" sz="2200" dirty="0" smtClean="0"/>
              <a:t> </a:t>
            </a:r>
            <a:r>
              <a:rPr lang="en-US" sz="2200" i="1" dirty="0" smtClean="0">
                <a:solidFill>
                  <a:srgbClr val="C00000"/>
                </a:solidFill>
              </a:rPr>
              <a:t>error recovery</a:t>
            </a:r>
            <a:r>
              <a:rPr lang="en-US" sz="2200" i="1" dirty="0" smtClean="0"/>
              <a:t>.</a:t>
            </a:r>
          </a:p>
          <a:p>
            <a:endParaRPr lang="en-US" sz="2200" i="1" dirty="0" smtClean="0"/>
          </a:p>
          <a:p>
            <a:r>
              <a:rPr lang="en-US" sz="2200" dirty="0" smtClean="0">
                <a:solidFill>
                  <a:srgbClr val="FF0000"/>
                </a:solidFill>
              </a:rPr>
              <a:t>Flow control </a:t>
            </a:r>
            <a:r>
              <a:rPr lang="en-US" sz="2200" dirty="0" smtClean="0"/>
              <a:t>: agar </a:t>
            </a:r>
            <a:r>
              <a:rPr lang="en-US" sz="2200" dirty="0" err="1" smtClean="0"/>
              <a:t>penerima</a:t>
            </a:r>
            <a:r>
              <a:rPr lang="en-US" sz="2200" dirty="0" smtClean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kebanjiran</a:t>
            </a:r>
            <a:r>
              <a:rPr lang="en-US" sz="2200" dirty="0" smtClean="0"/>
              <a:t> data yang </a:t>
            </a:r>
            <a:r>
              <a:rPr lang="en-US" sz="2200" dirty="0" err="1" smtClean="0"/>
              <a:t>diterima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smtClean="0"/>
              <a:t>Device : Switch Layer 2, Bridge.</a:t>
            </a:r>
          </a:p>
          <a:p>
            <a:endParaRPr lang="en-US" sz="2200" dirty="0" smtClean="0"/>
          </a:p>
          <a:p>
            <a:r>
              <a:rPr lang="en-US" sz="2200" dirty="0" smtClean="0"/>
              <a:t>Protocol : ARP, RARP.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Bentuk</a:t>
            </a:r>
            <a:r>
              <a:rPr lang="en-US" sz="2200" dirty="0" smtClean="0"/>
              <a:t> Data : </a:t>
            </a:r>
            <a:r>
              <a:rPr lang="en-US" sz="2200" dirty="0" smtClean="0">
                <a:solidFill>
                  <a:srgbClr val="FF0000"/>
                </a:solidFill>
              </a:rPr>
              <a:t>Frame</a:t>
            </a:r>
            <a:r>
              <a:rPr lang="en-US" sz="2200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smtClean="0"/>
              <a:t>OSI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</a:t>
            </a:r>
            <a:r>
              <a:rPr lang="en-US" dirty="0" smtClean="0"/>
              <a:t>Layer 2 Data Link</a:t>
            </a:r>
            <a:endParaRPr lang="en-US" dirty="0"/>
          </a:p>
        </p:txBody>
      </p:sp>
      <p:pic>
        <p:nvPicPr>
          <p:cNvPr id="7" name="Content Placeholder 6" descr="OSI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838201"/>
            <a:ext cx="2438399" cy="5233937"/>
          </a:xfrm>
        </p:spPr>
      </p:pic>
      <p:sp>
        <p:nvSpPr>
          <p:cNvPr id="6" name="Flowchart: Process 5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124200" y="762000"/>
            <a:ext cx="5807202" cy="5562600"/>
          </a:xfrm>
        </p:spPr>
        <p:txBody>
          <a:bodyPr>
            <a:normAutofit lnSpcReduction="10000"/>
          </a:bodyPr>
          <a:lstStyle/>
          <a:p>
            <a:r>
              <a:rPr lang="en-US" sz="2000" dirty="0" err="1" smtClean="0"/>
              <a:t>Mengatur</a:t>
            </a:r>
            <a:r>
              <a:rPr lang="en-US" sz="2000" dirty="0" smtClean="0"/>
              <a:t> </a:t>
            </a:r>
            <a:r>
              <a:rPr lang="en-US" sz="2000" dirty="0" err="1" smtClean="0"/>
              <a:t>bagaimana</a:t>
            </a:r>
            <a:r>
              <a:rPr lang="en-US" sz="2000" dirty="0" smtClean="0"/>
              <a:t> data </a:t>
            </a:r>
            <a:r>
              <a:rPr lang="en-US" sz="2000" dirty="0" err="1" smtClean="0"/>
              <a:t>diletakkan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media </a:t>
            </a:r>
            <a:r>
              <a:rPr lang="en-US" sz="2000" dirty="0" err="1" smtClean="0"/>
              <a:t>komunikasi</a:t>
            </a:r>
            <a:r>
              <a:rPr lang="en-US" sz="2000" dirty="0" smtClean="0"/>
              <a:t> (</a:t>
            </a:r>
            <a:r>
              <a:rPr lang="en-US" sz="2000" dirty="0" err="1" smtClean="0"/>
              <a:t>kabel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konversi</a:t>
            </a:r>
            <a:r>
              <a:rPr lang="en-US" sz="2000" dirty="0" smtClean="0"/>
              <a:t> bit-bit </a:t>
            </a:r>
            <a:r>
              <a:rPr lang="en-US" sz="2000" dirty="0" smtClean="0">
                <a:solidFill>
                  <a:srgbClr val="00B0F0"/>
                </a:solidFill>
              </a:rPr>
              <a:t>frame</a:t>
            </a:r>
            <a:r>
              <a:rPr lang="en-US" sz="2000" dirty="0" smtClean="0"/>
              <a:t> data link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sinyal-sinyal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elektronik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0000"/>
                </a:solidFill>
              </a:rPr>
              <a:t>encode</a:t>
            </a:r>
            <a:r>
              <a:rPr lang="en-US" sz="2000" dirty="0" smtClean="0"/>
              <a:t>)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mengirimkan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media </a:t>
            </a:r>
            <a:r>
              <a:rPr lang="en-US" sz="2000" dirty="0" err="1" smtClean="0"/>
              <a:t>fisik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mendefinisikan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prosedur</a:t>
            </a:r>
            <a:r>
              <a:rPr lang="en-US" sz="2000" dirty="0" smtClean="0"/>
              <a:t> agar </a:t>
            </a:r>
            <a:r>
              <a:rPr lang="en-US" sz="2000" dirty="0" err="1" smtClean="0"/>
              <a:t>transmisi</a:t>
            </a:r>
            <a:r>
              <a:rPr lang="en-US" sz="2000" dirty="0" smtClean="0"/>
              <a:t> data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Transmission rate :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kecepatan</a:t>
            </a:r>
            <a:r>
              <a:rPr lang="en-US" sz="2000" dirty="0" smtClean="0"/>
              <a:t> </a:t>
            </a:r>
            <a:r>
              <a:rPr lang="en-US" sz="2000" dirty="0" err="1" smtClean="0"/>
              <a:t>pengiriman</a:t>
            </a:r>
            <a:r>
              <a:rPr lang="en-US" sz="2000" dirty="0" smtClean="0"/>
              <a:t> data.</a:t>
            </a:r>
          </a:p>
          <a:p>
            <a:endParaRPr lang="en-US" sz="2000" dirty="0" smtClean="0"/>
          </a:p>
          <a:p>
            <a:r>
              <a:rPr lang="en-US" sz="2000" dirty="0" smtClean="0"/>
              <a:t>Media </a:t>
            </a:r>
            <a:r>
              <a:rPr lang="en-US" sz="2000" dirty="0" err="1" smtClean="0"/>
              <a:t>fisik</a:t>
            </a:r>
            <a:r>
              <a:rPr lang="en-US" sz="2000" dirty="0" smtClean="0"/>
              <a:t> : </a:t>
            </a:r>
            <a:r>
              <a:rPr lang="en-US" sz="2000" dirty="0" err="1" smtClean="0"/>
              <a:t>Kabel</a:t>
            </a:r>
            <a:r>
              <a:rPr lang="en-US" sz="2000" dirty="0" smtClean="0"/>
              <a:t> UTP, Fiber, Wireless.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Bentuk</a:t>
            </a:r>
            <a:r>
              <a:rPr lang="en-US" sz="2000" dirty="0" smtClean="0"/>
              <a:t> Data : </a:t>
            </a:r>
            <a:r>
              <a:rPr lang="en-US" sz="2000" dirty="0" smtClean="0">
                <a:solidFill>
                  <a:srgbClr val="FF0000"/>
                </a:solidFill>
              </a:rPr>
              <a:t>Bits</a:t>
            </a:r>
            <a:r>
              <a:rPr lang="en-US" sz="20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OSI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Layer 1 Physical</a:t>
            </a:r>
            <a:endParaRPr lang="en-US" dirty="0"/>
          </a:p>
        </p:txBody>
      </p:sp>
      <p:pic>
        <p:nvPicPr>
          <p:cNvPr id="7" name="Content Placeholder 6" descr="OSI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838201"/>
            <a:ext cx="2438399" cy="5233937"/>
          </a:xfrm>
        </p:spPr>
      </p:pic>
      <p:sp>
        <p:nvSpPr>
          <p:cNvPr id="6" name="Flowchart: Process 5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SI-encapsul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0"/>
            <a:ext cx="3362325" cy="523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smtClean="0"/>
              <a:t>OSI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</a:t>
            </a:r>
            <a:r>
              <a:rPr lang="en-US" dirty="0" err="1" smtClean="0"/>
              <a:t>Enkapsulasi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3127248" y="762000"/>
            <a:ext cx="5788152" cy="5562600"/>
          </a:xfrm>
        </p:spPr>
        <p:txBody>
          <a:bodyPr/>
          <a:lstStyle/>
          <a:p>
            <a:r>
              <a:rPr lang="en-US" dirty="0" smtClean="0"/>
              <a:t>Data yang </a:t>
            </a:r>
            <a:r>
              <a:rPr lang="en-US" dirty="0" err="1" smtClean="0"/>
              <a:t>dikirimkan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menuruni</a:t>
            </a:r>
            <a:r>
              <a:rPr lang="en-US" dirty="0" smtClean="0"/>
              <a:t> 7 layer model OSI </a:t>
            </a:r>
            <a:r>
              <a:rPr lang="en-US" dirty="0" err="1" smtClean="0"/>
              <a:t>dari</a:t>
            </a:r>
            <a:r>
              <a:rPr lang="en-US" dirty="0" smtClean="0"/>
              <a:t> layer </a:t>
            </a:r>
            <a:r>
              <a:rPr lang="en-US" dirty="0" smtClean="0">
                <a:solidFill>
                  <a:srgbClr val="00B0F0"/>
                </a:solidFill>
              </a:rPr>
              <a:t>application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layer </a:t>
            </a:r>
            <a:r>
              <a:rPr lang="en-US" dirty="0" smtClean="0">
                <a:solidFill>
                  <a:srgbClr val="00B0F0"/>
                </a:solidFill>
              </a:rPr>
              <a:t>physical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layer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membungkus</a:t>
            </a:r>
            <a:r>
              <a:rPr lang="en-US" dirty="0" smtClean="0"/>
              <a:t> data user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header</a:t>
            </a:r>
            <a:r>
              <a:rPr lang="en-US" dirty="0" smtClean="0"/>
              <a:t>.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enkapsulasi</a:t>
            </a:r>
            <a:r>
              <a:rPr lang="en-US" dirty="0" smtClean="0"/>
              <a:t> data.</a:t>
            </a:r>
          </a:p>
          <a:p>
            <a:endParaRPr lang="en-US" dirty="0" smtClean="0"/>
          </a:p>
          <a:p>
            <a:r>
              <a:rPr lang="en-US" dirty="0" smtClean="0"/>
              <a:t>Header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informasi-informasi</a:t>
            </a:r>
            <a:r>
              <a:rPr lang="en-US" dirty="0" smtClean="0"/>
              <a:t> yang </a:t>
            </a:r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layer.</a:t>
            </a:r>
          </a:p>
          <a:p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372551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90600"/>
            <a:ext cx="3788295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12"/>
          <p:cNvSpPr>
            <a:spLocks noGrp="1"/>
          </p:cNvSpPr>
          <p:nvPr>
            <p:ph sz="quarter" idx="2"/>
          </p:nvPr>
        </p:nvSpPr>
        <p:spPr>
          <a:xfrm>
            <a:off x="3127248" y="762000"/>
            <a:ext cx="5788152" cy="5562600"/>
          </a:xfrm>
        </p:spPr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enkapsulasi</a:t>
            </a:r>
            <a:r>
              <a:rPr lang="en-US" dirty="0" smtClean="0"/>
              <a:t> data. </a:t>
            </a:r>
          </a:p>
          <a:p>
            <a:endParaRPr lang="en-US" dirty="0" smtClean="0"/>
          </a:p>
          <a:p>
            <a:r>
              <a:rPr lang="en-US" dirty="0" smtClean="0"/>
              <a:t>Layer 6 </a:t>
            </a:r>
            <a:r>
              <a:rPr lang="en-US" dirty="0" err="1" smtClean="0"/>
              <a:t>sampai</a:t>
            </a:r>
            <a:r>
              <a:rPr lang="en-US" dirty="0" smtClean="0"/>
              <a:t> layer 2 </a:t>
            </a:r>
            <a:r>
              <a:rPr lang="en-US" dirty="0" err="1" smtClean="0"/>
              <a:t>menambahkan</a:t>
            </a:r>
            <a:r>
              <a:rPr lang="en-US" dirty="0" smtClean="0"/>
              <a:t> header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layer yang </a:t>
            </a:r>
            <a:r>
              <a:rPr lang="en-US" dirty="0" err="1" smtClean="0"/>
              <a:t>setara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penerima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header</a:t>
            </a:r>
            <a:r>
              <a:rPr lang="en-US" dirty="0" smtClean="0"/>
              <a:t>, data link layer 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trailer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OSI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Enkapsulasi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SI-encapsul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0"/>
            <a:ext cx="3362325" cy="523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OSI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Dekapsulasi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3127248" y="762000"/>
            <a:ext cx="5788152" cy="5562600"/>
          </a:xfrm>
        </p:spPr>
        <p:txBody>
          <a:bodyPr/>
          <a:lstStyle/>
          <a:p>
            <a:r>
              <a:rPr lang="en-US" dirty="0" smtClean="0"/>
              <a:t>Data yang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menaiki</a:t>
            </a:r>
            <a:r>
              <a:rPr lang="en-US" dirty="0" smtClean="0"/>
              <a:t> 7 model OSI </a:t>
            </a:r>
            <a:r>
              <a:rPr lang="en-US" dirty="0" err="1" smtClean="0"/>
              <a:t>dari</a:t>
            </a:r>
            <a:r>
              <a:rPr lang="en-US" dirty="0" smtClean="0"/>
              <a:t> layer </a:t>
            </a:r>
            <a:r>
              <a:rPr lang="en-US" dirty="0" smtClean="0">
                <a:solidFill>
                  <a:srgbClr val="00B0F0"/>
                </a:solidFill>
              </a:rPr>
              <a:t>Physical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application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layer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mengupas</a:t>
            </a:r>
            <a:r>
              <a:rPr lang="en-US" dirty="0" smtClean="0"/>
              <a:t> </a:t>
            </a:r>
            <a:r>
              <a:rPr lang="en-US" dirty="0" err="1" smtClean="0"/>
              <a:t>bungkus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header</a:t>
            </a:r>
            <a:r>
              <a:rPr lang="en-US" dirty="0" smtClean="0"/>
              <a:t> yang </a:t>
            </a:r>
            <a:r>
              <a:rPr lang="en-US" dirty="0" err="1" smtClean="0"/>
              <a:t>bersesuaian</a:t>
            </a:r>
            <a:r>
              <a:rPr lang="en-US" dirty="0" smtClean="0"/>
              <a:t>, layer Network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mengupas</a:t>
            </a:r>
            <a:r>
              <a:rPr lang="en-US" dirty="0" smtClean="0"/>
              <a:t> header yang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layer Network </a:t>
            </a:r>
            <a:r>
              <a:rPr lang="en-US" dirty="0" err="1" smtClean="0"/>
              <a:t>pengirim</a:t>
            </a:r>
            <a:r>
              <a:rPr lang="en-US" dirty="0" smtClean="0"/>
              <a:t>.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dekapsulasi</a:t>
            </a:r>
            <a:r>
              <a:rPr lang="en-US" dirty="0" smtClean="0"/>
              <a:t> data.</a:t>
            </a:r>
          </a:p>
          <a:p>
            <a:endParaRPr lang="en-US" dirty="0" smtClean="0"/>
          </a:p>
          <a:p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header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55281"/>
            <a:ext cx="3733800" cy="519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127248" y="685800"/>
            <a:ext cx="5864352" cy="5562600"/>
          </a:xfrm>
        </p:spPr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dekapsulasi</a:t>
            </a:r>
            <a:r>
              <a:rPr lang="en-US" dirty="0" smtClean="0"/>
              <a:t> data. </a:t>
            </a:r>
          </a:p>
          <a:p>
            <a:endParaRPr lang="en-US" dirty="0" smtClean="0"/>
          </a:p>
          <a:p>
            <a:r>
              <a:rPr lang="en-US" dirty="0" smtClean="0"/>
              <a:t>Layer 2 </a:t>
            </a:r>
            <a:r>
              <a:rPr lang="en-US" dirty="0" err="1" smtClean="0"/>
              <a:t>sampai</a:t>
            </a:r>
            <a:r>
              <a:rPr lang="en-US" dirty="0" smtClean="0"/>
              <a:t> layer 6 </a:t>
            </a:r>
            <a:r>
              <a:rPr lang="en-US" dirty="0" err="1" smtClean="0"/>
              <a:t>mengupas</a:t>
            </a:r>
            <a:r>
              <a:rPr lang="en-US" dirty="0" smtClean="0"/>
              <a:t> header-header yang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layer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pengirim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Trailer </a:t>
            </a:r>
            <a:r>
              <a:rPr lang="en-US" dirty="0" smtClean="0">
                <a:solidFill>
                  <a:srgbClr val="FF0000"/>
                </a:solidFill>
              </a:rPr>
              <a:t>FCS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error.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smtClean="0"/>
              <a:t>OSI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</a:t>
            </a:r>
            <a:r>
              <a:rPr lang="en-US" dirty="0" err="1" smtClean="0"/>
              <a:t>Dekapsulasi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OSI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93894" y="777617"/>
            <a:ext cx="7107106" cy="478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600200" y="5715000"/>
            <a:ext cx="586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PDU</a:t>
            </a:r>
            <a:r>
              <a:rPr lang="en-US" dirty="0" smtClean="0"/>
              <a:t> : Protocol Data Unit, </a:t>
            </a:r>
            <a:r>
              <a:rPr lang="en-US" dirty="0" err="1" smtClean="0"/>
              <a:t>bentuk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layer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empus Sans ITC" pitchFamily="82" charset="0"/>
              </a:rPr>
              <a:t>Objektif</a:t>
            </a:r>
            <a:endParaRPr lang="en-US" b="1" dirty="0">
              <a:latin typeface="Tempus Sans IT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model OSI </a:t>
            </a:r>
            <a:r>
              <a:rPr lang="en-US" dirty="0" err="1" smtClean="0"/>
              <a:t>dan</a:t>
            </a:r>
            <a:r>
              <a:rPr lang="en-US" dirty="0" smtClean="0"/>
              <a:t> TCP/IP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protokol-protokol</a:t>
            </a:r>
            <a:r>
              <a:rPr lang="en-US" dirty="0" smtClean="0"/>
              <a:t>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network.</a:t>
            </a:r>
          </a:p>
          <a:p>
            <a:endParaRPr lang="en-US" dirty="0" smtClean="0"/>
          </a:p>
          <a:p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problem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model OSI </a:t>
            </a:r>
            <a:r>
              <a:rPr lang="en-US" dirty="0" err="1" smtClean="0"/>
              <a:t>dan</a:t>
            </a:r>
            <a:r>
              <a:rPr lang="en-US" dirty="0" smtClean="0"/>
              <a:t> TCP/IP.</a:t>
            </a:r>
          </a:p>
          <a:p>
            <a:endParaRPr lang="en-US" dirty="0" smtClean="0"/>
          </a:p>
          <a:p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protokol-protokol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model OSI </a:t>
            </a:r>
            <a:r>
              <a:rPr lang="en-US" dirty="0" err="1" smtClean="0"/>
              <a:t>dan</a:t>
            </a:r>
            <a:r>
              <a:rPr lang="en-US" dirty="0" smtClean="0"/>
              <a:t> TCP/IP.</a:t>
            </a:r>
          </a:p>
          <a:p>
            <a:endParaRPr lang="en-US" dirty="0" smtClean="0"/>
          </a:p>
          <a:p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model OSI </a:t>
            </a:r>
            <a:r>
              <a:rPr lang="en-US" dirty="0" err="1" smtClean="0"/>
              <a:t>dan</a:t>
            </a:r>
            <a:r>
              <a:rPr lang="en-US" dirty="0" smtClean="0"/>
              <a:t> TCP/IP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keterkaitan</a:t>
            </a:r>
            <a:r>
              <a:rPr lang="en-US" dirty="0" smtClean="0"/>
              <a:t> layer-layer </a:t>
            </a:r>
            <a:r>
              <a:rPr lang="en-US" dirty="0" err="1" smtClean="0"/>
              <a:t>kedua</a:t>
            </a:r>
            <a:r>
              <a:rPr lang="en-US" dirty="0" smtClean="0"/>
              <a:t> model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OSI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Layer Interaction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1" y="3733800"/>
            <a:ext cx="8305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Same layer Interaction </a:t>
            </a:r>
            <a:r>
              <a:rPr lang="en-US" dirty="0" smtClean="0"/>
              <a:t>:  Header yang </a:t>
            </a:r>
            <a:r>
              <a:rPr lang="en-US" dirty="0" err="1" smtClean="0"/>
              <a:t>diletakkan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layer OSI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host </a:t>
            </a:r>
            <a:r>
              <a:rPr lang="en-US" dirty="0" err="1" smtClean="0"/>
              <a:t>pengirim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dikupas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oleh</a:t>
            </a:r>
            <a:r>
              <a:rPr lang="en-US" dirty="0" smtClean="0">
                <a:solidFill>
                  <a:srgbClr val="FF0000"/>
                </a:solidFill>
              </a:rPr>
              <a:t> layer OSI yang </a:t>
            </a:r>
            <a:r>
              <a:rPr lang="en-US" dirty="0" err="1" smtClean="0">
                <a:solidFill>
                  <a:srgbClr val="FF0000"/>
                </a:solidFill>
              </a:rPr>
              <a:t>sama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host </a:t>
            </a:r>
            <a:r>
              <a:rPr lang="en-US" dirty="0" err="1" smtClean="0"/>
              <a:t>penerima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, layer Transport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penerima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mengupas</a:t>
            </a:r>
            <a:r>
              <a:rPr lang="en-US" dirty="0" smtClean="0"/>
              <a:t> header yang </a:t>
            </a:r>
            <a:r>
              <a:rPr lang="en-US" dirty="0" err="1" smtClean="0"/>
              <a:t>diletakkan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layer Transport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pengirim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5221069"/>
            <a:ext cx="8305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Adjacent layer Interaction </a:t>
            </a:r>
            <a:r>
              <a:rPr lang="en-US" dirty="0" smtClean="0"/>
              <a:t>: 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-layer </a:t>
            </a:r>
            <a:r>
              <a:rPr lang="en-US" dirty="0" err="1" smtClean="0"/>
              <a:t>pada</a:t>
            </a:r>
            <a:r>
              <a:rPr lang="en-US" dirty="0" smtClean="0"/>
              <a:t> host yang </a:t>
            </a:r>
            <a:r>
              <a:rPr lang="en-US" dirty="0" err="1" smtClean="0"/>
              <a:t>sama</a:t>
            </a:r>
            <a:r>
              <a:rPr lang="en-US" dirty="0" smtClean="0"/>
              <a:t>. Layer Network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layer Transport </a:t>
            </a:r>
            <a:r>
              <a:rPr lang="en-US" dirty="0" err="1" smtClean="0"/>
              <a:t>dan</a:t>
            </a:r>
            <a:r>
              <a:rPr lang="en-US" dirty="0" smtClean="0"/>
              <a:t> layer Data Link,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seterusnya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872671" y="914400"/>
            <a:ext cx="1198132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922938" y="914400"/>
            <a:ext cx="1198132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arrow-2way-vertik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867" y="1219200"/>
            <a:ext cx="95250" cy="1838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6808118" y="2009595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Adjacent Layer</a:t>
            </a:r>
            <a:endParaRPr lang="en-US" sz="1600" b="1" dirty="0">
              <a:solidFill>
                <a:srgbClr val="C00000"/>
              </a:solidFill>
            </a:endParaRPr>
          </a:p>
        </p:txBody>
      </p:sp>
      <p:pic>
        <p:nvPicPr>
          <p:cNvPr id="7" name="Picture 6" descr="arrow-2way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3263" y="1066800"/>
            <a:ext cx="2471737" cy="75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6200" y="1143000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Same Layer</a:t>
            </a:r>
            <a:endParaRPr lang="en-US" sz="1600" b="1" dirty="0">
              <a:solidFill>
                <a:srgbClr val="C00000"/>
              </a:solidFill>
            </a:endParaRPr>
          </a:p>
        </p:txBody>
      </p:sp>
      <p:pic>
        <p:nvPicPr>
          <p:cNvPr id="9" name="Picture 8" descr="arrow-2way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3263" y="1448412"/>
            <a:ext cx="2471737" cy="75588"/>
          </a:xfrm>
          <a:prstGeom prst="rect">
            <a:avLst/>
          </a:prstGeom>
        </p:spPr>
      </p:pic>
      <p:pic>
        <p:nvPicPr>
          <p:cNvPr id="10" name="Picture 9" descr="arrow-2way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3263" y="1829412"/>
            <a:ext cx="2471737" cy="75588"/>
          </a:xfrm>
          <a:prstGeom prst="rect">
            <a:avLst/>
          </a:prstGeom>
        </p:spPr>
      </p:pic>
      <p:pic>
        <p:nvPicPr>
          <p:cNvPr id="13" name="Picture 12" descr="arrow-2way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3263" y="2210412"/>
            <a:ext cx="2471737" cy="75588"/>
          </a:xfrm>
          <a:prstGeom prst="rect">
            <a:avLst/>
          </a:prstGeom>
        </p:spPr>
      </p:pic>
      <p:pic>
        <p:nvPicPr>
          <p:cNvPr id="14" name="Picture 13" descr="arrow-2way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3263" y="2515212"/>
            <a:ext cx="2471737" cy="75588"/>
          </a:xfrm>
          <a:prstGeom prst="rect">
            <a:avLst/>
          </a:prstGeom>
        </p:spPr>
      </p:pic>
      <p:pic>
        <p:nvPicPr>
          <p:cNvPr id="15" name="Picture 14" descr="arrow-2way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3263" y="2896212"/>
            <a:ext cx="2471737" cy="75588"/>
          </a:xfrm>
          <a:prstGeom prst="rect">
            <a:avLst/>
          </a:prstGeom>
        </p:spPr>
      </p:pic>
      <p:pic>
        <p:nvPicPr>
          <p:cNvPr id="16" name="Picture 15" descr="arrow-2way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3263" y="3201012"/>
            <a:ext cx="2471737" cy="75588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962400" y="762000"/>
            <a:ext cx="4969002" cy="556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Meski</a:t>
            </a:r>
            <a:r>
              <a:rPr lang="en-US" dirty="0" smtClean="0"/>
              <a:t> Model OSI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diakui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universal, </a:t>
            </a:r>
            <a:r>
              <a:rPr lang="en-US" dirty="0" err="1" smtClean="0"/>
              <a:t>namun</a:t>
            </a:r>
            <a:r>
              <a:rPr lang="en-US" dirty="0" smtClean="0"/>
              <a:t> standard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Internet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kini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standard TCP/IP.</a:t>
            </a:r>
          </a:p>
          <a:p>
            <a:endParaRPr lang="en-US" dirty="0" smtClean="0"/>
          </a:p>
          <a:p>
            <a:r>
              <a:rPr lang="en-US" dirty="0" smtClean="0"/>
              <a:t>Model TCP/IP </a:t>
            </a:r>
            <a:r>
              <a:rPr lang="en-US" dirty="0" err="1" smtClean="0"/>
              <a:t>dan</a:t>
            </a:r>
            <a:r>
              <a:rPr lang="en-US" dirty="0" smtClean="0"/>
              <a:t> TCP/IP </a:t>
            </a:r>
            <a:r>
              <a:rPr lang="en-US" dirty="0" smtClean="0">
                <a:solidFill>
                  <a:srgbClr val="0070C0"/>
                </a:solidFill>
              </a:rPr>
              <a:t>Protocol Suite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 </a:t>
            </a:r>
            <a:r>
              <a:rPr lang="en-US" dirty="0" err="1" smtClean="0"/>
              <a:t>antara</a:t>
            </a:r>
            <a:r>
              <a:rPr lang="en-US" dirty="0" smtClean="0"/>
              <a:t> 2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pun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Model TCP/IP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Department of Defense (</a:t>
            </a:r>
            <a:r>
              <a:rPr lang="en-US" dirty="0" err="1" smtClean="0"/>
              <a:t>DoD</a:t>
            </a:r>
            <a:r>
              <a:rPr lang="en-US" dirty="0" smtClean="0"/>
              <a:t>) </a:t>
            </a:r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menginginkan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network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survive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, </a:t>
            </a:r>
            <a:r>
              <a:rPr lang="en-US" dirty="0" err="1" smtClean="0"/>
              <a:t>meski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perang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TCP/IP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Protocol Suite</a:t>
            </a:r>
            <a:r>
              <a:rPr lang="en-US" dirty="0" smtClean="0"/>
              <a:t>) </a:t>
            </a:r>
            <a:r>
              <a:rPr lang="en-US" dirty="0" err="1" smtClean="0"/>
              <a:t>komunikasi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Internet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894705" y="838200"/>
            <a:ext cx="2417752" cy="518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lowchart: Process 5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Protocol Suite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96112" y="838199"/>
            <a:ext cx="7332413" cy="5193792"/>
          </a:xfrm>
          <a:noFill/>
          <a:ln/>
        </p:spPr>
      </p:pic>
      <p:sp>
        <p:nvSpPr>
          <p:cNvPr id="5" name="Flowchart: Process 4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Application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12" y="838199"/>
            <a:ext cx="7332412" cy="5193792"/>
          </a:xfrm>
          <a:prstGeom prst="rect">
            <a:avLst/>
          </a:prstGeom>
          <a:noFill/>
          <a:ln/>
        </p:spPr>
      </p:pic>
      <p:sp>
        <p:nvSpPr>
          <p:cNvPr id="5" name="Flowchart: Process 4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Menangan</a:t>
            </a:r>
            <a:r>
              <a:rPr lang="en-US" dirty="0" smtClean="0"/>
              <a:t> </a:t>
            </a:r>
            <a:r>
              <a:rPr lang="en-US" dirty="0" err="1" smtClean="0"/>
              <a:t>protokol-protokol</a:t>
            </a:r>
            <a:r>
              <a:rPr lang="en-US" dirty="0" smtClean="0"/>
              <a:t> high-level, </a:t>
            </a:r>
            <a:r>
              <a:rPr lang="en-US" dirty="0" err="1" smtClean="0"/>
              <a:t>isu-isu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representasi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0070C0"/>
                </a:solidFill>
              </a:rPr>
              <a:t>encoding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session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0070C0"/>
                </a:solidFill>
              </a:rPr>
              <a:t>services</a:t>
            </a:r>
            <a:r>
              <a:rPr lang="en-US" dirty="0" smtClean="0"/>
              <a:t>) </a:t>
            </a:r>
            <a:r>
              <a:rPr lang="en-US" dirty="0" err="1" smtClean="0"/>
              <a:t>bagi</a:t>
            </a:r>
            <a:r>
              <a:rPr lang="en-US" dirty="0" smtClean="0"/>
              <a:t> software yang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software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services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software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software yang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network.</a:t>
            </a:r>
          </a:p>
          <a:p>
            <a:endParaRPr lang="en-US" dirty="0" smtClean="0"/>
          </a:p>
          <a:p>
            <a:r>
              <a:rPr lang="en-US" dirty="0" err="1" smtClean="0"/>
              <a:t>Misal</a:t>
            </a:r>
            <a:r>
              <a:rPr lang="en-US" dirty="0" smtClean="0"/>
              <a:t> : http, ftp, </a:t>
            </a:r>
            <a:r>
              <a:rPr lang="en-US" dirty="0" err="1" smtClean="0"/>
              <a:t>smtp</a:t>
            </a:r>
            <a:r>
              <a:rPr lang="en-US" dirty="0" smtClean="0"/>
              <a:t>, telnet, </a:t>
            </a:r>
            <a:r>
              <a:rPr lang="en-US" dirty="0" err="1" smtClean="0"/>
              <a:t>dan</a:t>
            </a:r>
            <a:r>
              <a:rPr lang="en-US" dirty="0" smtClean="0"/>
              <a:t> lain-lain.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Transport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12" y="838199"/>
            <a:ext cx="7332412" cy="5193791"/>
          </a:xfrm>
          <a:prstGeom prst="rect">
            <a:avLst/>
          </a:prstGeom>
          <a:noFill/>
          <a:ln/>
        </p:spPr>
      </p:pic>
      <p:sp>
        <p:nvSpPr>
          <p:cNvPr id="4" name="Flowchart: Process 3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Menyediakan</a:t>
            </a:r>
            <a:r>
              <a:rPr lang="en-US" dirty="0" smtClean="0"/>
              <a:t> services transport </a:t>
            </a:r>
            <a:r>
              <a:rPr lang="en-US" dirty="0" err="1" smtClean="0"/>
              <a:t>dari</a:t>
            </a:r>
            <a:r>
              <a:rPr lang="en-US" dirty="0" smtClean="0"/>
              <a:t> host </a:t>
            </a:r>
            <a:r>
              <a:rPr lang="en-US" dirty="0" err="1" smtClean="0"/>
              <a:t>pengirim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penerima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segmentasi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layer application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pengirim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menyusunnya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penerima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isu-isu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reliability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0070C0"/>
                </a:solidFill>
              </a:rPr>
              <a:t>flow control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error correction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0070C0"/>
                </a:solidFill>
              </a:rPr>
              <a:t>Reliability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sequence </a:t>
            </a:r>
            <a:r>
              <a:rPr lang="en-US" i="1" dirty="0" smtClean="0">
                <a:solidFill>
                  <a:srgbClr val="C00000"/>
                </a:solidFill>
              </a:rPr>
              <a:t>numbers(</a:t>
            </a:r>
            <a:r>
              <a:rPr lang="en-US" i="1" dirty="0" err="1" smtClean="0">
                <a:solidFill>
                  <a:srgbClr val="C00000"/>
                </a:solidFill>
              </a:rPr>
              <a:t>seq</a:t>
            </a:r>
            <a:r>
              <a:rPr lang="en-US" i="1" dirty="0" smtClean="0">
                <a:solidFill>
                  <a:srgbClr val="0070C0"/>
                </a:solidFill>
              </a:rPr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acknowledgements(</a:t>
            </a:r>
            <a:r>
              <a:rPr lang="en-US" i="1" dirty="0" err="1" smtClean="0">
                <a:solidFill>
                  <a:srgbClr val="C00000"/>
                </a:solidFill>
              </a:rPr>
              <a:t>ack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0070C0"/>
                </a:solidFill>
              </a:rPr>
              <a:t>Flow control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sliding windows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Transmission Control Protocol (</a:t>
            </a:r>
            <a:r>
              <a:rPr lang="en-US" dirty="0" smtClean="0">
                <a:solidFill>
                  <a:srgbClr val="FF0000"/>
                </a:solidFill>
              </a:rPr>
              <a:t>TCP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User Datagram Protocol (</a:t>
            </a:r>
            <a:r>
              <a:rPr lang="en-US" dirty="0" smtClean="0">
                <a:solidFill>
                  <a:srgbClr val="FF0000"/>
                </a:solidFill>
              </a:rPr>
              <a:t>UDP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Internet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13" y="838199"/>
            <a:ext cx="7332410" cy="5193791"/>
          </a:xfrm>
          <a:prstGeom prst="rect">
            <a:avLst/>
          </a:prstGeom>
          <a:noFill/>
          <a:ln/>
        </p:spPr>
      </p:pic>
      <p:sp>
        <p:nvSpPr>
          <p:cNvPr id="4" name="Flowchart: Process 3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pengalamatan</a:t>
            </a:r>
            <a:r>
              <a:rPr lang="en-US" dirty="0" smtClean="0"/>
              <a:t> </a:t>
            </a:r>
            <a:r>
              <a:rPr lang="en-US" dirty="0" err="1" smtClean="0"/>
              <a:t>logik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FF0000"/>
                </a:solidFill>
              </a:rPr>
              <a:t>IP Address</a:t>
            </a:r>
            <a:r>
              <a:rPr lang="en-US" dirty="0" smtClean="0"/>
              <a:t>)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IP address yang </a:t>
            </a:r>
            <a:r>
              <a:rPr lang="en-US" dirty="0" err="1" smtClean="0"/>
              <a:t>berbeda</a:t>
            </a:r>
            <a:r>
              <a:rPr lang="en-US" dirty="0" smtClean="0"/>
              <a:t> (</a:t>
            </a:r>
            <a:r>
              <a:rPr lang="en-US" dirty="0" err="1" smtClean="0"/>
              <a:t>unik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routing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router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kemana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dikirimkan</a:t>
            </a:r>
            <a:r>
              <a:rPr lang="en-US" dirty="0" smtClean="0"/>
              <a:t> agar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best path</a:t>
            </a:r>
            <a:r>
              <a:rPr lang="en-US" dirty="0" smtClean="0"/>
              <a:t>)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ditempuh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layer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FF0000"/>
                </a:solidFill>
              </a:rPr>
              <a:t>IP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Flowchart: Process 3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Internetworking Protocol (</a:t>
            </a:r>
            <a:r>
              <a:rPr lang="en-US" dirty="0" smtClean="0">
                <a:solidFill>
                  <a:srgbClr val="FF0000"/>
                </a:solidFill>
              </a:rPr>
              <a:t>IP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Unreliable, connectionless, best-effort : yang </a:t>
            </a:r>
            <a:r>
              <a:rPr lang="en-US" dirty="0" err="1" smtClean="0"/>
              <a:t>berarti</a:t>
            </a:r>
            <a:r>
              <a:rPr lang="en-US" dirty="0" smtClean="0"/>
              <a:t> IP </a:t>
            </a:r>
            <a:r>
              <a:rPr lang="en-US" i="1" dirty="0" err="1" smtClean="0">
                <a:solidFill>
                  <a:srgbClr val="FF0000"/>
                </a:solidFill>
              </a:rPr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koreksi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error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tiba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Fungsi-fungsi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ditangani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layer </a:t>
            </a:r>
            <a:r>
              <a:rPr lang="en-US" dirty="0" err="1" smtClean="0"/>
              <a:t>diatasnya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C00000"/>
                </a:solidFill>
              </a:rPr>
              <a:t>transport</a:t>
            </a:r>
            <a:r>
              <a:rPr lang="en-US" dirty="0" smtClean="0"/>
              <a:t>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Address Resolution Protocol (</a:t>
            </a:r>
            <a:r>
              <a:rPr lang="en-US" dirty="0" smtClean="0">
                <a:solidFill>
                  <a:srgbClr val="FF0000"/>
                </a:solidFill>
              </a:rPr>
              <a:t>ARP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mengasosiasikan</a:t>
            </a:r>
            <a:r>
              <a:rPr lang="en-US" dirty="0" smtClean="0"/>
              <a:t> IP address </a:t>
            </a:r>
            <a:r>
              <a:rPr lang="en-US" dirty="0" err="1" smtClean="0"/>
              <a:t>dengan</a:t>
            </a:r>
            <a:r>
              <a:rPr lang="en-US" dirty="0" smtClean="0"/>
              <a:t> physical address.</a:t>
            </a:r>
          </a:p>
          <a:p>
            <a:pPr lvl="1"/>
            <a:r>
              <a:rPr lang="en-US" dirty="0" smtClean="0"/>
              <a:t>ARP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physical address </a:t>
            </a:r>
            <a:r>
              <a:rPr lang="en-US" dirty="0" err="1" smtClean="0"/>
              <a:t>dari</a:t>
            </a:r>
            <a:r>
              <a:rPr lang="en-US" dirty="0" smtClean="0"/>
              <a:t> node </a:t>
            </a:r>
            <a:r>
              <a:rPr lang="en-US" dirty="0" err="1" smtClean="0"/>
              <a:t>jika</a:t>
            </a:r>
            <a:r>
              <a:rPr lang="en-US" dirty="0" smtClean="0"/>
              <a:t> IP address </a:t>
            </a:r>
            <a:r>
              <a:rPr lang="en-US" dirty="0" err="1" smtClean="0"/>
              <a:t>diketahui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Dalam</a:t>
            </a:r>
            <a:r>
              <a:rPr lang="en-US" dirty="0" smtClean="0"/>
              <a:t> LAN, MAC address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(</a:t>
            </a:r>
            <a:r>
              <a:rPr lang="en-US" dirty="0" err="1" smtClean="0"/>
              <a:t>Lan</a:t>
            </a:r>
            <a:r>
              <a:rPr lang="en-US" dirty="0" smtClean="0"/>
              <a:t> Card).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Butuh</a:t>
            </a:r>
            <a:r>
              <a:rPr lang="en-US" dirty="0" smtClean="0"/>
              <a:t>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eaLnBrk="0" hangingPunct="0"/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mem</a:t>
            </a:r>
            <a:r>
              <a:rPr lang="en-US" dirty="0" smtClean="0"/>
              <a:t>-”</a:t>
            </a:r>
            <a:r>
              <a:rPr lang="en-US" dirty="0" smtClean="0">
                <a:solidFill>
                  <a:srgbClr val="00B0F0"/>
                </a:solidFill>
              </a:rPr>
              <a:t>break-down</a:t>
            </a:r>
            <a:r>
              <a:rPr lang="en-US" dirty="0" smtClean="0"/>
              <a:t>” </a:t>
            </a:r>
            <a:r>
              <a:rPr lang="en-US" dirty="0" err="1" smtClean="0"/>
              <a:t>fungsi-fungsi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network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.</a:t>
            </a:r>
          </a:p>
          <a:p>
            <a:pPr algn="just" eaLnBrk="0" hangingPunct="0"/>
            <a:endParaRPr lang="en-US" dirty="0" smtClean="0"/>
          </a:p>
          <a:p>
            <a:pPr algn="just" eaLnBrk="0" hangingPunct="0"/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standard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network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vendor. </a:t>
            </a:r>
          </a:p>
          <a:p>
            <a:pPr algn="just" eaLnBrk="0" hangingPunct="0"/>
            <a:endParaRPr lang="en-US" dirty="0" smtClean="0"/>
          </a:p>
          <a:p>
            <a:pPr algn="just" eaLnBrk="0" hangingPunct="0"/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model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mempermudah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proses</a:t>
            </a:r>
            <a:r>
              <a:rPr lang="en-US" dirty="0" smtClean="0">
                <a:solidFill>
                  <a:srgbClr val="00B0F0"/>
                </a:solidFill>
              </a:rPr>
              <a:t> troubleshoot </a:t>
            </a:r>
            <a:r>
              <a:rPr lang="en-US" dirty="0" err="1" smtClean="0"/>
              <a:t>masalah-masalah</a:t>
            </a:r>
            <a:r>
              <a:rPr lang="en-US" dirty="0" smtClean="0"/>
              <a:t> yang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network.</a:t>
            </a:r>
          </a:p>
          <a:p>
            <a:pPr algn="just" eaLnBrk="0" hangingPunct="0"/>
            <a:endParaRPr lang="en-US" dirty="0" smtClean="0"/>
          </a:p>
          <a:p>
            <a:pPr algn="just" eaLnBrk="0" hangingPunct="0"/>
            <a:r>
              <a:rPr lang="en-US" dirty="0" err="1" smtClean="0"/>
              <a:t>Memungkinkan</a:t>
            </a:r>
            <a:r>
              <a:rPr lang="en-US" dirty="0" smtClean="0"/>
              <a:t> vendor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area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network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. </a:t>
            </a:r>
          </a:p>
          <a:p>
            <a:pPr algn="just" eaLnBrk="0" hangingPunct="0"/>
            <a:endParaRPr lang="en-US" dirty="0" smtClean="0"/>
          </a:p>
          <a:p>
            <a:pPr algn="just" eaLnBrk="0" hangingPunct="0"/>
            <a:r>
              <a:rPr lang="en-US" dirty="0" smtClean="0"/>
              <a:t>ISO me-release </a:t>
            </a:r>
            <a:r>
              <a:rPr lang="en-US" dirty="0" smtClean="0">
                <a:solidFill>
                  <a:srgbClr val="FF0000"/>
                </a:solidFill>
              </a:rPr>
              <a:t>Model OSI </a:t>
            </a:r>
            <a:r>
              <a:rPr lang="en-US" dirty="0" err="1" smtClean="0"/>
              <a:t>pada</a:t>
            </a:r>
            <a:r>
              <a:rPr lang="en-US" dirty="0" smtClean="0"/>
              <a:t> tahun1984.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Reserve Address Resolution protocol (</a:t>
            </a:r>
            <a:r>
              <a:rPr lang="en-US" dirty="0" smtClean="0">
                <a:solidFill>
                  <a:srgbClr val="FF0000"/>
                </a:solidFill>
              </a:rPr>
              <a:t>RARP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Memungkinkan</a:t>
            </a:r>
            <a:r>
              <a:rPr lang="en-US" dirty="0" smtClean="0"/>
              <a:t> host </a:t>
            </a:r>
            <a:r>
              <a:rPr lang="en-US" dirty="0" err="1" smtClean="0"/>
              <a:t>menemukan</a:t>
            </a:r>
            <a:r>
              <a:rPr lang="en-US" dirty="0" smtClean="0"/>
              <a:t> Internet address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Physical address.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Internet Control Message Protocol (</a:t>
            </a:r>
            <a:r>
              <a:rPr lang="en-US" dirty="0" smtClean="0">
                <a:solidFill>
                  <a:srgbClr val="FF0000"/>
                </a:solidFill>
              </a:rPr>
              <a:t>ICMP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host </a:t>
            </a:r>
            <a:r>
              <a:rPr lang="en-US" dirty="0" err="1" smtClean="0"/>
              <a:t>dan</a:t>
            </a:r>
            <a:r>
              <a:rPr lang="en-US" dirty="0" smtClean="0"/>
              <a:t> gateway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mengirim</a:t>
            </a:r>
            <a:r>
              <a:rPr lang="en-US" dirty="0" smtClean="0"/>
              <a:t> </a:t>
            </a:r>
            <a:r>
              <a:rPr lang="en-US" dirty="0" err="1" smtClean="0"/>
              <a:t>notifikasi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datagram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pengirim</a:t>
            </a:r>
            <a:endParaRPr lang="en-US" dirty="0" smtClean="0"/>
          </a:p>
          <a:p>
            <a:pPr lvl="1"/>
            <a:r>
              <a:rPr lang="en-US" dirty="0" smtClean="0"/>
              <a:t>ICMP </a:t>
            </a:r>
            <a:r>
              <a:rPr lang="en-US" dirty="0" err="1" smtClean="0"/>
              <a:t>mengirim</a:t>
            </a:r>
            <a:r>
              <a:rPr lang="en-US" dirty="0" smtClean="0"/>
              <a:t> query </a:t>
            </a:r>
            <a:r>
              <a:rPr lang="en-US" dirty="0" err="1" smtClean="0"/>
              <a:t>dan</a:t>
            </a:r>
            <a:r>
              <a:rPr lang="en-US" dirty="0" smtClean="0"/>
              <a:t> error reporting message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Internet Group Message Protocol (</a:t>
            </a:r>
            <a:r>
              <a:rPr lang="en-US" dirty="0" smtClean="0">
                <a:solidFill>
                  <a:srgbClr val="FF0000"/>
                </a:solidFill>
              </a:rPr>
              <a:t>IGMP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simultan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message </a:t>
            </a:r>
            <a:r>
              <a:rPr lang="en-US" dirty="0" err="1" smtClean="0"/>
              <a:t>ke</a:t>
            </a:r>
            <a:r>
              <a:rPr lang="en-US" dirty="0" smtClean="0"/>
              <a:t> group </a:t>
            </a:r>
            <a:r>
              <a:rPr lang="en-US" dirty="0" err="1" smtClean="0"/>
              <a:t>penerima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C00000"/>
                </a:solidFill>
              </a:rPr>
              <a:t>Multicast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Network Access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13" y="838199"/>
            <a:ext cx="7332410" cy="5193790"/>
          </a:xfrm>
          <a:prstGeom prst="rect">
            <a:avLst/>
          </a:prstGeom>
          <a:noFill/>
          <a:ln/>
        </p:spPr>
      </p:pic>
      <p:sp>
        <p:nvSpPr>
          <p:cNvPr id="4" name="Flowchart: Process 3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Network Access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layer </a:t>
            </a:r>
            <a:r>
              <a:rPr lang="en-US" i="1" dirty="0" smtClean="0">
                <a:solidFill>
                  <a:srgbClr val="FF0000"/>
                </a:solidFill>
              </a:rPr>
              <a:t>host-to-network</a:t>
            </a:r>
            <a:r>
              <a:rPr lang="en-US" dirty="0" smtClean="0"/>
              <a:t>. </a:t>
            </a:r>
            <a:r>
              <a:rPr lang="en-US" dirty="0" err="1" smtClean="0"/>
              <a:t>Protokol-protokol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WAN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layer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perantara</a:t>
            </a:r>
            <a:r>
              <a:rPr lang="en-US" dirty="0" smtClean="0"/>
              <a:t>/interface </a:t>
            </a:r>
            <a:r>
              <a:rPr lang="en-US" dirty="0" err="1" smtClean="0"/>
              <a:t>dengan</a:t>
            </a:r>
            <a:r>
              <a:rPr lang="en-US" dirty="0" smtClean="0"/>
              <a:t> network adapter (</a:t>
            </a:r>
            <a:r>
              <a:rPr lang="en-US" dirty="0" err="1" smtClean="0"/>
              <a:t>Lan</a:t>
            </a:r>
            <a:r>
              <a:rPr lang="en-US" dirty="0" smtClean="0"/>
              <a:t> Card).</a:t>
            </a:r>
          </a:p>
          <a:p>
            <a:endParaRPr lang="en-US" dirty="0" smtClean="0"/>
          </a:p>
          <a:p>
            <a:r>
              <a:rPr lang="en-US" dirty="0" err="1" smtClean="0"/>
              <a:t>Memformat</a:t>
            </a:r>
            <a:r>
              <a:rPr lang="en-US" dirty="0" smtClean="0"/>
              <a:t> data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unit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frame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mengkonversi</a:t>
            </a:r>
            <a:r>
              <a:rPr lang="en-US" dirty="0" smtClean="0"/>
              <a:t> frame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arus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elektrik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kirimkan</a:t>
            </a:r>
            <a:r>
              <a:rPr lang="en-US" dirty="0" smtClean="0"/>
              <a:t> </a:t>
            </a:r>
            <a:r>
              <a:rPr lang="en-US" dirty="0" err="1" smtClean="0"/>
              <a:t>melewati</a:t>
            </a:r>
            <a:r>
              <a:rPr lang="en-US" dirty="0" smtClean="0"/>
              <a:t> medium </a:t>
            </a:r>
            <a:r>
              <a:rPr lang="en-US" dirty="0" err="1" smtClean="0"/>
              <a:t>transmisi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pengalamatan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MAC address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pengirim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penerima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Mengecek</a:t>
            </a:r>
            <a:r>
              <a:rPr lang="en-US" dirty="0" smtClean="0"/>
              <a:t> error </a:t>
            </a:r>
            <a:r>
              <a:rPr lang="en-US" dirty="0" err="1" smtClean="0"/>
              <a:t>pada</a:t>
            </a:r>
            <a:r>
              <a:rPr lang="en-US" dirty="0" smtClean="0"/>
              <a:t> frame yang </a:t>
            </a:r>
            <a:r>
              <a:rPr lang="en-US" dirty="0" err="1" smtClean="0"/>
              <a:t>diterima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FF0000"/>
                </a:solidFill>
              </a:rPr>
              <a:t>error-checking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Network Access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742950"/>
            <a:ext cx="38100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03854" y="1371600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Kartu</a:t>
            </a:r>
            <a:r>
              <a:rPr lang="en-US" sz="1600" dirty="0" smtClean="0"/>
              <a:t> </a:t>
            </a:r>
            <a:r>
              <a:rPr lang="en-US" sz="1600" dirty="0" err="1" smtClean="0"/>
              <a:t>Jaringan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733800"/>
            <a:ext cx="861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Memecah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Membungkus</a:t>
            </a:r>
            <a:r>
              <a:rPr lang="en-US" dirty="0" smtClean="0"/>
              <a:t> </a:t>
            </a:r>
            <a:r>
              <a:rPr lang="en-US" dirty="0" err="1" smtClean="0"/>
              <a:t>bagian-bagian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header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adapter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penerima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memproses</a:t>
            </a:r>
            <a:r>
              <a:rPr lang="en-US" dirty="0" smtClean="0"/>
              <a:t> frame.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frame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Menyerahkan</a:t>
            </a:r>
            <a:r>
              <a:rPr lang="en-US" dirty="0" smtClean="0"/>
              <a:t> frame-frame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yang </a:t>
            </a:r>
            <a:r>
              <a:rPr lang="en-US" dirty="0" err="1" smtClean="0"/>
              <a:t>bersesuaian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physical layer </a:t>
            </a:r>
            <a:r>
              <a:rPr lang="en-US" dirty="0" err="1" smtClean="0"/>
              <a:t>pada</a:t>
            </a:r>
            <a:r>
              <a:rPr lang="en-US" dirty="0" smtClean="0"/>
              <a:t> model OSI, yang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mengkonversi</a:t>
            </a:r>
            <a:r>
              <a:rPr lang="en-US" dirty="0" smtClean="0"/>
              <a:t> frame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arus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listrik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mengirimkannya</a:t>
            </a:r>
            <a:r>
              <a:rPr lang="en-US" dirty="0" smtClean="0"/>
              <a:t> </a:t>
            </a:r>
            <a:r>
              <a:rPr lang="en-US" dirty="0" err="1" smtClean="0"/>
              <a:t>melewati</a:t>
            </a:r>
            <a:r>
              <a:rPr lang="en-US" dirty="0" smtClean="0"/>
              <a:t> medium </a:t>
            </a:r>
            <a:r>
              <a:rPr lang="en-US" dirty="0" err="1" smtClean="0"/>
              <a:t>transmisi</a:t>
            </a:r>
            <a:r>
              <a:rPr lang="en-US" dirty="0" smtClean="0"/>
              <a:t> (</a:t>
            </a:r>
            <a:r>
              <a:rPr lang="en-US" dirty="0" err="1" smtClean="0"/>
              <a:t>kabel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048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Ketika</a:t>
            </a:r>
            <a:r>
              <a:rPr lang="en-US" dirty="0" smtClean="0"/>
              <a:t> software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ethernet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layer </a:t>
            </a:r>
            <a:r>
              <a:rPr lang="en-US" dirty="0" err="1" smtClean="0"/>
              <a:t>diatasnya</a:t>
            </a:r>
            <a:r>
              <a:rPr lang="en-US" dirty="0" smtClean="0"/>
              <a:t> (Internet layer),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Enkapsulasi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9" name="Content Placeholder 8" descr="encapsulation.jpg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506" y="738353"/>
            <a:ext cx="7918587" cy="5346094"/>
          </a:xfrm>
        </p:spPr>
      </p:pic>
      <p:sp>
        <p:nvSpPr>
          <p:cNvPr id="11" name="TextBox 10"/>
          <p:cNvSpPr txBox="1"/>
          <p:nvPr/>
        </p:nvSpPr>
        <p:spPr>
          <a:xfrm>
            <a:off x="1600200" y="5955268"/>
            <a:ext cx="586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PDU</a:t>
            </a:r>
            <a:r>
              <a:rPr lang="en-US" dirty="0" smtClean="0"/>
              <a:t> : Protocol Data Unit, </a:t>
            </a:r>
            <a:r>
              <a:rPr lang="en-US" dirty="0" err="1" smtClean="0"/>
              <a:t>bentuk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layer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8" descr="encapsulation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505" y="738353"/>
            <a:ext cx="7918587" cy="53460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Deenkapsulasi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5955268"/>
            <a:ext cx="586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PDU</a:t>
            </a:r>
            <a:r>
              <a:rPr lang="en-US" dirty="0" smtClean="0"/>
              <a:t> : Protocol Data Unit, </a:t>
            </a:r>
            <a:r>
              <a:rPr lang="en-US" dirty="0" err="1" smtClean="0"/>
              <a:t>bentuk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layer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OSI &amp; TCP/IP </a:t>
            </a:r>
            <a:endParaRPr lang="en-US" dirty="0"/>
          </a:p>
        </p:txBody>
      </p:sp>
      <p:pic>
        <p:nvPicPr>
          <p:cNvPr id="12" name="Content Placeholder 11" descr="TCPIP vs OSI.png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0" y="762000"/>
            <a:ext cx="5321582" cy="3769454"/>
          </a:xfrm>
        </p:spPr>
      </p:pic>
      <p:sp>
        <p:nvSpPr>
          <p:cNvPr id="13" name="TextBox 12"/>
          <p:cNvSpPr txBox="1"/>
          <p:nvPr/>
        </p:nvSpPr>
        <p:spPr>
          <a:xfrm>
            <a:off x="457200" y="4540984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Internet</a:t>
            </a:r>
            <a:r>
              <a:rPr lang="en-US" sz="2000" dirty="0" smtClean="0"/>
              <a:t> </a:t>
            </a:r>
            <a:r>
              <a:rPr lang="en-US" sz="2000" dirty="0" err="1" smtClean="0"/>
              <a:t>dibangun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standard </a:t>
            </a:r>
            <a:r>
              <a:rPr lang="en-US" sz="2000" dirty="0" err="1" smtClean="0"/>
              <a:t>protokol-protokol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TCP/IP</a:t>
            </a:r>
            <a:r>
              <a:rPr lang="en-US" sz="2000" dirty="0" smtClean="0"/>
              <a:t>. Model TCP/IP  </a:t>
            </a:r>
            <a:r>
              <a:rPr lang="en-US" sz="2000" dirty="0" err="1" smtClean="0"/>
              <a:t>mendapat</a:t>
            </a:r>
            <a:r>
              <a:rPr lang="en-US" sz="2000" dirty="0" smtClean="0"/>
              <a:t> </a:t>
            </a:r>
            <a:r>
              <a:rPr lang="en-US" sz="2000" dirty="0" err="1" smtClean="0"/>
              <a:t>kepercayaan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protokol-protokol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dimilikinya</a:t>
            </a:r>
            <a:r>
              <a:rPr lang="en-US" sz="2000" dirty="0" smtClean="0"/>
              <a:t>. </a:t>
            </a:r>
            <a:r>
              <a:rPr lang="en-US" sz="2000" dirty="0" err="1" smtClean="0"/>
              <a:t>Sebaliknya</a:t>
            </a:r>
            <a:r>
              <a:rPr lang="en-US" sz="2000" dirty="0" smtClean="0"/>
              <a:t>, model OSI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membangun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. Model </a:t>
            </a:r>
            <a:r>
              <a:rPr lang="en-US" sz="2000" dirty="0" smtClean="0">
                <a:solidFill>
                  <a:srgbClr val="00B0F0"/>
                </a:solidFill>
              </a:rPr>
              <a:t>OSI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sebagai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panduan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memahami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komunikasi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Flowchart: Process 4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OSI &amp; TCP/IP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TCP/IP </a:t>
            </a:r>
            <a:r>
              <a:rPr lang="en-US" dirty="0" err="1" smtClean="0"/>
              <a:t>dan</a:t>
            </a:r>
            <a:r>
              <a:rPr lang="en-US" dirty="0" smtClean="0"/>
              <a:t> OSI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kemiripan-kemiripan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sama-sama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Layer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sama-sama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layer </a:t>
            </a:r>
            <a:r>
              <a:rPr lang="en-US" dirty="0" smtClean="0">
                <a:solidFill>
                  <a:srgbClr val="00B0F0"/>
                </a:solidFill>
              </a:rPr>
              <a:t>application</a:t>
            </a:r>
            <a:r>
              <a:rPr lang="en-US" dirty="0" smtClean="0"/>
              <a:t> </a:t>
            </a:r>
            <a:r>
              <a:rPr lang="en-US" dirty="0" err="1" smtClean="0"/>
              <a:t>meskipun</a:t>
            </a:r>
            <a:r>
              <a:rPr lang="en-US" dirty="0" smtClean="0"/>
              <a:t> service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layer </a:t>
            </a:r>
            <a:r>
              <a:rPr lang="en-US" dirty="0" smtClean="0">
                <a:solidFill>
                  <a:srgbClr val="00B0F0"/>
                </a:solidFill>
              </a:rPr>
              <a:t>transport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network</a:t>
            </a:r>
            <a:r>
              <a:rPr lang="en-US" dirty="0" smtClean="0"/>
              <a:t> yang </a:t>
            </a:r>
            <a:r>
              <a:rPr lang="en-US" dirty="0" err="1" smtClean="0"/>
              <a:t>sebanding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Professional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networking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model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OSI &amp; TCP/IP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perbedaan-perbedaan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model :</a:t>
            </a:r>
          </a:p>
          <a:p>
            <a:endParaRPr lang="en-US" dirty="0" smtClean="0"/>
          </a:p>
          <a:p>
            <a:r>
              <a:rPr lang="en-US" dirty="0" smtClean="0"/>
              <a:t>TCP/IP </a:t>
            </a:r>
            <a:r>
              <a:rPr lang="en-US" dirty="0" err="1" smtClean="0"/>
              <a:t>mengkombinasikan</a:t>
            </a:r>
            <a:r>
              <a:rPr lang="en-US" dirty="0" smtClean="0"/>
              <a:t> layer OSI </a:t>
            </a:r>
            <a:r>
              <a:rPr lang="en-US" i="1" dirty="0" smtClean="0">
                <a:solidFill>
                  <a:srgbClr val="00B0F0"/>
                </a:solidFill>
              </a:rPr>
              <a:t>presentation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B0F0"/>
                </a:solidFill>
              </a:rPr>
              <a:t>session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layer </a:t>
            </a:r>
            <a:r>
              <a:rPr lang="en-US" i="1" dirty="0" smtClean="0">
                <a:solidFill>
                  <a:srgbClr val="00B0F0"/>
                </a:solidFill>
              </a:rPr>
              <a:t>application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TCP/IP </a:t>
            </a:r>
            <a:r>
              <a:rPr lang="en-US" dirty="0" err="1" smtClean="0"/>
              <a:t>mengkombinasikan</a:t>
            </a:r>
            <a:r>
              <a:rPr lang="en-US" dirty="0" smtClean="0"/>
              <a:t> layer OSI </a:t>
            </a:r>
            <a:r>
              <a:rPr lang="en-US" i="1" dirty="0" smtClean="0">
                <a:solidFill>
                  <a:srgbClr val="00B0F0"/>
                </a:solidFill>
              </a:rPr>
              <a:t>data link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B0F0"/>
                </a:solidFill>
              </a:rPr>
              <a:t>physical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layer </a:t>
            </a:r>
            <a:r>
              <a:rPr lang="en-US" i="1" dirty="0" smtClean="0">
                <a:solidFill>
                  <a:srgbClr val="00B0F0"/>
                </a:solidFill>
              </a:rPr>
              <a:t>Network Access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TCP/IP </a:t>
            </a:r>
            <a:r>
              <a:rPr lang="en-US" dirty="0" err="1" smtClean="0"/>
              <a:t>kelihatan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layer-layer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TCP/IP layer transport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UDP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yang reliable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layer transport </a:t>
            </a:r>
            <a:r>
              <a:rPr lang="en-US" dirty="0" err="1" smtClean="0"/>
              <a:t>pada</a:t>
            </a:r>
            <a:r>
              <a:rPr lang="en-US" dirty="0" smtClean="0"/>
              <a:t> OSI.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00100" y="1928802"/>
          <a:ext cx="6786610" cy="157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124200" y="762000"/>
            <a:ext cx="5807202" cy="55626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Model </a:t>
            </a:r>
            <a:r>
              <a:rPr lang="en-US" sz="2200" dirty="0" smtClean="0">
                <a:solidFill>
                  <a:srgbClr val="FF0000"/>
                </a:solidFill>
              </a:rPr>
              <a:t>O</a:t>
            </a:r>
            <a:r>
              <a:rPr lang="en-US" sz="2200" dirty="0" smtClean="0">
                <a:solidFill>
                  <a:srgbClr val="00B0F0"/>
                </a:solidFill>
              </a:rPr>
              <a:t>pen </a:t>
            </a:r>
            <a:r>
              <a:rPr lang="en-US" sz="2200" dirty="0" smtClean="0">
                <a:solidFill>
                  <a:srgbClr val="FF0000"/>
                </a:solidFill>
              </a:rPr>
              <a:t>S</a:t>
            </a:r>
            <a:r>
              <a:rPr lang="en-US" sz="2200" dirty="0" smtClean="0">
                <a:solidFill>
                  <a:srgbClr val="00B0F0"/>
                </a:solidFill>
              </a:rPr>
              <a:t>ystem </a:t>
            </a:r>
            <a:r>
              <a:rPr lang="en-US" sz="2200" dirty="0" smtClean="0">
                <a:solidFill>
                  <a:srgbClr val="FF0000"/>
                </a:solidFill>
              </a:rPr>
              <a:t>I</a:t>
            </a:r>
            <a:r>
              <a:rPr lang="en-US" sz="2200" dirty="0" smtClean="0">
                <a:solidFill>
                  <a:srgbClr val="00B0F0"/>
                </a:solidFill>
              </a:rPr>
              <a:t>nterconnection</a:t>
            </a:r>
            <a:r>
              <a:rPr lang="en-US" sz="2200" dirty="0" smtClean="0"/>
              <a:t>, </a:t>
            </a:r>
            <a:r>
              <a:rPr lang="en-US" sz="2200" dirty="0" err="1" smtClean="0"/>
              <a:t>sebuah</a:t>
            </a:r>
            <a:r>
              <a:rPr lang="en-US" sz="2200" dirty="0" smtClean="0"/>
              <a:t> standard yang </a:t>
            </a:r>
            <a:r>
              <a:rPr lang="en-US" sz="2200" dirty="0" err="1" smtClean="0"/>
              <a:t>mendefinisikan</a:t>
            </a:r>
            <a:r>
              <a:rPr lang="en-US" sz="2200" dirty="0" smtClean="0"/>
              <a:t> </a:t>
            </a:r>
            <a:r>
              <a:rPr lang="en-US" sz="2200" dirty="0" err="1" smtClean="0"/>
              <a:t>semua</a:t>
            </a:r>
            <a:r>
              <a:rPr lang="en-US" sz="2200" dirty="0" smtClean="0"/>
              <a:t> </a:t>
            </a:r>
            <a:r>
              <a:rPr lang="en-US" sz="2200" dirty="0" err="1" smtClean="0"/>
              <a:t>aspek</a:t>
            </a:r>
            <a:r>
              <a:rPr lang="en-US" sz="2200" dirty="0" smtClean="0"/>
              <a:t> </a:t>
            </a:r>
            <a:r>
              <a:rPr lang="en-US" sz="2200" dirty="0" err="1" smtClean="0"/>
              <a:t>komunikasi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network.</a:t>
            </a:r>
          </a:p>
          <a:p>
            <a:endParaRPr lang="en-US" sz="2200" dirty="0" smtClean="0"/>
          </a:p>
          <a:p>
            <a:r>
              <a:rPr lang="en-US" sz="2200" i="1" dirty="0" smtClean="0">
                <a:solidFill>
                  <a:srgbClr val="FF0000"/>
                </a:solidFill>
              </a:rPr>
              <a:t>Open System </a:t>
            </a:r>
            <a:r>
              <a:rPr lang="en-US" sz="2200" dirty="0" err="1" smtClean="0"/>
              <a:t>berarti</a:t>
            </a:r>
            <a:r>
              <a:rPr lang="en-US" sz="2200" dirty="0" smtClean="0"/>
              <a:t> </a:t>
            </a:r>
            <a:r>
              <a:rPr lang="en-US" sz="2200" dirty="0" err="1" smtClean="0"/>
              <a:t>sekumpulan</a:t>
            </a:r>
            <a:r>
              <a:rPr lang="en-US" sz="2200" dirty="0" smtClean="0"/>
              <a:t> </a:t>
            </a:r>
            <a:r>
              <a:rPr lang="en-US" sz="2200" dirty="0" err="1" smtClean="0"/>
              <a:t>protokol</a:t>
            </a:r>
            <a:r>
              <a:rPr lang="en-US" sz="2200" dirty="0" smtClean="0"/>
              <a:t> yang </a:t>
            </a:r>
            <a:r>
              <a:rPr lang="en-US" sz="2200" dirty="0" err="1" smtClean="0"/>
              <a:t>memungkinkan</a:t>
            </a:r>
            <a:r>
              <a:rPr lang="en-US" sz="2200" dirty="0" smtClean="0"/>
              <a:t> </a:t>
            </a:r>
            <a:r>
              <a:rPr lang="en-US" sz="2200" dirty="0" err="1" smtClean="0"/>
              <a:t>terjadinya</a:t>
            </a:r>
            <a:r>
              <a:rPr lang="en-US" sz="2200" dirty="0" smtClean="0"/>
              <a:t> </a:t>
            </a:r>
            <a:r>
              <a:rPr lang="en-US" sz="2200" dirty="0" err="1" smtClean="0"/>
              <a:t>komunikasi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antar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sistem</a:t>
            </a:r>
            <a:r>
              <a:rPr lang="en-US" sz="2200" dirty="0" smtClean="0">
                <a:solidFill>
                  <a:srgbClr val="FF0000"/>
                </a:solidFill>
              </a:rPr>
              <a:t> yang </a:t>
            </a:r>
            <a:r>
              <a:rPr lang="en-US" sz="2200" dirty="0" err="1" smtClean="0">
                <a:solidFill>
                  <a:srgbClr val="FF0000"/>
                </a:solidFill>
              </a:rPr>
              <a:t>berbeda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smtClean="0"/>
              <a:t>Model OSI </a:t>
            </a:r>
            <a:r>
              <a:rPr lang="en-US" sz="2200" i="1" dirty="0" err="1" smtClean="0">
                <a:solidFill>
                  <a:srgbClr val="00B0F0"/>
                </a:solidFill>
              </a:rPr>
              <a:t>hanyalah</a:t>
            </a:r>
            <a:r>
              <a:rPr lang="en-US" sz="2200" i="1" dirty="0" smtClean="0">
                <a:solidFill>
                  <a:srgbClr val="00B0F0"/>
                </a:solidFill>
              </a:rPr>
              <a:t> </a:t>
            </a:r>
            <a:r>
              <a:rPr lang="en-US" sz="2200" i="1" dirty="0" err="1" smtClean="0">
                <a:solidFill>
                  <a:srgbClr val="00B0F0"/>
                </a:solidFill>
              </a:rPr>
              <a:t>sebuah</a:t>
            </a:r>
            <a:r>
              <a:rPr lang="en-US" sz="2200" i="1" dirty="0" smtClean="0">
                <a:solidFill>
                  <a:srgbClr val="00B0F0"/>
                </a:solidFill>
              </a:rPr>
              <a:t> model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memahami</a:t>
            </a:r>
            <a:r>
              <a:rPr lang="en-US" sz="2200" dirty="0" smtClean="0"/>
              <a:t> </a:t>
            </a:r>
            <a:r>
              <a:rPr lang="en-US" sz="2200" dirty="0" err="1" smtClean="0"/>
              <a:t>cara</a:t>
            </a:r>
            <a:r>
              <a:rPr lang="en-US" sz="2200" dirty="0" smtClean="0"/>
              <a:t> </a:t>
            </a:r>
            <a:r>
              <a:rPr lang="en-US" sz="2200" dirty="0" err="1" smtClean="0"/>
              <a:t>kerja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arsitektur</a:t>
            </a:r>
            <a:r>
              <a:rPr lang="en-US" sz="2200" dirty="0" smtClean="0"/>
              <a:t>  </a:t>
            </a:r>
            <a:r>
              <a:rPr lang="en-US" sz="2200" dirty="0" err="1" smtClean="0"/>
              <a:t>jaringan</a:t>
            </a:r>
            <a:r>
              <a:rPr lang="en-US" sz="2200" dirty="0" smtClean="0"/>
              <a:t> </a:t>
            </a:r>
            <a:r>
              <a:rPr lang="en-US" sz="2200" dirty="0" err="1" smtClean="0"/>
              <a:t>komputer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smtClean="0"/>
              <a:t>Model OSI </a:t>
            </a:r>
            <a:r>
              <a:rPr lang="en-US" sz="2200" dirty="0" err="1" smtClean="0"/>
              <a:t>berbentuk</a:t>
            </a:r>
            <a:r>
              <a:rPr lang="en-US" sz="2200" dirty="0" smtClean="0"/>
              <a:t> </a:t>
            </a:r>
            <a:r>
              <a:rPr lang="en-US" sz="2200" dirty="0" err="1" smtClean="0"/>
              <a:t>kerangka</a:t>
            </a:r>
            <a:r>
              <a:rPr lang="en-US" sz="2200" dirty="0" smtClean="0"/>
              <a:t> </a:t>
            </a:r>
            <a:r>
              <a:rPr lang="en-US" sz="2200" dirty="0" err="1" smtClean="0"/>
              <a:t>berlapis</a:t>
            </a:r>
            <a:r>
              <a:rPr lang="en-US" sz="2200" dirty="0" smtClean="0"/>
              <a:t>  (</a:t>
            </a:r>
            <a:r>
              <a:rPr lang="en-US" sz="2200" i="1" dirty="0" smtClean="0">
                <a:solidFill>
                  <a:srgbClr val="FF0000"/>
                </a:solidFill>
              </a:rPr>
              <a:t>layered framework</a:t>
            </a:r>
            <a:r>
              <a:rPr lang="en-US" sz="2200" dirty="0" smtClean="0"/>
              <a:t>)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mendesain</a:t>
            </a:r>
            <a:r>
              <a:rPr lang="en-US" sz="2200" dirty="0" smtClean="0"/>
              <a:t> </a:t>
            </a:r>
            <a:r>
              <a:rPr lang="en-US" sz="2200" dirty="0" err="1" smtClean="0"/>
              <a:t>sebuah</a:t>
            </a:r>
            <a:r>
              <a:rPr lang="en-US" sz="2200" dirty="0" smtClean="0"/>
              <a:t> network.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OSI</a:t>
            </a:r>
            <a:endParaRPr lang="en-US" dirty="0"/>
          </a:p>
        </p:txBody>
      </p:sp>
      <p:pic>
        <p:nvPicPr>
          <p:cNvPr id="7" name="Content Placeholder 6" descr="OSI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838200"/>
            <a:ext cx="2438400" cy="5233939"/>
          </a:xfrm>
        </p:spPr>
      </p:pic>
      <p:sp>
        <p:nvSpPr>
          <p:cNvPr id="6" name="Flowchart: Process 5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124200" y="762000"/>
            <a:ext cx="5807202" cy="54864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Model OSI </a:t>
            </a:r>
            <a:r>
              <a:rPr lang="en-US" sz="2200" dirty="0" err="1" smtClean="0"/>
              <a:t>terdiri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7 layer.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Setiap</a:t>
            </a:r>
            <a:r>
              <a:rPr lang="en-US" sz="2200" dirty="0" smtClean="0"/>
              <a:t> layer </a:t>
            </a:r>
            <a:r>
              <a:rPr lang="en-US" sz="2200" dirty="0" err="1" smtClean="0"/>
              <a:t>mendefinisikan</a:t>
            </a:r>
            <a:r>
              <a:rPr lang="en-US" sz="2200" dirty="0" smtClean="0"/>
              <a:t> </a:t>
            </a:r>
            <a:r>
              <a:rPr lang="en-US" sz="2200" dirty="0" err="1" smtClean="0"/>
              <a:t>sekumpulan</a:t>
            </a:r>
            <a:r>
              <a:rPr lang="en-US" sz="2200" dirty="0" smtClean="0"/>
              <a:t> </a:t>
            </a:r>
            <a:r>
              <a:rPr lang="en-US" sz="2200" dirty="0" err="1" smtClean="0"/>
              <a:t>fungsi</a:t>
            </a:r>
            <a:r>
              <a:rPr lang="en-US" sz="2200" dirty="0" smtClean="0"/>
              <a:t> </a:t>
            </a:r>
            <a:r>
              <a:rPr lang="en-US" sz="2200" dirty="0" err="1" smtClean="0"/>
              <a:t>layanan</a:t>
            </a:r>
            <a:r>
              <a:rPr lang="en-US" sz="2200" dirty="0" smtClean="0"/>
              <a:t> (</a:t>
            </a:r>
            <a:r>
              <a:rPr lang="en-US" sz="2200" dirty="0" smtClean="0">
                <a:solidFill>
                  <a:srgbClr val="FF0000"/>
                </a:solidFill>
              </a:rPr>
              <a:t>service</a:t>
            </a:r>
            <a:r>
              <a:rPr lang="en-US" sz="2200" dirty="0" smtClean="0"/>
              <a:t>) yang </a:t>
            </a:r>
            <a:r>
              <a:rPr lang="en-US" sz="2200" dirty="0" err="1" smtClean="0"/>
              <a:t>berbeda</a:t>
            </a:r>
            <a:r>
              <a:rPr lang="en-US" sz="2200" dirty="0" smtClean="0"/>
              <a:t> </a:t>
            </a:r>
            <a:r>
              <a:rPr lang="en-US" sz="2200" dirty="0" err="1" smtClean="0"/>
              <a:t>sehingga</a:t>
            </a:r>
            <a:r>
              <a:rPr lang="en-US" sz="2200" dirty="0" smtClean="0"/>
              <a:t> </a:t>
            </a:r>
            <a:r>
              <a:rPr lang="en-US" sz="2200" dirty="0" err="1" smtClean="0"/>
              <a:t>memungkinkan</a:t>
            </a:r>
            <a:r>
              <a:rPr lang="en-US" sz="2200" dirty="0" smtClean="0"/>
              <a:t> </a:t>
            </a:r>
            <a:r>
              <a:rPr lang="en-US" sz="2200" dirty="0" err="1" smtClean="0"/>
              <a:t>komunikasi</a:t>
            </a:r>
            <a:r>
              <a:rPr lang="en-US" sz="2200" dirty="0" smtClean="0"/>
              <a:t> data </a:t>
            </a:r>
            <a:r>
              <a:rPr lang="en-US" sz="2200" dirty="0" err="1" smtClean="0"/>
              <a:t>melalui</a:t>
            </a:r>
            <a:r>
              <a:rPr lang="en-US" sz="2200" dirty="0" smtClean="0"/>
              <a:t> </a:t>
            </a:r>
            <a:r>
              <a:rPr lang="en-US" sz="2200" dirty="0" err="1" smtClean="0"/>
              <a:t>jaringan</a:t>
            </a:r>
            <a:r>
              <a:rPr lang="en-US" sz="2200" dirty="0" smtClean="0"/>
              <a:t> </a:t>
            </a:r>
            <a:r>
              <a:rPr lang="en-US" sz="2200" dirty="0" err="1" smtClean="0"/>
              <a:t>komputer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satu</a:t>
            </a:r>
            <a:r>
              <a:rPr lang="en-US" sz="2200" dirty="0" smtClean="0"/>
              <a:t> </a:t>
            </a:r>
            <a:r>
              <a:rPr lang="en-US" sz="2200" dirty="0" err="1" smtClean="0"/>
              <a:t>mesin</a:t>
            </a:r>
            <a:r>
              <a:rPr lang="en-US" sz="2200" dirty="0" smtClean="0"/>
              <a:t>, </a:t>
            </a:r>
            <a:r>
              <a:rPr lang="en-US" sz="2200" dirty="0" err="1" smtClean="0"/>
              <a:t>setiap</a:t>
            </a:r>
            <a:r>
              <a:rPr lang="en-US" sz="2200" dirty="0" smtClean="0"/>
              <a:t> layer </a:t>
            </a:r>
            <a:r>
              <a:rPr lang="en-US" sz="2200" dirty="0" err="1" smtClean="0"/>
              <a:t>mendapat</a:t>
            </a:r>
            <a:r>
              <a:rPr lang="en-US" sz="2200" dirty="0" smtClean="0"/>
              <a:t> </a:t>
            </a:r>
            <a:r>
              <a:rPr lang="en-US" sz="2200" dirty="0" err="1" smtClean="0"/>
              <a:t>servis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layer </a:t>
            </a:r>
            <a:r>
              <a:rPr lang="en-US" sz="2200" dirty="0" err="1" smtClean="0"/>
              <a:t>dibawahnya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mesin</a:t>
            </a:r>
            <a:r>
              <a:rPr lang="en-US" sz="2200" dirty="0" smtClean="0"/>
              <a:t> yang </a:t>
            </a:r>
            <a:r>
              <a:rPr lang="en-US" sz="2200" dirty="0" err="1" smtClean="0"/>
              <a:t>berbeda</a:t>
            </a:r>
            <a:r>
              <a:rPr lang="en-US" sz="2200" dirty="0" smtClean="0"/>
              <a:t>, </a:t>
            </a:r>
            <a:r>
              <a:rPr lang="en-US" sz="2200" i="1" dirty="0" smtClean="0">
                <a:solidFill>
                  <a:srgbClr val="0070C0"/>
                </a:solidFill>
              </a:rPr>
              <a:t>layer yang </a:t>
            </a:r>
            <a:r>
              <a:rPr lang="en-US" sz="2200" i="1" dirty="0" err="1" smtClean="0">
                <a:solidFill>
                  <a:srgbClr val="0070C0"/>
                </a:solidFill>
              </a:rPr>
              <a:t>sama</a:t>
            </a:r>
            <a:r>
              <a:rPr lang="en-US" sz="2200" dirty="0" smtClean="0"/>
              <a:t> </a:t>
            </a:r>
            <a:r>
              <a:rPr lang="en-US" sz="2200" dirty="0" err="1" smtClean="0"/>
              <a:t>saling</a:t>
            </a:r>
            <a:r>
              <a:rPr lang="en-US" sz="2200" dirty="0" smtClean="0"/>
              <a:t> </a:t>
            </a:r>
            <a:r>
              <a:rPr lang="en-US" sz="2200" dirty="0" err="1" smtClean="0"/>
              <a:t>berkomunikasi</a:t>
            </a:r>
            <a:r>
              <a:rPr lang="en-US" sz="2200" dirty="0" smtClean="0"/>
              <a:t> (</a:t>
            </a:r>
            <a:r>
              <a:rPr lang="en-US" sz="2200" i="1" dirty="0" smtClean="0">
                <a:solidFill>
                  <a:srgbClr val="FF0000"/>
                </a:solidFill>
              </a:rPr>
              <a:t>peer-to-peer communication</a:t>
            </a:r>
            <a:r>
              <a:rPr lang="en-US" sz="2200" dirty="0" smtClean="0"/>
              <a:t>)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diatur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</a:t>
            </a:r>
            <a:r>
              <a:rPr lang="en-US" sz="2200" dirty="0" err="1" smtClean="0"/>
              <a:t>sebuah</a:t>
            </a:r>
            <a:r>
              <a:rPr lang="en-US" sz="2200" dirty="0" smtClean="0"/>
              <a:t> </a:t>
            </a:r>
            <a:r>
              <a:rPr lang="en-US" sz="2200" dirty="0" err="1" smtClean="0"/>
              <a:t>protokol</a:t>
            </a:r>
            <a:r>
              <a:rPr lang="en-US" sz="2200" dirty="0" smtClean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OSI</a:t>
            </a:r>
            <a:endParaRPr lang="en-US" dirty="0"/>
          </a:p>
        </p:txBody>
      </p:sp>
      <p:pic>
        <p:nvPicPr>
          <p:cNvPr id="7" name="Content Placeholder 6" descr="OSI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838200"/>
            <a:ext cx="2438399" cy="5233939"/>
          </a:xfrm>
        </p:spPr>
      </p:pic>
      <p:sp>
        <p:nvSpPr>
          <p:cNvPr id="6" name="Flowchart: Process 5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OSI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Peer-to-Peer Communication</a:t>
            </a:r>
            <a:endParaRPr lang="en-US" dirty="0"/>
          </a:p>
        </p:txBody>
      </p:sp>
      <p:pic>
        <p:nvPicPr>
          <p:cNvPr id="14" name="Picture 13" descr="OSI-peer-to-pee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762000"/>
            <a:ext cx="6690538" cy="4855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4600" y="5867400"/>
            <a:ext cx="38010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Layer yang </a:t>
            </a:r>
            <a:r>
              <a:rPr lang="en-US" dirty="0" err="1" smtClean="0">
                <a:solidFill>
                  <a:srgbClr val="FF0000"/>
                </a:solidFill>
              </a:rPr>
              <a:t>sama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124200" y="762000"/>
            <a:ext cx="5807202" cy="55626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Layer </a:t>
            </a:r>
            <a:r>
              <a:rPr lang="en-US" sz="2200" dirty="0" err="1" smtClean="0"/>
              <a:t>dimana</a:t>
            </a:r>
            <a:r>
              <a:rPr lang="en-US" sz="2200" dirty="0" smtClean="0"/>
              <a:t> user </a:t>
            </a:r>
            <a:r>
              <a:rPr lang="en-US" sz="2200" dirty="0" err="1" smtClean="0"/>
              <a:t>berinteraksi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network.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Sebagai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interface</a:t>
            </a:r>
            <a:r>
              <a:rPr lang="en-US" sz="2200" dirty="0" smtClean="0"/>
              <a:t> (</a:t>
            </a:r>
            <a:r>
              <a:rPr lang="en-US" sz="2200" dirty="0" err="1" smtClean="0"/>
              <a:t>penghubung</a:t>
            </a:r>
            <a:r>
              <a:rPr lang="en-US" sz="2200" dirty="0" smtClean="0"/>
              <a:t>) yang </a:t>
            </a:r>
            <a:r>
              <a:rPr lang="en-US" sz="2200" dirty="0" err="1" smtClean="0"/>
              <a:t>memungkinkan</a:t>
            </a:r>
            <a:r>
              <a:rPr lang="en-US" sz="2200" dirty="0" smtClean="0"/>
              <a:t> </a:t>
            </a:r>
            <a:r>
              <a:rPr lang="en-US" sz="2200" dirty="0" err="1" smtClean="0"/>
              <a:t>aplikasi-aplikasi</a:t>
            </a:r>
            <a:r>
              <a:rPr lang="en-US" sz="2200" dirty="0" smtClean="0"/>
              <a:t> </a:t>
            </a:r>
            <a:r>
              <a:rPr lang="en-US" sz="2200" dirty="0" err="1" smtClean="0"/>
              <a:t>saling</a:t>
            </a:r>
            <a:r>
              <a:rPr lang="en-US" sz="2200" dirty="0" smtClean="0"/>
              <a:t> </a:t>
            </a:r>
            <a:r>
              <a:rPr lang="en-US" sz="2200" dirty="0" err="1" smtClean="0"/>
              <a:t>berkomunikasi</a:t>
            </a:r>
            <a:r>
              <a:rPr lang="en-US" sz="2200" dirty="0" smtClean="0"/>
              <a:t> </a:t>
            </a:r>
            <a:r>
              <a:rPr lang="en-US" sz="2200" dirty="0" err="1" smtClean="0"/>
              <a:t>melalui</a:t>
            </a:r>
            <a:r>
              <a:rPr lang="en-US" sz="2200" dirty="0" smtClean="0"/>
              <a:t> network.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Contoh</a:t>
            </a:r>
            <a:r>
              <a:rPr lang="en-US" sz="2200" dirty="0" smtClean="0"/>
              <a:t> service :</a:t>
            </a:r>
          </a:p>
          <a:p>
            <a:pPr lvl="1"/>
            <a:r>
              <a:rPr lang="en-US" sz="2000" dirty="0" smtClean="0"/>
              <a:t>File Transfer</a:t>
            </a:r>
          </a:p>
          <a:p>
            <a:pPr lvl="1"/>
            <a:r>
              <a:rPr lang="en-US" sz="2000" dirty="0" smtClean="0"/>
              <a:t>Mail services</a:t>
            </a:r>
          </a:p>
          <a:p>
            <a:pPr lvl="1"/>
            <a:r>
              <a:rPr lang="en-US" sz="2000" dirty="0" smtClean="0"/>
              <a:t>Directory services</a:t>
            </a:r>
          </a:p>
          <a:p>
            <a:pPr lvl="1"/>
            <a:r>
              <a:rPr lang="en-US" sz="2000" dirty="0" smtClean="0"/>
              <a:t>Web services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OSI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Layer 7 Application</a:t>
            </a:r>
            <a:endParaRPr lang="en-US" dirty="0"/>
          </a:p>
        </p:txBody>
      </p:sp>
      <p:pic>
        <p:nvPicPr>
          <p:cNvPr id="10" name="Content Placeholder 6" descr="OSI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838201"/>
            <a:ext cx="2438399" cy="5233937"/>
          </a:xfrm>
        </p:spPr>
      </p:pic>
      <p:sp>
        <p:nvSpPr>
          <p:cNvPr id="6" name="Flowchart: Process 5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127248" y="762000"/>
            <a:ext cx="5788152" cy="55626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Mendefinisikan</a:t>
            </a:r>
            <a:r>
              <a:rPr lang="en-US" sz="2200" dirty="0" smtClean="0"/>
              <a:t> </a:t>
            </a:r>
            <a:r>
              <a:rPr lang="en-US" sz="2200" dirty="0" err="1" smtClean="0"/>
              <a:t>bagaimana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format data</a:t>
            </a:r>
            <a:r>
              <a:rPr lang="en-US" sz="2200" dirty="0" smtClean="0"/>
              <a:t> </a:t>
            </a:r>
            <a:r>
              <a:rPr lang="en-US" sz="2200" dirty="0" err="1" smtClean="0"/>
              <a:t>ditampilkan</a:t>
            </a:r>
            <a:r>
              <a:rPr lang="en-US" sz="2200" dirty="0" smtClean="0"/>
              <a:t> </a:t>
            </a:r>
            <a:r>
              <a:rPr lang="en-US" sz="2200" dirty="0" err="1" smtClean="0"/>
              <a:t>sehingga</a:t>
            </a:r>
            <a:r>
              <a:rPr lang="en-US" sz="2200" dirty="0" smtClean="0"/>
              <a:t> data yang </a:t>
            </a:r>
            <a:r>
              <a:rPr lang="en-US" sz="2200" dirty="0" err="1" smtClean="0"/>
              <a:t>dikirimkan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dikenali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</a:t>
            </a:r>
            <a:r>
              <a:rPr lang="en-US" sz="2200" dirty="0" err="1" smtClean="0"/>
              <a:t>komputer</a:t>
            </a:r>
            <a:r>
              <a:rPr lang="en-US" sz="2200" dirty="0" smtClean="0"/>
              <a:t> </a:t>
            </a:r>
            <a:r>
              <a:rPr lang="en-US" sz="2200" dirty="0" err="1" smtClean="0"/>
              <a:t>penerima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err="1" smtClean="0">
                <a:solidFill>
                  <a:srgbClr val="FF0000"/>
                </a:solidFill>
              </a:rPr>
              <a:t>Translasi</a:t>
            </a:r>
            <a:r>
              <a:rPr lang="en-US" sz="2200" dirty="0" smtClean="0"/>
              <a:t> : </a:t>
            </a:r>
            <a:r>
              <a:rPr lang="en-US" sz="2200" dirty="0" err="1" smtClean="0"/>
              <a:t>interopearbilitas</a:t>
            </a:r>
            <a:r>
              <a:rPr lang="en-US" sz="2200" dirty="0" smtClean="0"/>
              <a:t> </a:t>
            </a:r>
            <a:r>
              <a:rPr lang="en-US" sz="2200" dirty="0" err="1" smtClean="0"/>
              <a:t>antara</a:t>
            </a:r>
            <a:r>
              <a:rPr lang="en-US" sz="2200" dirty="0" smtClean="0"/>
              <a:t> </a:t>
            </a:r>
            <a:r>
              <a:rPr lang="en-US" sz="2200" dirty="0" err="1" smtClean="0"/>
              <a:t>metode</a:t>
            </a:r>
            <a:r>
              <a:rPr lang="en-US" sz="2200" dirty="0" smtClean="0"/>
              <a:t> encoding yang </a:t>
            </a:r>
            <a:r>
              <a:rPr lang="en-US" sz="2200" dirty="0" err="1" smtClean="0"/>
              <a:t>berbeda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smtClean="0">
                <a:solidFill>
                  <a:srgbClr val="FF0000"/>
                </a:solidFill>
              </a:rPr>
              <a:t>Compression</a:t>
            </a:r>
            <a:r>
              <a:rPr lang="en-US" sz="2200" dirty="0" smtClean="0"/>
              <a:t> : </a:t>
            </a:r>
            <a:r>
              <a:rPr lang="en-US" sz="2200" dirty="0" err="1" smtClean="0"/>
              <a:t>kompresi</a:t>
            </a:r>
            <a:r>
              <a:rPr lang="en-US" sz="2200" dirty="0" smtClean="0"/>
              <a:t> data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sisi</a:t>
            </a:r>
            <a:r>
              <a:rPr lang="en-US" sz="2200" dirty="0" smtClean="0"/>
              <a:t> </a:t>
            </a:r>
            <a:r>
              <a:rPr lang="en-US" sz="2200" dirty="0" err="1" smtClean="0"/>
              <a:t>pengirim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dekompresi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sisi</a:t>
            </a:r>
            <a:r>
              <a:rPr lang="en-US" sz="2200" dirty="0" smtClean="0"/>
              <a:t> </a:t>
            </a:r>
            <a:r>
              <a:rPr lang="en-US" sz="2200" dirty="0" err="1" smtClean="0"/>
              <a:t>penerima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smtClean="0">
                <a:solidFill>
                  <a:srgbClr val="FF0000"/>
                </a:solidFill>
              </a:rPr>
              <a:t>Encryption</a:t>
            </a:r>
            <a:r>
              <a:rPr lang="en-US" sz="2200" dirty="0" smtClean="0"/>
              <a:t> : </a:t>
            </a:r>
            <a:r>
              <a:rPr lang="en-US" sz="2200" dirty="0" err="1" smtClean="0"/>
              <a:t>enkripsi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sisi</a:t>
            </a:r>
            <a:r>
              <a:rPr lang="en-US" sz="2200" dirty="0" smtClean="0"/>
              <a:t> </a:t>
            </a:r>
            <a:r>
              <a:rPr lang="en-US" sz="2200" dirty="0" err="1" smtClean="0"/>
              <a:t>pengirim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dekripsi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sisi</a:t>
            </a:r>
            <a:r>
              <a:rPr lang="en-US" sz="2200" dirty="0" smtClean="0"/>
              <a:t> </a:t>
            </a:r>
            <a:r>
              <a:rPr lang="en-US" sz="2200" dirty="0" err="1" smtClean="0"/>
              <a:t>penerima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Contoh</a:t>
            </a:r>
            <a:r>
              <a:rPr lang="en-US" sz="2200" dirty="0" smtClean="0"/>
              <a:t> format data : jpg, </a:t>
            </a:r>
            <a:r>
              <a:rPr lang="en-US" sz="2200" dirty="0" err="1" smtClean="0"/>
              <a:t>avi</a:t>
            </a:r>
            <a:r>
              <a:rPr lang="en-US" sz="2200" dirty="0" smtClean="0"/>
              <a:t>, ASCII, </a:t>
            </a:r>
            <a:r>
              <a:rPr lang="en-US" sz="2200" dirty="0" err="1" smtClean="0"/>
              <a:t>binari</a:t>
            </a:r>
            <a:r>
              <a:rPr lang="en-US" sz="22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OSI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Layer 6 Presentation</a:t>
            </a:r>
            <a:endParaRPr lang="en-US" dirty="0"/>
          </a:p>
        </p:txBody>
      </p:sp>
      <p:pic>
        <p:nvPicPr>
          <p:cNvPr id="7" name="Content Placeholder 6" descr="OSI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838201"/>
            <a:ext cx="2438399" cy="5233937"/>
          </a:xfrm>
        </p:spPr>
      </p:pic>
      <p:sp>
        <p:nvSpPr>
          <p:cNvPr id="6" name="Flowchart: Process 5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127248" y="762000"/>
            <a:ext cx="5788152" cy="55626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Mendefinisikan</a:t>
            </a:r>
            <a:r>
              <a:rPr lang="en-US" sz="2200" dirty="0" smtClean="0"/>
              <a:t> </a:t>
            </a:r>
            <a:r>
              <a:rPr lang="en-US" sz="2200" dirty="0" err="1" smtClean="0"/>
              <a:t>bagaimana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menjalin</a:t>
            </a:r>
            <a:r>
              <a:rPr lang="en-US" sz="2200" dirty="0" smtClean="0"/>
              <a:t>, </a:t>
            </a:r>
            <a:r>
              <a:rPr lang="en-US" sz="2200" dirty="0" err="1" smtClean="0">
                <a:solidFill>
                  <a:srgbClr val="FF0000"/>
                </a:solidFill>
              </a:rPr>
              <a:t>mengontrol</a:t>
            </a:r>
            <a:r>
              <a:rPr lang="en-US" sz="2200" dirty="0" smtClean="0"/>
              <a:t>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mengakhiri</a:t>
            </a:r>
            <a:r>
              <a:rPr lang="en-US" sz="2200" dirty="0" smtClean="0"/>
              <a:t> </a:t>
            </a:r>
            <a:r>
              <a:rPr lang="en-US" sz="2200" dirty="0" err="1" smtClean="0"/>
              <a:t>komunikasi</a:t>
            </a:r>
            <a:r>
              <a:rPr lang="en-US" sz="2200" dirty="0" smtClean="0"/>
              <a:t> </a:t>
            </a:r>
            <a:r>
              <a:rPr lang="en-US" sz="2200" dirty="0" err="1" smtClean="0"/>
              <a:t>antara</a:t>
            </a:r>
            <a:r>
              <a:rPr lang="en-US" sz="2200" dirty="0" smtClean="0"/>
              <a:t> 2 host (</a:t>
            </a:r>
            <a:r>
              <a:rPr lang="en-US" sz="2200" dirty="0" err="1" smtClean="0"/>
              <a:t>komputer</a:t>
            </a:r>
            <a:r>
              <a:rPr lang="en-US" sz="2200" dirty="0" smtClean="0"/>
              <a:t>).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Komunikasi</a:t>
            </a:r>
            <a:r>
              <a:rPr lang="en-US" sz="2200" dirty="0" smtClean="0"/>
              <a:t> </a:t>
            </a:r>
            <a:r>
              <a:rPr lang="en-US" sz="2200" dirty="0" err="1" smtClean="0"/>
              <a:t>antar</a:t>
            </a:r>
            <a:r>
              <a:rPr lang="en-US" sz="2200" dirty="0" smtClean="0"/>
              <a:t> 2 host </a:t>
            </a:r>
            <a:r>
              <a:rPr lang="en-US" sz="2200" dirty="0" err="1" smtClean="0"/>
              <a:t>itu</a:t>
            </a:r>
            <a:r>
              <a:rPr lang="en-US" sz="2200" dirty="0" smtClean="0"/>
              <a:t> </a:t>
            </a:r>
            <a:r>
              <a:rPr lang="en-US" sz="2200" dirty="0" err="1" smtClean="0"/>
              <a:t>disebut</a:t>
            </a:r>
            <a:r>
              <a:rPr lang="en-US" sz="2200" dirty="0" smtClean="0"/>
              <a:t>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</a:t>
            </a:r>
            <a:r>
              <a:rPr lang="en-US" sz="2200" i="1" dirty="0" smtClean="0">
                <a:solidFill>
                  <a:srgbClr val="FF0000"/>
                </a:solidFill>
              </a:rPr>
              <a:t>session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Menjaga</a:t>
            </a:r>
            <a:r>
              <a:rPr lang="en-US" sz="2200" dirty="0" smtClean="0"/>
              <a:t> agar session-session yang </a:t>
            </a:r>
            <a:r>
              <a:rPr lang="en-US" sz="2200" dirty="0" err="1" smtClean="0"/>
              <a:t>terjalin</a:t>
            </a:r>
            <a:r>
              <a:rPr lang="en-US" sz="2200" dirty="0" smtClean="0"/>
              <a:t> </a:t>
            </a:r>
            <a:r>
              <a:rPr lang="en-US" sz="2200" dirty="0" err="1" smtClean="0"/>
              <a:t>antar</a:t>
            </a:r>
            <a:r>
              <a:rPr lang="en-US" sz="2200" dirty="0" smtClean="0"/>
              <a:t> 2 host </a:t>
            </a:r>
            <a:r>
              <a:rPr lang="en-US" sz="2200" dirty="0" err="1" smtClean="0"/>
              <a:t>tetap</a:t>
            </a:r>
            <a:r>
              <a:rPr lang="en-US" sz="2200" dirty="0" smtClean="0"/>
              <a:t> </a:t>
            </a:r>
            <a:r>
              <a:rPr lang="en-US" sz="2200" i="1" dirty="0" err="1" smtClean="0">
                <a:solidFill>
                  <a:srgbClr val="FF0000"/>
                </a:solidFill>
              </a:rPr>
              <a:t>terpisah</a:t>
            </a:r>
            <a:r>
              <a:rPr lang="en-US" sz="2200" i="1" dirty="0" smtClean="0">
                <a:solidFill>
                  <a:srgbClr val="FF0000"/>
                </a:solidFill>
              </a:rPr>
              <a:t> </a:t>
            </a:r>
            <a:r>
              <a:rPr lang="en-US" sz="2200" i="1" dirty="0" err="1" smtClean="0">
                <a:solidFill>
                  <a:srgbClr val="FF0000"/>
                </a:solidFill>
              </a:rPr>
              <a:t>satu</a:t>
            </a:r>
            <a:r>
              <a:rPr lang="en-US" sz="2200" i="1" dirty="0" smtClean="0">
                <a:solidFill>
                  <a:srgbClr val="FF0000"/>
                </a:solidFill>
              </a:rPr>
              <a:t> </a:t>
            </a:r>
            <a:r>
              <a:rPr lang="en-US" sz="2200" i="1" dirty="0" err="1" smtClean="0">
                <a:solidFill>
                  <a:srgbClr val="FF0000"/>
                </a:solidFill>
              </a:rPr>
              <a:t>sama</a:t>
            </a:r>
            <a:r>
              <a:rPr lang="en-US" sz="2200" i="1" dirty="0" smtClean="0">
                <a:solidFill>
                  <a:srgbClr val="FF0000"/>
                </a:solidFill>
              </a:rPr>
              <a:t> lain</a:t>
            </a:r>
            <a:r>
              <a:rPr lang="en-US" sz="22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OSI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Layer 5 Session</a:t>
            </a:r>
            <a:endParaRPr lang="en-US" dirty="0"/>
          </a:p>
        </p:txBody>
      </p:sp>
      <p:pic>
        <p:nvPicPr>
          <p:cNvPr id="7" name="Content Placeholder 6" descr="OSI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838201"/>
            <a:ext cx="2438399" cy="5233937"/>
          </a:xfrm>
        </p:spPr>
      </p:pic>
      <p:sp>
        <p:nvSpPr>
          <p:cNvPr id="6" name="Flowchart: Process 5"/>
          <p:cNvSpPr/>
          <p:nvPr/>
        </p:nvSpPr>
        <p:spPr>
          <a:xfrm>
            <a:off x="152400" y="800100"/>
            <a:ext cx="8839200" cy="5943600"/>
          </a:xfrm>
          <a:prstGeom prst="flowChartProcess">
            <a:avLst/>
          </a:prstGeom>
          <a:noFill/>
          <a:ln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52400" y="6515100"/>
            <a:ext cx="8839200" cy="228600"/>
          </a:xfrm>
          <a:prstGeom prst="rect">
            <a:avLst/>
          </a:prstGeom>
          <a:solidFill>
            <a:srgbClr val="00B0F0">
              <a:alpha val="21000"/>
            </a:srgbClr>
          </a:solidFill>
          <a:ln>
            <a:solidFill>
              <a:srgbClr val="00B0F0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 Expert Development Center</a:t>
            </a:r>
            <a:endParaRPr lang="id-ID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14300"/>
            <a:ext cx="8839200" cy="533400"/>
          </a:xfrm>
          <a:prstGeom prst="rect">
            <a:avLst/>
          </a:prstGeom>
          <a:noFill/>
          <a:ln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CNA-ICND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ustom 1">
      <a:majorFont>
        <a:latin typeface="Lucida Handwriting"/>
        <a:ea typeface=""/>
        <a:cs typeface=""/>
      </a:majorFont>
      <a:minorFont>
        <a:latin typeface="Times New Roman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CNA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ustom 1">
      <a:majorFont>
        <a:latin typeface="Lucida Handwriting"/>
        <a:ea typeface=""/>
        <a:cs typeface=""/>
      </a:majorFont>
      <a:minorFont>
        <a:latin typeface="Times New Roman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CCNA-ICND1</Template>
  <TotalTime>7115</TotalTime>
  <Words>1933</Words>
  <Application>Microsoft Office PowerPoint</Application>
  <PresentationFormat>On-screen Show (4:3)</PresentationFormat>
  <Paragraphs>303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Lucida Handwriting</vt:lpstr>
      <vt:lpstr>Monotype Corsiva</vt:lpstr>
      <vt:lpstr>Tempus Sans ITC</vt:lpstr>
      <vt:lpstr>Times New Roman</vt:lpstr>
      <vt:lpstr>Wingdings</vt:lpstr>
      <vt:lpstr>Wingdings 3</vt:lpstr>
      <vt:lpstr>CCNA-ICND1</vt:lpstr>
      <vt:lpstr>CCNA</vt:lpstr>
      <vt:lpstr>PowerPoint Presentation</vt:lpstr>
      <vt:lpstr>Objektif</vt:lpstr>
      <vt:lpstr>Kenapa Butuh Model?</vt:lpstr>
      <vt:lpstr>Model OSI</vt:lpstr>
      <vt:lpstr>Model OSI</vt:lpstr>
      <vt:lpstr>Model OSI  Peer-to-Peer Communication</vt:lpstr>
      <vt:lpstr>Model OSI  Layer 7 Application</vt:lpstr>
      <vt:lpstr>Model OSI  Layer 6 Presentation</vt:lpstr>
      <vt:lpstr>Model OSI  Layer 5 Session</vt:lpstr>
      <vt:lpstr>Model OSI  Layer 4 Transport</vt:lpstr>
      <vt:lpstr>Model OSI  Layer 4 Transport</vt:lpstr>
      <vt:lpstr>Model OSI  Layer 3 Network</vt:lpstr>
      <vt:lpstr>Model OSI  Layer 2 Data Link</vt:lpstr>
      <vt:lpstr>Model OSI  Layer 1 Physical</vt:lpstr>
      <vt:lpstr>Model OSI  Enkapsulasi Data</vt:lpstr>
      <vt:lpstr>Model OSI  Enkapsulasi Data</vt:lpstr>
      <vt:lpstr>Model OSI  Dekapsulasi Data</vt:lpstr>
      <vt:lpstr>Model OSI  Dekapsulasi Data</vt:lpstr>
      <vt:lpstr>Model OSI  Transmisi Data</vt:lpstr>
      <vt:lpstr>Model OSI  Layer Interaction</vt:lpstr>
      <vt:lpstr>TCP/IP</vt:lpstr>
      <vt:lpstr>TCP/IP  Protocol Suite</vt:lpstr>
      <vt:lpstr>TCP/IP  Application</vt:lpstr>
      <vt:lpstr>TCP/IP  Application</vt:lpstr>
      <vt:lpstr>TCP/IP  Transport</vt:lpstr>
      <vt:lpstr>TCP/IP  Transport</vt:lpstr>
      <vt:lpstr>TCP/IP  Internet</vt:lpstr>
      <vt:lpstr>TCP/IP  Internet</vt:lpstr>
      <vt:lpstr>TCP/IP  Internet</vt:lpstr>
      <vt:lpstr>TCP/IP  Internet</vt:lpstr>
      <vt:lpstr>TCP/IP  Network Access</vt:lpstr>
      <vt:lpstr>TCP/IP  Network Access</vt:lpstr>
      <vt:lpstr>TCP/IP  Network Access</vt:lpstr>
      <vt:lpstr>TCP/IP  Enkapsulasi Data</vt:lpstr>
      <vt:lpstr>TCP/IP  Deenkapsulasi Data</vt:lpstr>
      <vt:lpstr>Model OSI &amp; TCP/IP </vt:lpstr>
      <vt:lpstr>Model OSI &amp; TCP/IP </vt:lpstr>
      <vt:lpstr>Model OSI &amp; TCP/IP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akhmadkun</dc:creator>
  <cp:lastModifiedBy>Windows User</cp:lastModifiedBy>
  <cp:revision>596</cp:revision>
  <dcterms:created xsi:type="dcterms:W3CDTF">2010-11-06T10:58:41Z</dcterms:created>
  <dcterms:modified xsi:type="dcterms:W3CDTF">2018-09-03T00:19:24Z</dcterms:modified>
</cp:coreProperties>
</file>