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79" r:id="rId2"/>
    <p:sldId id="381" r:id="rId3"/>
    <p:sldId id="383" r:id="rId4"/>
    <p:sldId id="385" r:id="rId5"/>
    <p:sldId id="386" r:id="rId6"/>
    <p:sldId id="387" r:id="rId7"/>
    <p:sldId id="432" r:id="rId8"/>
    <p:sldId id="388" r:id="rId9"/>
    <p:sldId id="390" r:id="rId10"/>
    <p:sldId id="438" r:id="rId11"/>
    <p:sldId id="425" r:id="rId12"/>
    <p:sldId id="42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34" r:id="rId39"/>
    <p:sldId id="435" r:id="rId40"/>
    <p:sldId id="436" r:id="rId41"/>
    <p:sldId id="437" r:id="rId42"/>
    <p:sldId id="439" r:id="rId43"/>
    <p:sldId id="424" r:id="rId44"/>
    <p:sldId id="395" r:id="rId45"/>
    <p:sldId id="391" r:id="rId46"/>
    <p:sldId id="394" r:id="rId47"/>
    <p:sldId id="440" r:id="rId48"/>
    <p:sldId id="441" r:id="rId49"/>
    <p:sldId id="428" r:id="rId50"/>
    <p:sldId id="427" r:id="rId51"/>
    <p:sldId id="392" r:id="rId52"/>
    <p:sldId id="393" r:id="rId53"/>
    <p:sldId id="396" r:id="rId54"/>
    <p:sldId id="397" r:id="rId55"/>
    <p:sldId id="398" r:id="rId56"/>
    <p:sldId id="429" r:id="rId57"/>
    <p:sldId id="431" r:id="rId58"/>
    <p:sldId id="430" r:id="rId59"/>
    <p:sldId id="382" r:id="rId60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927"/>
    <a:srgbClr val="73AF3C"/>
    <a:srgbClr val="FF0066"/>
    <a:srgbClr val="FFCC00"/>
    <a:srgbClr val="FFFF66"/>
    <a:srgbClr val="CC00FF"/>
    <a:srgbClr val="C32005"/>
    <a:srgbClr val="AC0000"/>
    <a:srgbClr val="FFCC66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4849" autoAdjust="0"/>
  </p:normalViewPr>
  <p:slideViewPr>
    <p:cSldViewPr>
      <p:cViewPr varScale="1">
        <p:scale>
          <a:sx n="61" d="100"/>
          <a:sy n="61" d="100"/>
        </p:scale>
        <p:origin x="540" y="6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306E-2"/>
                  <c:y val="-0.1071761613212205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9032659344071629E-2"/>
                  <c:y val="-9.986869577659192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8065318688143292E-3"/>
                  <c:y val="-3.16656840267242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65E-2"/>
                  <c:y val="1.241753825726208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1216389244558309E-3"/>
                  <c:y val="2.7939461078839659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1216389244558309E-3"/>
                  <c:y val="3.414823020747058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6212368"/>
        <c:axId val="186212928"/>
      </c:lineChart>
      <c:catAx>
        <c:axId val="1862123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6212928"/>
        <c:crosses val="autoZero"/>
        <c:auto val="1"/>
        <c:lblAlgn val="ctr"/>
        <c:lblOffset val="100"/>
        <c:noMultiLvlLbl val="0"/>
      </c:catAx>
      <c:valAx>
        <c:axId val="1862129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621236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585008540218195E-2"/>
          <c:y val="8.7702690629699667E-2"/>
          <c:w val="0.7743092494119358"/>
          <c:h val="0.85308037642013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93E-3"/>
                  <c:y val="-5.3374917406837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64E-3"/>
                  <c:y val="-6.49781603213677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93E-3"/>
                  <c:y val="-4.64129716581198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64E-3"/>
                  <c:y val="-5.80162145726498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87E-2"/>
                  <c:y val="-1.8565188663247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93E-3"/>
                  <c:y val="-3.01684315777778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8065314885076763E-3"/>
                  <c:y val="-2.7847782994871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6523736302255497E-17"/>
                  <c:y val="2.83655206301463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1.654655370091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6216848"/>
        <c:axId val="186217408"/>
      </c:lineChart>
      <c:catAx>
        <c:axId val="186216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186217408"/>
        <c:crosses val="autoZero"/>
        <c:auto val="1"/>
        <c:lblAlgn val="ctr"/>
        <c:lblOffset val="100"/>
        <c:noMultiLvlLbl val="0"/>
      </c:catAx>
      <c:valAx>
        <c:axId val="18621740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18621684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Worksheet.xlsx]Sheet1'!$A$2</c:f>
              <c:strCache>
                <c:ptCount val="1"/>
                <c:pt idx="0">
                  <c:v>pig_2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7182130584192442E-3"/>
                  <c:y val="3.921568627450980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4.2780748663101602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800">
                        <a:latin typeface="Corbel" pitchFamily="34" charset="0"/>
                      </a:rPr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Worksheet.xlsx]Sheet1'!$B$2:$E$2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Worksheet.xlsx]Sheet1'!$A$3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73AF3C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3.208556149732621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2.852049910873439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38s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4.634581105169341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46s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51s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Worksheet.xlsx]Sheet1'!$B$1:$E$1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Worksheet.xlsx]Sheet1'!$B$3:$E$3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7298208"/>
        <c:axId val="187298768"/>
      </c:lineChart>
      <c:catAx>
        <c:axId val="187298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7298768"/>
        <c:crosses val="autoZero"/>
        <c:auto val="1"/>
        <c:lblAlgn val="ctr"/>
        <c:lblOffset val="100"/>
        <c:noMultiLvlLbl val="0"/>
      </c:catAx>
      <c:valAx>
        <c:axId val="1872987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729820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outerShdw blurRad="63500" sx="102000" sy="102000" algn="ctr" rotWithShape="0">
        <a:srgbClr val="0070C0">
          <a:alpha val="50000"/>
        </a:srgbClr>
      </a:outerShdw>
      <a:softEdge rad="31750"/>
    </a:effectLst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'[New Microsoft Office Excel Worksheet.xlsx]Sheet2'!$A$2</c:f>
              <c:strCache>
                <c:ptCount val="1"/>
                <c:pt idx="0">
                  <c:v>pig_2 single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1474837835318458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6440606174211395E-2"/>
                  <c:y val="-0.122261709946125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7m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7813394200686211E-2"/>
                  <c:y val="-0.125377484280633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5762424696845581E-3"/>
                  <c:y val="-3.98604820356339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13m</a:t>
                    </a:r>
                    <a:r>
                      <a:rPr lang="en-US" baseline="0"/>
                      <a:t> 3</a:t>
                    </a:r>
                    <a:r>
                      <a:rPr lang="en-US"/>
                      <a:t>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Worksheet.xlsx]Sheet2'!$B$2:$E$2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'[New Microsoft Office Excel Worksheet.xlsx]Sheet2'!$A$3</c:f>
              <c:strCache>
                <c:ptCount val="1"/>
                <c:pt idx="0">
                  <c:v>java single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6440606174211395E-3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9457454818107349E-2"/>
                  <c:y val="-4.65269209444956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1m 20s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9321818522634186E-3"/>
                  <c:y val="2.84065571057073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3m 30s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Worksheet.xlsx]Sheet2'!$B$3:$E$3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'[New Microsoft Office Excel Worksheet.xlsx]Sheet2'!$A$4</c:f>
              <c:strCache>
                <c:ptCount val="1"/>
                <c:pt idx="0">
                  <c:v>pig_2 cluster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8084666791632533E-2"/>
                  <c:y val="-4.78325784427608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2m 40s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7.1748867664141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6.0281526261439715E-17"/>
                  <c:y val="-6.776281946057782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3m 34s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6.5762424696845581E-3"/>
                  <c:y val="-5.580467484988762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4m 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Worksheet.xlsx]Sheet2'!$B$4:$E$4</c:f>
              <c:numCache>
                <c:formatCode>General</c:formatCode>
                <c:ptCount val="4"/>
                <c:pt idx="0">
                  <c:v>160</c:v>
                </c:pt>
                <c:pt idx="1">
                  <c:v>185</c:v>
                </c:pt>
                <c:pt idx="2">
                  <c:v>214</c:v>
                </c:pt>
                <c:pt idx="3">
                  <c:v>246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'[New Microsoft Office Excel Worksheet.xlsx]Sheet2'!$A$5</c:f>
              <c:strCache>
                <c:ptCount val="1"/>
                <c:pt idx="0">
                  <c:v>java cluster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5.918618222716100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35s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6440606174211395E-3"/>
                  <c:y val="2.39162892213804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38s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2.485573746749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46s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51s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  <a:latin typeface="Corbe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'[New Microsoft Office Excel Worksheet.xlsx]Sheet2'!$B$1:$E$1</c:f>
              <c:strCache>
                <c:ptCount val="4"/>
                <c:pt idx="0">
                  <c:v>small(150000/103MB)</c:v>
                </c:pt>
                <c:pt idx="1">
                  <c:v>medium(750000/517MB)</c:v>
                </c:pt>
                <c:pt idx="2">
                  <c:v>large(1500000/1GB)</c:v>
                </c:pt>
                <c:pt idx="3">
                  <c:v>x-large(2250000/1.5GB)</c:v>
                </c:pt>
              </c:strCache>
            </c:strRef>
          </c:cat>
          <c:val>
            <c:numRef>
              <c:f>'[New Microsoft Office Excel Worksheet.xlsx]Sheet2'!$B$5:$E$5</c:f>
              <c:numCache>
                <c:formatCode>General</c:formatCode>
                <c:ptCount val="4"/>
                <c:pt idx="0">
                  <c:v>35</c:v>
                </c:pt>
                <c:pt idx="1">
                  <c:v>38</c:v>
                </c:pt>
                <c:pt idx="2">
                  <c:v>46</c:v>
                </c:pt>
                <c:pt idx="3">
                  <c:v>51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7302688"/>
        <c:axId val="187303248"/>
      </c:lineChart>
      <c:catAx>
        <c:axId val="187302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7303248"/>
        <c:crosses val="autoZero"/>
        <c:auto val="1"/>
        <c:lblAlgn val="ctr"/>
        <c:lblOffset val="100"/>
        <c:noMultiLvlLbl val="0"/>
      </c:catAx>
      <c:valAx>
        <c:axId val="18730324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  <a:latin typeface="Corbel" pitchFamily="34" charset="0"/>
              </a:defRPr>
            </a:pPr>
            <a:endParaRPr lang="en-US"/>
          </a:p>
        </c:txPr>
        <c:crossAx val="18730268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overlay val="0"/>
      <c:txPr>
        <a:bodyPr/>
        <a:lstStyle/>
        <a:p>
          <a:pPr>
            <a:defRPr sz="1800">
              <a:solidFill>
                <a:srgbClr val="00B0F0"/>
              </a:solidFill>
              <a:latin typeface="Corbel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effectLst>
      <a:glow rad="139700">
        <a:srgbClr val="00B0F0">
          <a:alpha val="40000"/>
        </a:srgbClr>
      </a:glow>
      <a:softEdge rad="31750"/>
    </a:effectLst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87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08.10.2014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 Gulan &amp;&amp; Dusan Zamurovic @ CodingSerbia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40" y="180231"/>
            <a:ext cx="1008112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	  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8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'...'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(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joinedRecords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categoryId, 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each group of users, show top five selling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sessionId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	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categories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(products.(id, name, category, bought, price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countedProducts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groupedProducts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				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FLATTEN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(group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),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								  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(boughtProducts)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counter;</a:t>
            </a:r>
          </a:p>
          <a:p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rgbClr val="00B0F0"/>
                </a:solidFill>
                <a:latin typeface="+mj-lt"/>
              </a:rPr>
              <a:t>groupTopFiveProducts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+mj-lt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(categoryId, age, gender);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80231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8177" y="1044327"/>
            <a:ext cx="9793088" cy="720080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6140" y="1836415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8177" y="2412479"/>
            <a:ext cx="9781051" cy="228131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6140" y="4860751"/>
            <a:ext cx="9793088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8177" y="5421432"/>
            <a:ext cx="9937104" cy="1599559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6140" y="7094638"/>
            <a:ext cx="9937104" cy="286393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900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62124" y="108223"/>
            <a:ext cx="10459268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8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8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</a:p>
          <a:p>
            <a:r>
              <a:rPr lang="en-US" sz="18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categories::gender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bought products per visit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8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8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06140" y="108223"/>
            <a:ext cx="9937104" cy="1872208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06140" y="2124447"/>
            <a:ext cx="99371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6290" y="5940871"/>
            <a:ext cx="9937104" cy="386171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234132" y="108223"/>
            <a:ext cx="9780930" cy="716828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2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purchase amount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90316" y="6444927"/>
            <a:ext cx="6336704" cy="64807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pitchFamily="-96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24440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BigData/Hadoop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4194572" y="2772519"/>
            <a:ext cx="2304256" cy="141286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4212048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348692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single-node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62778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cluster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405417"/>
              </p:ext>
            </p:extLst>
          </p:nvPr>
        </p:nvGraphicFramePr>
        <p:xfrm>
          <a:off x="270136" y="1748725"/>
          <a:ext cx="10225136" cy="5309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–mode compare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252660"/>
              </p:ext>
            </p:extLst>
          </p:nvPr>
        </p:nvGraphicFramePr>
        <p:xfrm>
          <a:off x="234132" y="1748725"/>
          <a:ext cx="10225136" cy="55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97" y="4068746"/>
            <a:ext cx="2160240" cy="2576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4213996"/>
            <a:ext cx="122872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2" y="4788743"/>
            <a:ext cx="3048006" cy="7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52086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UDF (Java, Python, Jython, Groovy, Ruby, JavaScript)</a:t>
            </a:r>
          </a:p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REGISTER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myUDFs.jar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DEFINE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ShinyUDF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some.shiny.udf.DoSomething();</a:t>
            </a:r>
          </a:p>
        </p:txBody>
      </p:sp>
    </p:spTree>
    <p:extLst>
      <p:ext uri="{BB962C8B-B14F-4D97-AF65-F5344CB8AC3E}">
        <p14:creationId xmlns:p14="http://schemas.microsoft.com/office/powerpoint/2010/main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maintenance, control</a:t>
            </a:r>
          </a:p>
        </p:txBody>
      </p:sp>
    </p:spTree>
    <p:extLst>
      <p:ext uri="{BB962C8B-B14F-4D97-AF65-F5344CB8AC3E}">
        <p14:creationId xmlns:p14="http://schemas.microsoft.com/office/powerpoint/2010/main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number of purchases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56" y="3853873"/>
            <a:ext cx="1228725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04" y="3708623"/>
            <a:ext cx="2160240" cy="2576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446600" y="4444328"/>
            <a:ext cx="1440160" cy="11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90000" bIns="90000" rtlCol="0">
            <a:spAutoFit/>
          </a:bodyPr>
          <a:lstStyle/>
          <a:p>
            <a:r>
              <a:rPr lang="en-US" sz="6000" cap="all" dirty="0" smtClean="0">
                <a:solidFill>
                  <a:srgbClr val="92D050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like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 Simple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 understand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4803</Words>
  <Application>Microsoft Office PowerPoint</Application>
  <PresentationFormat>Custom</PresentationFormat>
  <Paragraphs>1367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ＭＳ Ｐゴシック</vt:lpstr>
      <vt:lpstr>Arial</vt:lpstr>
      <vt:lpstr>Consolas</vt:lpstr>
      <vt:lpstr>Corbel</vt:lpstr>
      <vt:lpstr>Eurostile LT Std</vt:lpstr>
      <vt:lpstr>Symbol</vt:lpstr>
      <vt:lpstr>Unit-Regular</vt:lpstr>
      <vt:lpstr>Wingdings</vt:lpstr>
      <vt:lpstr>codecentric_ppt_vorlage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Ozren Gulan</cp:lastModifiedBy>
  <cp:revision>450</cp:revision>
  <cp:lastPrinted>2013-10-09T08:41:36Z</cp:lastPrinted>
  <dcterms:created xsi:type="dcterms:W3CDTF">2013-10-08T08:51:45Z</dcterms:created>
  <dcterms:modified xsi:type="dcterms:W3CDTF">2014-10-08T08:28:35Z</dcterms:modified>
</cp:coreProperties>
</file>