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79" r:id="rId2"/>
    <p:sldId id="381" r:id="rId3"/>
    <p:sldId id="383" r:id="rId4"/>
    <p:sldId id="384" r:id="rId5"/>
    <p:sldId id="385" r:id="rId6"/>
    <p:sldId id="386" r:id="rId7"/>
    <p:sldId id="387" r:id="rId8"/>
    <p:sldId id="432" r:id="rId9"/>
    <p:sldId id="388" r:id="rId10"/>
    <p:sldId id="390" r:id="rId11"/>
    <p:sldId id="425" r:id="rId12"/>
    <p:sldId id="426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34" r:id="rId39"/>
    <p:sldId id="435" r:id="rId40"/>
    <p:sldId id="436" r:id="rId41"/>
    <p:sldId id="437" r:id="rId42"/>
    <p:sldId id="424" r:id="rId43"/>
    <p:sldId id="395" r:id="rId44"/>
    <p:sldId id="391" r:id="rId45"/>
    <p:sldId id="394" r:id="rId46"/>
    <p:sldId id="428" r:id="rId47"/>
    <p:sldId id="427" r:id="rId48"/>
    <p:sldId id="392" r:id="rId49"/>
    <p:sldId id="393" r:id="rId50"/>
    <p:sldId id="396" r:id="rId51"/>
    <p:sldId id="397" r:id="rId52"/>
    <p:sldId id="398" r:id="rId53"/>
    <p:sldId id="429" r:id="rId54"/>
    <p:sldId id="431" r:id="rId55"/>
    <p:sldId id="430" r:id="rId56"/>
    <p:sldId id="382" r:id="rId57"/>
  </p:sldIdLst>
  <p:sldSz cx="10693400" cy="756126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520700" indent="-635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1041400" indent="-12700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563688" indent="-1920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2084388" indent="-25558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98927"/>
    <a:srgbClr val="FF0066"/>
    <a:srgbClr val="FFCC00"/>
    <a:srgbClr val="FFFF66"/>
    <a:srgbClr val="CC00FF"/>
    <a:srgbClr val="C32005"/>
    <a:srgbClr val="AC0000"/>
    <a:srgbClr val="73AF3C"/>
    <a:srgbClr val="FFCC66"/>
    <a:srgbClr val="DAA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849" autoAdjust="0"/>
  </p:normalViewPr>
  <p:slideViewPr>
    <p:cSldViewPr>
      <p:cViewPr varScale="1">
        <p:scale>
          <a:sx n="100" d="100"/>
          <a:sy n="100" d="100"/>
        </p:scale>
        <p:origin x="-1536" y="-90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Dusan%20Zamurovic\Desktop\tim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/>
      <c:lineChart>
        <c:grouping val="standard"/>
        <c:ser>
          <c:idx val="0"/>
          <c:order val="0"/>
          <c:tx>
            <c:strRef>
              <c:f>Sheet1!$B$2</c:f>
              <c:strCache>
                <c:ptCount val="1"/>
                <c:pt idx="0">
                  <c:v>pig_2 (2 store cmds)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1.5226127475257296E-2"/>
                  <c:y val="-0.10717616132122049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4m 05s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0301503300343058E-2"/>
                  <c:y val="-8.768958653554401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7m 40s</a:t>
                    </a:r>
                    <a:endParaRPr 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1.9032659344071619E-2"/>
                  <c:y val="-9.986869577659181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10m 30s</a:t>
                    </a:r>
                    <a:endParaRPr 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8065318688143245E-3"/>
                  <c:y val="-3.166568402672422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13m</a:t>
                    </a:r>
                    <a:r>
                      <a:rPr lang="en-US" baseline="0" dirty="0" smtClean="0"/>
                      <a:t> 30s</a:t>
                    </a:r>
                    <a:endParaRPr 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245</c:v>
                </c:pt>
                <c:pt idx="1">
                  <c:v>460</c:v>
                </c:pt>
                <c:pt idx="2">
                  <c:v>630</c:v>
                </c:pt>
                <c:pt idx="3">
                  <c:v>810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pig_4 (4 store cmds)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mtClean="0"/>
                      <a:t>3m 20s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mtClean="0"/>
                      <a:t>6m 20s</a:t>
                    </a:r>
                    <a:endParaRPr 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 smtClean="0"/>
                      <a:t>9m 30s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12m</a:t>
                    </a:r>
                    <a:r>
                      <a:rPr lang="en-US" baseline="0" smtClean="0"/>
                      <a:t> 50s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200</c:v>
                </c:pt>
                <c:pt idx="1">
                  <c:v>380</c:v>
                </c:pt>
                <c:pt idx="2">
                  <c:v>570</c:v>
                </c:pt>
                <c:pt idx="3">
                  <c:v>770</c:v>
                </c:pt>
              </c:numCache>
            </c:numRef>
          </c:val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java</c:v>
                </c:pt>
              </c:strCache>
            </c:strRef>
          </c:tx>
          <c:spPr>
            <a:ln>
              <a:solidFill>
                <a:srgbClr val="098927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0243277848911657E-2"/>
                  <c:y val="1.2417538257262068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40s</a:t>
                    </a:r>
                    <a:endParaRPr 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5.1216389244558283E-3"/>
                  <c:y val="2.7939461078839645E-2"/>
                </c:manualLayout>
              </c:layout>
              <c:tx>
                <c:rich>
                  <a:bodyPr/>
                  <a:lstStyle/>
                  <a:p>
                    <a:r>
                      <a:rPr lang="en-US" smtClean="0"/>
                      <a:t>1m 20s</a:t>
                    </a:r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5.1216389244558283E-3"/>
                  <c:y val="3.4148230207470563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2m 30s</a:t>
                    </a:r>
                    <a:endParaRPr 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dirty="0" smtClean="0"/>
                      <a:t>3m 30s</a:t>
                    </a:r>
                    <a:endParaRPr lang="en-US" dirty="0"/>
                  </a:p>
                </c:rich>
              </c:tx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Sheet1!$A$3:$A$6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Sheet1!$D$3:$D$6</c:f>
              <c:numCache>
                <c:formatCode>General</c:formatCode>
                <c:ptCount val="4"/>
                <c:pt idx="0">
                  <c:v>40</c:v>
                </c:pt>
                <c:pt idx="1">
                  <c:v>80</c:v>
                </c:pt>
                <c:pt idx="2">
                  <c:v>150</c:v>
                </c:pt>
                <c:pt idx="3">
                  <c:v>210</c:v>
                </c:pt>
              </c:numCache>
            </c:numRef>
          </c:val>
        </c:ser>
        <c:dLbls>
          <c:showVal val="1"/>
        </c:dLbls>
        <c:marker val="1"/>
        <c:axId val="67452288"/>
        <c:axId val="67507328"/>
      </c:lineChart>
      <c:catAx>
        <c:axId val="67452288"/>
        <c:scaling>
          <c:orientation val="minMax"/>
        </c:scaling>
        <c:axPos val="b"/>
        <c:numFmt formatCode="General" sourceLinked="0"/>
        <c:maj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67507328"/>
        <c:crosses val="autoZero"/>
        <c:auto val="1"/>
        <c:lblAlgn val="ctr"/>
        <c:lblOffset val="100"/>
      </c:catAx>
      <c:valAx>
        <c:axId val="6750732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67452288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</c:chart>
  <c:spPr>
    <a:solidFill>
      <a:schemeClr val="tx1"/>
    </a:solidFill>
    <a:effectLst>
      <a:glow rad="127000">
        <a:srgbClr val="00B0F0">
          <a:alpha val="40000"/>
        </a:srgbClr>
      </a:glow>
      <a:softEdge rad="31750"/>
    </a:effectLst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3.2585008540218167E-2"/>
          <c:y val="8.7702690629699667E-2"/>
          <c:w val="0.7743092494119358"/>
          <c:h val="0.85308037642013745"/>
        </c:manualLayout>
      </c:layout>
      <c:lineChart>
        <c:grouping val="standard"/>
        <c:ser>
          <c:idx val="0"/>
          <c:order val="0"/>
          <c:tx>
            <c:strRef>
              <c:f>Sheet1!$B$33</c:f>
              <c:strCache>
                <c:ptCount val="1"/>
                <c:pt idx="0">
                  <c:v>pig_2 maps</c:v>
                </c:pt>
              </c:strCache>
            </c:strRef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5.105426882393177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2688438295025578E-3"/>
                  <c:y val="-5.3374917406837842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2.5376876590051151E-3"/>
                  <c:y val="-6.4978160321367759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Sheet1!$B$34:$B$37</c:f>
              <c:numCache>
                <c:formatCode>General</c:formatCode>
                <c:ptCount val="4"/>
                <c:pt idx="0">
                  <c:v>8</c:v>
                </c:pt>
                <c:pt idx="1">
                  <c:v>13</c:v>
                </c:pt>
                <c:pt idx="2">
                  <c:v>19</c:v>
                </c:pt>
                <c:pt idx="3">
                  <c:v>26</c:v>
                </c:pt>
              </c:numCache>
            </c:numRef>
          </c:val>
        </c:ser>
        <c:ser>
          <c:idx val="1"/>
          <c:order val="1"/>
          <c:tx>
            <c:strRef>
              <c:f>Sheet1!$C$33</c:f>
              <c:strCache>
                <c:ptCount val="1"/>
                <c:pt idx="0">
                  <c:v>pig_4 maps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4.1771674492307793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2688438295025578E-3"/>
                  <c:y val="-4.6412971658119785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2.5376876590051151E-3"/>
                  <c:y val="-5.8016214572649827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Sheet1!$C$34:$C$37</c:f>
              <c:numCache>
                <c:formatCode>General</c:formatCode>
                <c:ptCount val="4"/>
                <c:pt idx="0">
                  <c:v>6</c:v>
                </c:pt>
                <c:pt idx="1">
                  <c:v>10</c:v>
                </c:pt>
                <c:pt idx="2">
                  <c:v>16</c:v>
                </c:pt>
                <c:pt idx="3">
                  <c:v>23</c:v>
                </c:pt>
              </c:numCache>
            </c:numRef>
          </c:val>
        </c:ser>
        <c:ser>
          <c:idx val="2"/>
          <c:order val="2"/>
          <c:tx>
            <c:strRef>
              <c:f>Sheet1!$D$33</c:f>
              <c:strCache>
                <c:ptCount val="1"/>
                <c:pt idx="0">
                  <c:v>pig_2 reduces</c:v>
                </c:pt>
              </c:strCache>
            </c:strRef>
          </c:tx>
          <c:spPr>
            <a:ln>
              <a:solidFill>
                <a:srgbClr val="C4950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1.2688438295025577E-2"/>
                  <c:y val="-1.8565188663247866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1.2688438295025578E-3"/>
                  <c:y val="-3.0168431577777821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3.8065314885076733E-3"/>
                  <c:y val="-2.7847782994871836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Sheet1!$D$34:$D$37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</c:ser>
        <c:ser>
          <c:idx val="3"/>
          <c:order val="3"/>
          <c:tx>
            <c:strRef>
              <c:f>Sheet1!$E$33</c:f>
              <c:strCache>
                <c:ptCount val="1"/>
                <c:pt idx="0">
                  <c:v>pig_4 reduce</c:v>
                </c:pt>
              </c:strCache>
            </c:strRef>
          </c:tx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1.6546553700918724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4.6523736302255392E-17"/>
                  <c:y val="2.8365520630146367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"/>
                  <c:y val="1.6546553700918724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"/>
                  <c:y val="1.6546553700918724E-2"/>
                </c:manualLayout>
              </c:layout>
              <c:showVal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Val val="1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Sheet1!$A$34:$A$37</c:f>
              <c:strCache>
                <c:ptCount val="4"/>
                <c:pt idx="0">
                  <c:v>small (150000/103MB)</c:v>
                </c:pt>
                <c:pt idx="1">
                  <c:v>medium (750000/517MB) </c:v>
                </c:pt>
                <c:pt idx="2">
                  <c:v>large (1500000/1GB)</c:v>
                </c:pt>
                <c:pt idx="3">
                  <c:v>x-large (2250000/1.5GB)</c:v>
                </c:pt>
              </c:strCache>
            </c:strRef>
          </c:cat>
          <c:val>
            <c:numRef>
              <c:f>Sheet1!$E$34:$E$37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</c:ser>
        <c:dLbls>
          <c:showVal val="1"/>
        </c:dLbls>
        <c:marker val="1"/>
        <c:axId val="68879104"/>
        <c:axId val="68880640"/>
      </c:lineChart>
      <c:catAx>
        <c:axId val="68879104"/>
        <c:scaling>
          <c:orientation val="minMax"/>
        </c:scaling>
        <c:axPos val="b"/>
        <c:numFmt formatCode="General" sourceLinked="0"/>
        <c:majorTickMark val="none"/>
        <c:tickLblPos val="nextTo"/>
        <c:txPr>
          <a:bodyPr/>
          <a:lstStyle/>
          <a:p>
            <a:pPr>
              <a:defRPr>
                <a:solidFill>
                  <a:srgbClr val="00B0F0"/>
                </a:solidFill>
              </a:defRPr>
            </a:pPr>
            <a:endParaRPr lang="en-US"/>
          </a:p>
        </c:txPr>
        <c:crossAx val="68880640"/>
        <c:crosses val="autoZero"/>
        <c:auto val="1"/>
        <c:lblAlgn val="ctr"/>
        <c:lblOffset val="100"/>
      </c:catAx>
      <c:valAx>
        <c:axId val="68880640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txPr>
          <a:bodyPr/>
          <a:lstStyle/>
          <a:p>
            <a:pPr>
              <a:defRPr sz="1800">
                <a:solidFill>
                  <a:srgbClr val="00B0F0"/>
                </a:solidFill>
              </a:defRPr>
            </a:pPr>
            <a:endParaRPr lang="en-US"/>
          </a:p>
        </c:txPr>
        <c:crossAx val="68879104"/>
        <c:crosses val="autoZero"/>
        <c:crossBetween val="between"/>
      </c:valAx>
      <c:spPr>
        <a:solidFill>
          <a:schemeClr val="tx1"/>
        </a:solidFill>
      </c:spPr>
    </c:plotArea>
    <c:legend>
      <c:legendPos val="r"/>
      <c:layout/>
      <c:txPr>
        <a:bodyPr/>
        <a:lstStyle/>
        <a:p>
          <a:pPr>
            <a:defRPr sz="1800">
              <a:solidFill>
                <a:srgbClr val="00B0F0"/>
              </a:solidFill>
            </a:defRPr>
          </a:pPr>
          <a:endParaRPr lang="en-US"/>
        </a:p>
      </c:txPr>
    </c:legend>
    <c:plotVisOnly val="1"/>
    <c:dispBlanksAs val="gap"/>
  </c:chart>
  <c:spPr>
    <a:solidFill>
      <a:schemeClr val="tx1"/>
    </a:solidFill>
    <a:effectLst>
      <a:glow rad="127000">
        <a:srgbClr val="00B0F0">
          <a:alpha val="40000"/>
        </a:srgbClr>
      </a:glow>
    </a:effectLst>
  </c:sp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E038A8BF-1810-4175-8F6C-AAA4928D796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9719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96F0F4B5-ED01-41ED-B7F9-8626E576A2F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68842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1pPr>
    <a:lvl2pPr marL="5207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2pPr>
    <a:lvl3pPr marL="1041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3pPr>
    <a:lvl4pPr marL="15636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4pPr>
    <a:lvl5pPr marL="20843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ＭＳ Ｐゴシック" pitchFamily="-96" charset="-128"/>
        <a:cs typeface="ＭＳ Ｐゴシック"/>
      </a:defRPr>
    </a:lvl5pPr>
    <a:lvl6pPr marL="2607179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16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2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87" algn="l" defTabSz="104287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F0F4B5-ED01-41ED-B7F9-8626E576A2F9}" type="slidenum">
              <a:rPr lang="de-DE" smtClean="0"/>
              <a:pPr>
                <a:defRPr/>
              </a:pPr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4765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8280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D3A3E-D688-45B4-A603-5508B8F49BDB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A1C8-2CA4-4DD7-9F69-21A8AADD2A3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86956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master 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8" descr="ppt-deckblatt-a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756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7713" y="6642357"/>
            <a:ext cx="8287385" cy="472582"/>
          </a:xfrm>
        </p:spPr>
        <p:txBody>
          <a:bodyPr/>
          <a:lstStyle>
            <a:lvl1pPr marL="0" indent="0">
              <a:buFont typeface="Arial" charset="0"/>
              <a:buNone/>
              <a:defRPr sz="200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164" y="6075289"/>
            <a:ext cx="9835678" cy="619600"/>
          </a:xfrm>
        </p:spPr>
        <p:txBody>
          <a:bodyPr anchor="t"/>
          <a:lstStyle>
            <a:lvl1pPr>
              <a:defRPr sz="3200" b="0">
                <a:solidFill>
                  <a:schemeClr val="bg1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260390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eier Folien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CCE94-0D8A-4AA2-B964-BB4B783108A5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C9689-AD01-4A97-A232-2A77D74803D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91601032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buClrTx/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35000"/>
              <a:buFont typeface="Symbol" pitchFamily="18" charset="2"/>
              <a:buChar char="-"/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866CA-7243-434A-A5D2-B70D73A22266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13F4F-0699-4E8D-8F31-BA01FDFB009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54104441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2"/>
          </p:nvPr>
        </p:nvSpPr>
        <p:spPr>
          <a:xfrm>
            <a:off x="53467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0825A-B2E9-4000-9418-67EA43147BA3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4EB82-F90C-4216-83A9-B29E0FFBCF1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157619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40000" y="4352134"/>
            <a:ext cx="101534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39F77-2F65-4BF0-B784-7E5602C1659E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8FE61-58C5-4B8B-930E-ED701D1A7A3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9131534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101534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5B600-20F7-4DA2-BB2B-C2C43BF91206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780E5-936D-4F5D-90D2-A697A7CC5F2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490740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5628550" y="4352134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5076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0AB8F-8366-4F12-9556-17B9CC262488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32F-E2DA-43BB-B958-F75E441751D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3965074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9684000" cy="240813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999999"/>
                </a:solidFill>
                <a:latin typeface="Eurostile LT Std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2"/>
          </p:nvPr>
        </p:nvSpPr>
        <p:spPr>
          <a:xfrm>
            <a:off x="73094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54000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3917940" y="4352135"/>
            <a:ext cx="3384000" cy="2343865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None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ECC1-5D70-432C-9339-C3882DE4F775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638F9-FCBE-4596-8C53-36469319B00A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50591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you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0" y="636588"/>
            <a:ext cx="10693400" cy="92868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endParaRPr lang="de-DE" sz="2000" dirty="0" err="1">
              <a:solidFill>
                <a:schemeClr val="bg1"/>
              </a:solidFill>
              <a:ea typeface="ＭＳ Ｐゴシック" pitchFamily="-96" charset="-128"/>
              <a:cs typeface="Arial" pitchFamily="34" charset="0"/>
            </a:endParaRPr>
          </a:p>
        </p:txBody>
      </p:sp>
      <p:sp>
        <p:nvSpPr>
          <p:cNvPr id="5" name="Textfeld 9"/>
          <p:cNvSpPr txBox="1">
            <a:spLocks noChangeArrowheads="1"/>
          </p:cNvSpPr>
          <p:nvPr/>
        </p:nvSpPr>
        <p:spPr bwMode="auto">
          <a:xfrm>
            <a:off x="0" y="673100"/>
            <a:ext cx="603250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lIns="492695" tIns="102645" rIns="104287" bIns="102645">
            <a:spAutoFit/>
          </a:bodyPr>
          <a:lstStyle/>
          <a:p>
            <a:pPr eaLnBrk="0" hangingPunct="0">
              <a:defRPr/>
            </a:pPr>
            <a:endParaRPr lang="de-DE" sz="3700" cap="all" dirty="0">
              <a:solidFill>
                <a:srgbClr val="999999"/>
              </a:solidFill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0" y="0"/>
            <a:ext cx="10692000" cy="7560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C9778-32D8-437F-97BC-530376C45A04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EED0E-4D54-4C29-8A74-0C566A98744B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88467550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:\Kreation und Design\Bildarchiv\bilder_istock_gekauft_vam_praesentation_20090624\iStock_000006407028Mediu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05300" y="1955800"/>
            <a:ext cx="63881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540000" y="1944000"/>
            <a:ext cx="4806700" cy="4752000"/>
          </a:xfrm>
        </p:spPr>
        <p:txBody>
          <a:bodyPr/>
          <a:lstStyle>
            <a:lvl1pPr marL="304171" indent="-304171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3787"/>
              </a:buClr>
              <a:buSzPct val="135000"/>
              <a:buFont typeface="Symbol" pitchFamily="18" charset="2"/>
              <a:buChar char="-"/>
              <a:defRPr lang="de-DE" sz="1800" kern="1200" dirty="0" smtClean="0">
                <a:solidFill>
                  <a:srgbClr val="333333"/>
                </a:solidFill>
                <a:latin typeface="Eurostile LT Std" pitchFamily="34" charset="0"/>
                <a:ea typeface="ＭＳ Ｐゴシック" pitchFamily="-96" charset="-128"/>
                <a:cs typeface="Arial" pitchFamily="34" charset="0"/>
              </a:defRPr>
            </a:lvl1pPr>
            <a:lvl2pPr marL="720000" indent="-306000">
              <a:lnSpc>
                <a:spcPct val="100000"/>
              </a:lnSpc>
              <a:spcAft>
                <a:spcPts val="6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2pPr>
            <a:lvl3pPr marL="1260000" indent="-306000">
              <a:lnSpc>
                <a:spcPct val="100000"/>
              </a:lnSpc>
              <a:spcAft>
                <a:spcPts val="300"/>
              </a:spcAft>
              <a:defRPr>
                <a:solidFill>
                  <a:srgbClr val="333333"/>
                </a:solidFill>
                <a:latin typeface="Eurostile LT Std" pitchFamily="34" charset="0"/>
                <a:cs typeface="Arial" pitchFamily="34" charset="0"/>
              </a:defRPr>
            </a:lvl3pPr>
            <a:lvl4pPr marL="1710000" indent="-216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rgbClr val="4C4C4C"/>
                </a:solidFill>
                <a:latin typeface="Eurostile LT Std" pitchFamily="34" charset="0"/>
              </a:defRPr>
            </a:lvl4pPr>
            <a:lvl5pPr>
              <a:defRPr>
                <a:solidFill>
                  <a:srgbClr val="4C4C4C"/>
                </a:solidFill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</p:txBody>
      </p:sp>
      <p:sp>
        <p:nvSpPr>
          <p:cNvPr id="6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92C00-04C3-4D77-803C-34F0148424CF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7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2D52-D997-442C-B26D-E0CE7757AF9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18343240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936625"/>
            <a:ext cx="9828212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944688"/>
            <a:ext cx="82804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87" tIns="61588" rIns="104287" bIns="410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Textmasterformate 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12200" y="7091363"/>
            <a:ext cx="1063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86FFFA48-2E88-4011-B313-04E06B1C4D7F}" type="datetime1">
              <a:rPr lang="de-DE"/>
              <a:pPr>
                <a:defRPr/>
              </a:pPr>
              <a:t>24.09.2014</a:t>
            </a:fld>
            <a:endParaRPr lang="de-DE" sz="1600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75825" y="7091363"/>
            <a:ext cx="565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>
                <a:solidFill>
                  <a:schemeClr val="bg2"/>
                </a:solidFill>
                <a:latin typeface="Eurostile LT Std" pitchFamily="34" charset="0"/>
                <a:ea typeface="ＭＳ Ｐゴシック" pitchFamily="-96" charset="-128"/>
                <a:cs typeface="+mn-cs"/>
              </a:defRPr>
            </a:lvl1pPr>
          </a:lstStyle>
          <a:p>
            <a:pPr>
              <a:defRPr/>
            </a:pPr>
            <a:fld id="{32E72F2E-D120-400B-A6D8-516BA9F8D24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045" name="Line 5"/>
          <p:cNvSpPr>
            <a:spLocks noChangeShapeType="1"/>
          </p:cNvSpPr>
          <p:nvPr/>
        </p:nvSpPr>
        <p:spPr bwMode="auto">
          <a:xfrm>
            <a:off x="539750" y="7091363"/>
            <a:ext cx="10152063" cy="0"/>
          </a:xfrm>
          <a:prstGeom prst="line">
            <a:avLst/>
          </a:prstGeom>
          <a:noFill/>
          <a:ln w="9525">
            <a:solidFill>
              <a:srgbClr val="003787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59" name="Line 4"/>
          <p:cNvSpPr>
            <a:spLocks noChangeShapeType="1"/>
          </p:cNvSpPr>
          <p:nvPr/>
        </p:nvSpPr>
        <p:spPr bwMode="auto">
          <a:xfrm>
            <a:off x="539750" y="1547813"/>
            <a:ext cx="10152063" cy="0"/>
          </a:xfrm>
          <a:prstGeom prst="line">
            <a:avLst/>
          </a:prstGeom>
          <a:noFill/>
          <a:ln w="9525">
            <a:solidFill>
              <a:srgbClr val="999999"/>
            </a:solidFill>
            <a:round/>
            <a:headEnd/>
            <a:tailEnd/>
          </a:ln>
        </p:spPr>
        <p:txBody>
          <a:bodyPr wrap="none" lIns="104287" tIns="52144" rIns="104287" bIns="52144" anchor="ctr"/>
          <a:lstStyle/>
          <a:p>
            <a:pPr eaLnBrk="0" hangingPunct="0">
              <a:defRPr/>
            </a:pPr>
            <a:endParaRPr lang="de-DE"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39750" y="7091363"/>
            <a:ext cx="16049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287" tIns="52144" rIns="104287" bIns="52144"/>
          <a:lstStyle>
            <a:lvl1pPr>
              <a:defRPr sz="800">
                <a:solidFill>
                  <a:schemeClr val="bg2"/>
                </a:solidFill>
                <a:latin typeface="+mn-lt"/>
                <a:ea typeface="ＭＳ Ｐゴシック" pitchFamily="-96" charset="-128"/>
              </a:defRPr>
            </a:lvl1pPr>
          </a:lstStyle>
          <a:p>
            <a:pPr eaLnBrk="0" hangingPunct="0">
              <a:defRPr/>
            </a:pPr>
            <a:r>
              <a:rPr lang="de-DE" dirty="0" smtClean="0">
                <a:latin typeface="Eurostile LT Std" pitchFamily="34" charset="0"/>
              </a:rPr>
              <a:t>codecentric AG</a:t>
            </a:r>
            <a:endParaRPr lang="de-DE" sz="1600" dirty="0">
              <a:latin typeface="Eurostile LT Std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4" r:id="rId8"/>
    <p:sldLayoutId id="2147484105" r:id="rId9"/>
    <p:sldLayoutId id="2147484106" r:id="rId10"/>
    <p:sldLayoutId id="2147484103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cap="all">
          <a:solidFill>
            <a:srgbClr val="999999"/>
          </a:solidFill>
          <a:latin typeface="Eurostile LT Std" pitchFamily="34" charset="0"/>
          <a:ea typeface="+mj-ea"/>
          <a:cs typeface="Eurostile LT Std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9999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5pPr>
      <a:lvl6pPr marL="521436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6pPr>
      <a:lvl7pPr marL="1042872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7pPr>
      <a:lvl8pPr marL="1564308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8pPr>
      <a:lvl9pPr marL="2085744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bg2"/>
          </a:solidFill>
          <a:latin typeface="Unit-Regular" pitchFamily="2" charset="0"/>
          <a:ea typeface="ＭＳ Ｐゴシック" pitchFamily="-96" charset="-128"/>
        </a:defRPr>
      </a:lvl9pPr>
    </p:titleStyle>
    <p:bodyStyle>
      <a:lvl1pPr marL="304800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lang="de-DE" kern="1200" dirty="0">
          <a:solidFill>
            <a:srgbClr val="333333"/>
          </a:solidFill>
          <a:latin typeface="Eurostile LT Std" pitchFamily="34" charset="0"/>
          <a:ea typeface="ＭＳ Ｐゴシック" pitchFamily="-96" charset="-128"/>
          <a:cs typeface="Eurostile LT Std" pitchFamily="34" charset="0"/>
        </a:defRPr>
      </a:lvl1pPr>
      <a:lvl2pPr marL="719138" indent="-304800" algn="l" rtl="0" eaLnBrk="1" fontAlgn="base" hangingPunct="1">
        <a:spcBef>
          <a:spcPct val="0"/>
        </a:spcBef>
        <a:spcAft>
          <a:spcPts val="6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2pPr>
      <a:lvl3pPr marL="1258888" indent="-304800" algn="l" rtl="0" eaLnBrk="1" fontAlgn="base" hangingPunct="1">
        <a:spcBef>
          <a:spcPct val="0"/>
        </a:spcBef>
        <a:spcAft>
          <a:spcPts val="300"/>
        </a:spcAft>
        <a:buClr>
          <a:srgbClr val="003787"/>
        </a:buClr>
        <a:buSzPct val="135000"/>
        <a:buFont typeface="Symbol" pitchFamily="18" charset="2"/>
        <a:buChar char="-"/>
        <a:defRPr sz="1600">
          <a:solidFill>
            <a:srgbClr val="333333"/>
          </a:solidFill>
          <a:latin typeface="Eurostile LT Std" pitchFamily="34" charset="0"/>
          <a:ea typeface="+mn-ea"/>
          <a:cs typeface="Eurostile LT Std" pitchFamily="34" charset="0"/>
        </a:defRPr>
      </a:lvl3pPr>
      <a:lvl4pPr marL="1709738" indent="-215900" algn="l" rtl="0" eaLnBrk="1" fontAlgn="base" hangingPunct="1">
        <a:spcBef>
          <a:spcPct val="0"/>
        </a:spcBef>
        <a:spcAft>
          <a:spcPct val="0"/>
        </a:spcAft>
        <a:buClr>
          <a:srgbClr val="003787"/>
        </a:buClr>
        <a:buSzPct val="135000"/>
        <a:buFont typeface="Symbol" pitchFamily="18" charset="2"/>
        <a:buChar char="-"/>
        <a:defRPr sz="1400">
          <a:solidFill>
            <a:srgbClr val="3B3D3C"/>
          </a:solidFill>
          <a:latin typeface="Eurostile LT Std" pitchFamily="34" charset="0"/>
          <a:ea typeface="+mn-ea"/>
          <a:cs typeface="Eurostile LT Std" pitchFamily="34" charset="0"/>
        </a:defRPr>
      </a:lvl4pPr>
      <a:lvl5pPr marL="2432050" indent="-34607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>
          <a:solidFill>
            <a:srgbClr val="3B3D3C"/>
          </a:solidFill>
          <a:latin typeface="+mn-lt"/>
          <a:ea typeface="+mn-ea"/>
          <a:cs typeface="ＭＳ Ｐゴシック" pitchFamily="-96" charset="-128"/>
        </a:defRPr>
      </a:lvl5pPr>
      <a:lvl6pPr marL="2954804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6pPr>
      <a:lvl7pPr marL="3476241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7pPr>
      <a:lvl8pPr marL="3997677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8pPr>
      <a:lvl9pPr marL="4519112" indent="-347624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SzPct val="60000"/>
        <a:buFont typeface="Wingdings" pitchFamily="2" charset="2"/>
        <a:buChar char="§"/>
        <a:defRPr sz="1800">
          <a:solidFill>
            <a:srgbClr val="3B3D3C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08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4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79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16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2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87" algn="l" defTabSz="104287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Untertitel 6"/>
          <p:cNvSpPr>
            <a:spLocks noGrp="1"/>
          </p:cNvSpPr>
          <p:nvPr>
            <p:ph type="subTitle" idx="1"/>
          </p:nvPr>
        </p:nvSpPr>
        <p:spPr>
          <a:xfrm>
            <a:off x="450156" y="2628503"/>
            <a:ext cx="8288337" cy="473075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Ozren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Gulan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&amp;&amp;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Dusan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Zamurovic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@ </a:t>
            </a:r>
            <a:r>
              <a:rPr lang="en-US" altLang="en-US" sz="2400" dirty="0" err="1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JavaSvet</a:t>
            </a:r>
            <a:r>
              <a:rPr lang="en-US" altLang="en-US" sz="2400" dirty="0" smtClean="0">
                <a:solidFill>
                  <a:schemeClr val="bg2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~</a:t>
            </a:r>
          </a:p>
          <a:p>
            <a:pPr>
              <a:buFont typeface="Arial" pitchFamily="34" charset="0"/>
              <a:buNone/>
            </a:pPr>
            <a:r>
              <a:rPr lang="en-US" altLang="en-US" sz="2400" dirty="0" smtClean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 echo </a:t>
            </a:r>
            <a:r>
              <a:rPr lang="en-US" alt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$title</a:t>
            </a:r>
          </a:p>
          <a:p>
            <a:r>
              <a:rPr lang="en-US" sz="2400" dirty="0" err="1">
                <a:latin typeface="Consolas" pitchFamily="49" charset="0"/>
                <a:cs typeface="Consolas" pitchFamily="49" charset="0"/>
              </a:rPr>
              <a:t>MapReduce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: Java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vs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Apache Pig</a:t>
            </a:r>
            <a:endParaRPr lang="en-US" altLang="en-US" sz="2400" dirty="0" smtClean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-5105" y="828303"/>
            <a:ext cx="10693400" cy="5798680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PigLatin SQL like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Limited number of predefined functions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Quick and simple to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understand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300" dirty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'/example/products/customer_records_map_reduce_input.json'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chemeClr val="accent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 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JsonLoader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</a:t>
            </a:r>
            <a:r>
              <a:rPr lang="en-US" sz="13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...'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categories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'/example/dimension/customer_categories.db'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:int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,age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,gender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:chararray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joinedRecords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categories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 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customerCategoryId;</a:t>
            </a:r>
          </a:p>
          <a:p>
            <a:endParaRPr lang="en-US" sz="13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--for each group of users, show top five selling products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flattenedProducts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sessionId,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categories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endParaRPr lang="en-US" sz="13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categories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categories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.(id, name, category, bought, price))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(id, name, category, bought, price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boughtProducts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FILTER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flattenedProducts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==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groupedProducts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gender, id, name);</a:t>
            </a:r>
            <a:endParaRPr lang="en-US" sz="13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234132" y="468263"/>
            <a:ext cx="10459268" cy="696823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groupTopFiveProducts {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sorted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ORDER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LIMIT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sorted </a:t>
            </a:r>
            <a:r>
              <a:rPr lang="en-US" sz="13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endParaRPr lang="en-US" sz="1300" dirty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(topProducts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};</a:t>
            </a:r>
          </a:p>
          <a:p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 </a:t>
            </a:r>
          </a:p>
          <a:p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resultTopFiveProducts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'/example/results/topTenProducts' 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 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3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number of seen products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averageSeenProducts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joinedRecords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categories::categoryId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   categories::age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	   categories::gender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(products)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grpAverageSeenProducts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grpAverageSeenProducts </a:t>
            </a:r>
            <a:r>
              <a:rPr lang="en-US" sz="13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	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(averageSeenProducts.counter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--prosecan broj kupljenih proizvoda po poseti</a:t>
            </a:r>
          </a:p>
          <a:p>
            <a:r>
              <a:rPr lang="en-US" sz="12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groupedBySession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(sessionId, categoryId, age, gender);</a:t>
            </a:r>
          </a:p>
          <a:p>
            <a:endParaRPr lang="en-US" sz="12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averageBoughtProducts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groupedBySession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2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COUNT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(boughtProducts.name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counter;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</a:p>
          <a:p>
            <a:r>
              <a:rPr lang="en-US" sz="12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groupedAverageBoughtProducts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averageBoughtProducts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2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resultAverageBoughtProducts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groupedAverageBoughtProducts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</a:t>
            </a:r>
            <a:r>
              <a:rPr lang="en-US" sz="12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(averageBoughtProducts.counter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5250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666180" y="828303"/>
            <a:ext cx="9780930" cy="575251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300" dirty="0" smtClean="0">
                <a:solidFill>
                  <a:schemeClr val="bg2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--average amount of money spent</a:t>
            </a:r>
          </a:p>
          <a:p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groupedAveragePrice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groupedAveragePrice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FLATTEN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(group),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AVG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(boughtProducts.price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joinedFinal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JOIN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averageCountedProducts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resultAverageBoughtProducts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averagePrice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BY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(categoryId, age, gender);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finalResult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FOREACH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joinedFinal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GENERATE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categoryId,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age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age,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gender,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averageCountedProducts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averageSeen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averageSeen,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resultAverageBoughtProducts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::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averageBought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averageBought,</a:t>
            </a: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averagePrice::averagePaid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averagePaid;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STORE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finalResult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INTO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'/example/results/productsStatistic' </a:t>
            </a:r>
            <a:r>
              <a:rPr lang="en-US" sz="13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USING</a:t>
            </a:r>
            <a:r>
              <a:rPr lang="en-US" sz="13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3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JsonStorage</a:t>
            </a: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3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3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              </a:t>
            </a:r>
            <a:r>
              <a:rPr lang="en-US" sz="2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</a:t>
            </a:r>
            <a:r>
              <a:rPr lang="en-US" sz="28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lines of code: </a:t>
            </a:r>
            <a:r>
              <a:rPr lang="en-US" sz="2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77</a:t>
            </a:r>
            <a:endParaRPr lang="en-US" sz="2800" dirty="0">
              <a:solidFill>
                <a:srgbClr val="92D05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9259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analysis:readability_maintainability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–java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java.util.Collections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java.util.Comparator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java.util.Map.Entry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contains(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!= null;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add(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1L);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product.bought.get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1L;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01439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viewsByProduct.put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purchasesByProduct.entrySet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entries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entrySet.iterator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Collections.sort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(entries, new Comparator&lt;Entry&lt;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Long&gt;&gt;()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compare(Entry&lt;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entry1, 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entry2)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entry2.getValue().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- entry1.getValue().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(Entry&lt;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Long&gt; e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entries.subList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(0,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e.getKey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1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(float)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0f;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purchasesByProduct.keySet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iterator.hasNext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iterator.next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(key).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*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purchasesByProduct.get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0 ?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amountInTotal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/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0f;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(required = false)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List&lt;Product&gt;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&lt;Product&gt;();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float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com.fasterxml.jackson.annotation.JsonIgnore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Product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double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JsonIgnore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numberOfPurschases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Product()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240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Product(long id, String name, String category,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bought, double price)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category;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bought;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price;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Product(Product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aProduct.id;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aProduct.name;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aProduct.price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com.fasterxml.jackson.annotation.JsonProperty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long id;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JsonProperty</a:t>
            </a:r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name)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this.id = id;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this.name = name;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72173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Twitter: @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  <a:p>
            <a:pPr marL="0" indent="0">
              <a:buFont typeface="Symbol" pitchFamily="18" charset="2"/>
              <a:buNone/>
            </a:pPr>
            <a:endParaRPr lang="en-US" sz="2400" dirty="0" smtClean="0">
              <a:solidFill>
                <a:srgbClr val="73AF3C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4060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description;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gender;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description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gender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id, String description, String gender)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Text(description);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this.gender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((description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((gender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(description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(gender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gender.equals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other.gender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description=" + description + ", gender=" + gender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products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0;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json.products.size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] = pw;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products.set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((products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(products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+ 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="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   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", products=["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+ "]]";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sessions;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sessions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((sessions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CustomerSessionWritablesGroupedByCustomerCategoryId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(sessions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sessions.equals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(Class&lt;? extends Writable&gt;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value =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ProductArrayWritable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get();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(Writable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pwArray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value +=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value +=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value;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implements Writable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id;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81223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name;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Text category;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bought;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price;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id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(json.id);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name = new Text(json.name);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category =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bought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price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DoubleWritable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input)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price.readFields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(input);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void write(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DataOutput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output)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(output);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19906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final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prime = 31;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result =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((bought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((category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((id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((name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result = prime * result + ((price == null) ? 0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price.hashCode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result;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equals(Object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(this ==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!=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obj.getClass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other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(bought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bought.equals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(category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other.category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39774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about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igData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M/R,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-pig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-showcase, primer,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2652929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590640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(id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(other.id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id.equals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(name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(other.name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name.equals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(other.name))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(price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else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price.equals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other.price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[id=" + id + ", name=" + name + ", category=" + category + ", bought=" + bought + ", price=" + price + "]";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org.apache.hadoop.conf.Configured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org.apache.hadoop.mapreduce.lib.input.FileInputFormat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org.apache.hadoop.mapreduce.lib.input.TextInputFormat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org.apache.hadoop.mapreduce.lib.output.FileOutputFormat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org.apache.hadoop.mapreduce.lib.output.TextOutputFormat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org.apache.hadoop.util.ToolRunner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Configured implements Tool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final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"";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static void main(String[]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System.setProperty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hadoop.home.dir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"C:/work/tools/hadoop-common-2.2.0-bin-master");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Configuration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Configuration();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ToolRunner.run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93772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boolean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 ||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&lt;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args.length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&gt; 3)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("Too many arguments. Only three arguments are required: path to customer categories file, path to input data and path to desired output directory.");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return false;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[0];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LOGGER.info("Customer categories file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().set("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[1];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LOGGER.info("Output path: " +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LOGGER.info("Input validation succeeded");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true;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run(String[]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Exception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validateAndParseInput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throw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RuntimeException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("Input validation failed.");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Job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Job.getInstance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job.setOutputKeyClass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job.setOutputValueClass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job.setMapperClass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job.setReducerClass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job.setInputFormatClass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job.setOutputFormatClass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FileInputFormat.setInputPaths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FileOutputFormat.setOutputPath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(job,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job.setJarByClass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return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job.waitForCompletion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(true) ? 0 : 1;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org.apache.hadoop.fs.Path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75306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({ 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rawtypes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", "unchecked" })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setup(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org.apache.hadoop.mapreduce.Mapper.Context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context)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super.setup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(context);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().get("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customerCategoriesPath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SuppressWarnings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("unused")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map(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Text value,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try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jsonMapper.readValue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category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(category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session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category.description.toString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 catch (Exception e)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LOGGER.error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e.getMessage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void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loadCustomerCategories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(String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Path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Path(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filePath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path.getFileSystem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context.getConfiguration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BufferedReader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InputStreamReader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fs.open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(path)));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String line;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while ((line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br.readLine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 !=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String[] columns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line.split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("\t");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long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Long.valueOf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(columns[0]);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38372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description = columns[1] + " " +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String gender = columns[2];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writable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description, gender);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groupedCategories.put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writable.categoryId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writable);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br.close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package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java.io.IOException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java.util.List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java.util.Map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org.apache.hadoop.io.Writable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org.apache.hadoop.mapreduce.Reducer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org.slf4j.LoggerFactory;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com.codingserbia.dto.ProductOutput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com.codingserbia.writable.ProductWritable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import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com.fasterxml.jackson.databind.ObjectMapper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class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extends Reducer&lt;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{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static Logger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LoggerFactory.getLogger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CustomerRecordsReducer.class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Map&lt;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private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756839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public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super();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HashMap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ObjectMapper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@Override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protected void reduce(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values, Context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throws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InterruptedException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== null)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CustomerCategoryProductBag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key;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: values)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aBag.increaseNumberOfSessions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if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aBag.customerCategoryDescription.getLength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== 0)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Writable[]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value.products.get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for (Writable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product =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writable;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if (!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aBag.contains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(product.id))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 else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aBag.processOccurance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(product);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categoryMap.put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(key,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5;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List&lt;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aBag.getTopProductsBought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numberOfTopBoughtProducts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-362773"/>
            <a:ext cx="10693400" cy="442907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outputJsonObj.customerCategoryId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outputJsonObj.customerCategoryDescription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aBag.customerCategoryDescription.toString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aBag.calculateAverageNumberOfViews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aBag.calculateAverageNumberOfPurchases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=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aBag.calculateAveragePurchase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for 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ProductWritable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pw :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topProducts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outputJsonObj.products.add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(new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ProductOutput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pw.id.get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pw.name.toString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context.write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NullWritable.get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new Text(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LOGGER.info(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jsonMapper.writeValueAsString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12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Tests can be found on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github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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  <a:sym typeface="Wingdings" pitchFamily="2" charset="2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  <a:sym typeface="Wingdings" pitchFamily="2" charset="2"/>
              </a:rPr>
              <a:t>Total lines of code: ~ 950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66072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18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Configured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implements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CodingSerbiaMapReduce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ToolRunner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args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...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getInstance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setOutputFormatClass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setOutputKeyClass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setOutputValueClass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setMapperClass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job.setReducerClass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FileInputFormat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setInputPaths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FileOutputFormat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(job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outputPath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return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job</a:t>
            </a:r>
            <a:r>
              <a:rPr lang="en-US" sz="18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18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waitForCompletion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?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0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18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;</a:t>
            </a:r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18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18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6645066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err="1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...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readValue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toString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categories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if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(category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!=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(...,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session);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13641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whois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_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BigData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-verbose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-volume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variety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-velocity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-value</a:t>
            </a:r>
          </a:p>
        </p:txBody>
      </p:sp>
    </p:spTree>
    <p:extLst>
      <p:ext uri="{BB962C8B-B14F-4D97-AF65-F5344CB8AC3E}">
        <p14:creationId xmlns:p14="http://schemas.microsoft.com/office/powerpoint/2010/main" xmlns="" val="16774317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0"/>
            <a:ext cx="10693400" cy="7260619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endParaRPr lang="en-US" sz="2000" dirty="0" smtClean="0">
              <a:solidFill>
                <a:srgbClr val="FF0066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class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extends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protected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92D05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key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Iterable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FFCC0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)…{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values)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increase number of customer visits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value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products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process an occurrence of a product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// track if it is bought or viewed, etc...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}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calculate average values we need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// order bought/viewed products based on number of </a:t>
            </a:r>
            <a:r>
              <a:rPr lang="en-US" sz="2000" dirty="0" err="1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purschases</a:t>
            </a:r>
            <a:r>
              <a:rPr lang="en-US" sz="20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/views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jsonMapper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writeValueAsString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outputJsonObj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485996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output_record.json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customerCategoryId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customerCategoryDescription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"30-40 male"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1229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"Candy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ugradna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rerna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FS 635 AQUA"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...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],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averageNumberOfViews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2.3333333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averageNumberOfPurchases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1.3333334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"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averagePurchase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44750.0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usan Zamurovic\Desktop\smiling_p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2444" y="2052439"/>
            <a:ext cx="4684458" cy="3312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036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350574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cloudera-quickstart-vm-5.1.0 64-bit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Intel i5 CPU @ 2.60GHz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16 GB RAM (12 GB RAM for VM)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Small: 150000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103MB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Medium: 750000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517MB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Large: 1500000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1GB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X-large: 2250000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json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records ~ 1.5GB</a:t>
            </a:r>
          </a:p>
        </p:txBody>
      </p:sp>
    </p:spTree>
    <p:extLst>
      <p:ext uri="{BB962C8B-B14F-4D97-AF65-F5344CB8AC3E}">
        <p14:creationId xmlns:p14="http://schemas.microsoft.com/office/powerpoint/2010/main" xmlns="" val="12110207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777780596"/>
              </p:ext>
            </p:extLst>
          </p:nvPr>
        </p:nvGraphicFramePr>
        <p:xfrm>
          <a:off x="378148" y="1735137"/>
          <a:ext cx="10009111" cy="5213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22004369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920422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988493805"/>
              </p:ext>
            </p:extLst>
          </p:nvPr>
        </p:nvGraphicFramePr>
        <p:xfrm>
          <a:off x="378148" y="1692399"/>
          <a:ext cx="10009112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40476665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06340" y="2340471"/>
            <a:ext cx="607847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050252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analysis:performance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PigCompiler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translating PigLatin into Java code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PigOptimizer 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Graphviz, execution plan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76374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128975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analysis:language_support Pig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UDF (Java, Python, Jython, Groovy, Ruby, JavaScript)</a:t>
            </a:r>
          </a:p>
        </p:txBody>
      </p:sp>
    </p:spTree>
    <p:extLst>
      <p:ext uri="{BB962C8B-B14F-4D97-AF65-F5344CB8AC3E}">
        <p14:creationId xmlns:p14="http://schemas.microsoft.com/office/powerpoint/2010/main" xmlns="" val="28889128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229293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-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MRUnit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customer.categories.file.path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		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CUSTOMER_CATEGORIES_FILE_PATH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newMapDriver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mapper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idea behind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BigData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 Currently one of the most popular fields in IT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industry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Hadoop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popularity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Batch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Processing, Apache Pig or Java MapReduce?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goal of the analysis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Comparison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Apache Pig and Java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the most important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factors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Clear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picture, when to use which one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5412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84484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accent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// testing style: tell the input, assert the output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testMapper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Exception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Context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getContext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Mockito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when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ctx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getConfiguration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thenReturn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config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0;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&lt;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++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INPUT_RECORDS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get(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}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CustomerSessionWritable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										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isNotNull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hasSize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10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362885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@Override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super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setUp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 new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CustomerRecordsReducer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newReduceDriver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(reducer);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0" y="828303"/>
            <a:ext cx="10693400" cy="5475515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void </a:t>
            </a:r>
            <a:r>
              <a:rPr lang="en-US" sz="2000" dirty="0" err="1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testReducer</a:t>
            </a:r>
            <a:r>
              <a:rPr lang="en-US" sz="2000" dirty="0" smtClean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Exception {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withInput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LongWritable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4L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CUSTOMER_CATEGORY_4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expectedTupple1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get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(),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				</a:t>
            </a:r>
            <a:r>
              <a:rPr lang="en-US" sz="2000" dirty="0" smtClean="0">
                <a:solidFill>
                  <a:srgbClr val="7030A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MAPREDUCE_OUTPUT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List&lt;Pair&lt;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NullWritable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Text&gt;&gt;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reduceDriver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run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();</a:t>
            </a:r>
          </a:p>
          <a:p>
            <a:endParaRPr lang="en-US" sz="2000" dirty="0" smtClean="0">
              <a:solidFill>
                <a:srgbClr val="00B0F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Assertions</a:t>
            </a:r>
            <a:r>
              <a:rPr lang="en-US" sz="2000" dirty="0" err="1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assertThat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(result)</a:t>
            </a:r>
            <a:r>
              <a:rPr lang="en-US" sz="2000" dirty="0" smtClean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contains(expectedTupple1,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...);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6538100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Currently, no IDE support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Plugins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for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text editors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Diagnostic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operators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   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Describe, Dump, Explain and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Illustrate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09179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4172" y="900311"/>
            <a:ext cx="99371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analysis:dev_tools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PigUnit, local and mapreduce mode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private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@BeforeClass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 static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setUp()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=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PigTest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"src/main/resources/example.pig"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override(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"categories = LOAD ‘...’ 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</a:p>
          <a:p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@Test</a:t>
            </a:r>
          </a:p>
          <a:p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public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void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testTopFiveProducts()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throws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IOException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ParseException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test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assertOutput(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"resultTopFiveProducts"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File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CC00FF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TEST_PATH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			</a:t>
            </a:r>
            <a:r>
              <a:rPr lang="en-US" sz="2000" dirty="0" smtClean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>
                <a:solidFill>
                  <a:srgbClr val="FFFF66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results/resultTopFiveProducts.txt"</a:t>
            </a:r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));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309842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522164" y="828303"/>
            <a:ext cx="9721080" cy="5352404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conclusion:pig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high abstraction level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quick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development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maintenance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extensions (UDF,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PiggyBank)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performance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restrictions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of Pig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Latin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conclusion:java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speeeeed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control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+ tools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complexity, maintenance</a:t>
            </a:r>
          </a:p>
        </p:txBody>
      </p:sp>
    </p:spTree>
    <p:extLst>
      <p:ext uri="{BB962C8B-B14F-4D97-AF65-F5344CB8AC3E}">
        <p14:creationId xmlns:p14="http://schemas.microsoft.com/office/powerpoint/2010/main" xmlns="" val="2392697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8294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endParaRPr lang="en-US" sz="2400" dirty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dusan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zamurovic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Twitter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: @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ezamur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echo </a:t>
            </a:r>
            <a:r>
              <a:rPr lang="en-US" sz="2400" dirty="0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</a:t>
            </a:r>
            <a:r>
              <a:rPr lang="en-US" sz="2400" dirty="0" err="1" smtClean="0">
                <a:solidFill>
                  <a:srgbClr val="456FB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endParaRPr lang="en-US" sz="2400" dirty="0" smtClean="0">
              <a:solidFill>
                <a:srgbClr val="456FB0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ozren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gulan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m.sc.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software engineering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IT consultant @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codecentric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dirty="0"/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origin 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git@github.com:dzamurovic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/coding-serbia-2014.git</a:t>
            </a:r>
            <a:endParaRPr lang="en-US" sz="2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@</a:t>
            </a:r>
            <a:r>
              <a:rPr lang="en-US" sz="2400" dirty="0" err="1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CodingSerbia</a:t>
            </a:r>
            <a:endParaRPr lang="en-US" sz="2400" dirty="0">
              <a:solidFill>
                <a:srgbClr val="73AF3C"/>
              </a:solidFill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www.meetup.com/Coding-Serbia</a:t>
            </a:r>
          </a:p>
          <a:p>
            <a:pPr marL="0" indent="0">
              <a:buFont typeface="Symbol" pitchFamily="18" charset="2"/>
              <a:buNone/>
            </a:pPr>
            <a:r>
              <a:rPr lang="en-US" sz="2400" dirty="0">
                <a:solidFill>
                  <a:srgbClr val="73AF3C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www.codingserbia.com</a:t>
            </a:r>
          </a:p>
        </p:txBody>
      </p:sp>
    </p:spTree>
    <p:extLst>
      <p:ext uri="{BB962C8B-B14F-4D97-AF65-F5344CB8AC3E}">
        <p14:creationId xmlns:p14="http://schemas.microsoft.com/office/powerpoint/2010/main" xmlns="" val="33474182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rpm –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qpR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pig-vs-java-0.0.1-snapshot.x86.rpm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version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Hadoop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2.3.0-cdh5.1.0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pig --version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Apache Pig version 0.12.0-cdh5.1.0</a:t>
            </a:r>
          </a:p>
        </p:txBody>
      </p:sp>
    </p:spTree>
    <p:extLst>
      <p:ext uri="{BB962C8B-B14F-4D97-AF65-F5344CB8AC3E}">
        <p14:creationId xmlns:p14="http://schemas.microsoft.com/office/powerpoint/2010/main" xmlns="" val="1476971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767081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showcase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-for each customer group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-top 5 products bought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-average number of views per visit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-average number of purchases per visit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-average purchase</a:t>
            </a:r>
          </a:p>
          <a:p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5167738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cat </a:t>
            </a:r>
            <a:r>
              <a:rPr lang="en-US" sz="24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input_record.json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sessionId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customerCategoryId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customerCategoryDescription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err="1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desc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"products": [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"id":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1222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"name":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"category":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"product category"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"bought":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true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  "price": </a:t>
            </a:r>
            <a:r>
              <a:rPr lang="en-US" sz="2000" dirty="0" smtClean="0">
                <a:solidFill>
                  <a:srgbClr val="00B0F0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57990.0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},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 ...</a:t>
            </a:r>
            <a:endParaRPr lang="en-US" sz="20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  ]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18752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522164" y="828303"/>
            <a:ext cx="9721080" cy="2028417"/>
          </a:xfrm>
          <a:prstGeom prst="rect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180000" tIns="90000" bIns="90000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$ analysis criteria</a:t>
            </a:r>
          </a:p>
          <a:p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analysis:readability_maintainability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analysis:performance</a:t>
            </a:r>
            <a:endParaRPr lang="en-US" sz="2400" dirty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- analysis:dev_tools 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  <a:ea typeface="ＭＳ Ｐゴシック" pitchFamily="1" charset="-128"/>
                <a:cs typeface="Consolas" pitchFamily="49" charset="0"/>
              </a:rPr>
              <a:t>(IDE, testing, debugging, etc)</a:t>
            </a:r>
            <a:endParaRPr lang="en-US" sz="2400" dirty="0" smtClean="0">
              <a:solidFill>
                <a:schemeClr val="bg1"/>
              </a:solidFill>
              <a:latin typeface="Consolas" pitchFamily="49" charset="0"/>
              <a:ea typeface="ＭＳ Ｐゴシック" pitchFamily="1" charset="-128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7992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decentric_ppt_vorlage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990000"/>
      </a:hlink>
      <a:folHlink>
        <a:srgbClr val="99CC0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99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ea typeface="ＭＳ Ｐゴシック" pitchFamily="-96" charset="-128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96" charset="-128"/>
          </a:defRPr>
        </a:defPPr>
      </a:lstStyle>
    </a:lnDef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 wrap="square" lIns="180000" tIns="90000" bIns="90000" rtlCol="0">
        <a:spAutoFit/>
      </a:bodyPr>
      <a:lstStyle>
        <a:defPPr>
          <a:defRPr sz="2800" cap="all" dirty="0" smtClean="0">
            <a:solidFill>
              <a:srgbClr val="999999"/>
            </a:solidFill>
            <a:latin typeface="Arial" pitchFamily="34" charset="0"/>
            <a:ea typeface="ＭＳ Ｐゴシック" pitchFamily="1" charset="-128"/>
            <a:cs typeface="Arial" pitchFamily="34" charset="0"/>
          </a:defRPr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CC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0000"/>
        </a:accent6>
        <a:hlink>
          <a:srgbClr val="99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</TotalTime>
  <Words>4854</Words>
  <Application>Microsoft Office PowerPoint</Application>
  <PresentationFormat>Custom</PresentationFormat>
  <Paragraphs>1354</Paragraphs>
  <Slides>56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codecentric_ppt_vorlage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Hat Partner Conference</dc:title>
  <dc:creator>Adam</dc:creator>
  <cp:lastModifiedBy>Dusan Zamurovic</cp:lastModifiedBy>
  <cp:revision>412</cp:revision>
  <cp:lastPrinted>2013-10-09T08:41:36Z</cp:lastPrinted>
  <dcterms:created xsi:type="dcterms:W3CDTF">2013-10-08T08:51:45Z</dcterms:created>
  <dcterms:modified xsi:type="dcterms:W3CDTF">2014-09-24T21:35:33Z</dcterms:modified>
</cp:coreProperties>
</file>