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379" r:id="rId2"/>
    <p:sldId id="381" r:id="rId3"/>
    <p:sldId id="383" r:id="rId4"/>
    <p:sldId id="384" r:id="rId5"/>
    <p:sldId id="385" r:id="rId6"/>
    <p:sldId id="386" r:id="rId7"/>
    <p:sldId id="387" r:id="rId8"/>
    <p:sldId id="432" r:id="rId9"/>
    <p:sldId id="388" r:id="rId10"/>
    <p:sldId id="390" r:id="rId11"/>
    <p:sldId id="438" r:id="rId12"/>
    <p:sldId id="425" r:id="rId13"/>
    <p:sldId id="426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34" r:id="rId40"/>
    <p:sldId id="435" r:id="rId41"/>
    <p:sldId id="436" r:id="rId42"/>
    <p:sldId id="437" r:id="rId43"/>
    <p:sldId id="439" r:id="rId44"/>
    <p:sldId id="424" r:id="rId45"/>
    <p:sldId id="395" r:id="rId46"/>
    <p:sldId id="391" r:id="rId47"/>
    <p:sldId id="394" r:id="rId48"/>
    <p:sldId id="440" r:id="rId49"/>
    <p:sldId id="441" r:id="rId50"/>
    <p:sldId id="428" r:id="rId51"/>
    <p:sldId id="427" r:id="rId52"/>
    <p:sldId id="392" r:id="rId53"/>
    <p:sldId id="393" r:id="rId54"/>
    <p:sldId id="396" r:id="rId55"/>
    <p:sldId id="397" r:id="rId56"/>
    <p:sldId id="398" r:id="rId57"/>
    <p:sldId id="429" r:id="rId58"/>
    <p:sldId id="431" r:id="rId59"/>
    <p:sldId id="430" r:id="rId60"/>
    <p:sldId id="382" r:id="rId61"/>
  </p:sldIdLst>
  <p:sldSz cx="10693400" cy="756126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20700" indent="-635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41400" indent="-1270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563688" indent="-1920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084388" indent="-2555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8927"/>
    <a:srgbClr val="73AF3C"/>
    <a:srgbClr val="FF0066"/>
    <a:srgbClr val="FFCC00"/>
    <a:srgbClr val="FFFF66"/>
    <a:srgbClr val="CC00FF"/>
    <a:srgbClr val="C32005"/>
    <a:srgbClr val="AC0000"/>
    <a:srgbClr val="FFCC66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4849" autoAdjust="0"/>
  </p:normalViewPr>
  <p:slideViewPr>
    <p:cSldViewPr>
      <p:cViewPr varScale="1">
        <p:scale>
          <a:sx n="112" d="100"/>
          <a:sy n="112" d="100"/>
        </p:scale>
        <p:origin x="582" y="108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New%20Microsoft%20Office%20Excel%20Workshee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New%20Microsoft%20Office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pig_2 (2 store cmds)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1.5226127475257306E-2"/>
                  <c:y val="-0.10717616132122057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4m 05s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0301503300343058E-2"/>
                  <c:y val="-8.768958653554401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7m 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9032659344071629E-2"/>
                  <c:y val="-9.986869577659192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8065318688143292E-3"/>
                  <c:y val="-3.16656840267242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13m</a:t>
                    </a:r>
                    <a:r>
                      <a:rPr lang="en-US" baseline="0" dirty="0" smtClean="0"/>
                      <a:t>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245</c:v>
                </c:pt>
                <c:pt idx="1">
                  <c:v>460</c:v>
                </c:pt>
                <c:pt idx="2">
                  <c:v>630</c:v>
                </c:pt>
                <c:pt idx="3">
                  <c:v>810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pig_4 (4 store cmds)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3m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6m 20s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9m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12m</a:t>
                    </a:r>
                    <a:r>
                      <a:rPr lang="en-US" baseline="0" smtClean="0"/>
                      <a:t> 50s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200</c:v>
                </c:pt>
                <c:pt idx="1">
                  <c:v>380</c:v>
                </c:pt>
                <c:pt idx="2">
                  <c:v>570</c:v>
                </c:pt>
                <c:pt idx="3">
                  <c:v>770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java</c:v>
                </c:pt>
              </c:strCache>
            </c:strRef>
          </c:tx>
          <c:spPr>
            <a:ln>
              <a:solidFill>
                <a:srgbClr val="098927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0243277848911665E-2"/>
                  <c:y val="1.241753825726208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5.1216389244558309E-3"/>
                  <c:y val="2.7939461078839659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5.1216389244558309E-3"/>
                  <c:y val="3.414823020747058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150</c:v>
                </c:pt>
                <c:pt idx="3">
                  <c:v>210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129776"/>
        <c:axId val="191130336"/>
      </c:lineChart>
      <c:catAx>
        <c:axId val="1911297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91130336"/>
        <c:crosses val="autoZero"/>
        <c:auto val="1"/>
        <c:lblAlgn val="ctr"/>
        <c:lblOffset val="100"/>
        <c:noMultiLvlLbl val="0"/>
      </c:catAx>
      <c:valAx>
        <c:axId val="19113033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91129776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27000">
        <a:srgbClr val="00B0F0">
          <a:alpha val="40000"/>
        </a:srgbClr>
      </a:glow>
      <a:softEdge rad="31750"/>
    </a:effectLst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585008540218195E-2"/>
          <c:y val="8.7702690629699667E-2"/>
          <c:w val="0.7743092494119358"/>
          <c:h val="0.8530803764201379"/>
        </c:manualLayout>
      </c:layout>
      <c:lineChart>
        <c:grouping val="standard"/>
        <c:varyColors val="0"/>
        <c:ser>
          <c:idx val="0"/>
          <c:order val="0"/>
          <c:tx>
            <c:strRef>
              <c:f>Sheet1!$B$33</c:f>
              <c:strCache>
                <c:ptCount val="1"/>
                <c:pt idx="0">
                  <c:v>pig_2 maps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5.10542688239317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93E-3"/>
                  <c:y val="-5.3374917406837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5376876590051164E-3"/>
                  <c:y val="-6.49781603213677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Sheet1!$B$34:$B$37</c:f>
              <c:numCache>
                <c:formatCode>General</c:formatCode>
                <c:ptCount val="4"/>
                <c:pt idx="0">
                  <c:v>8</c:v>
                </c:pt>
                <c:pt idx="1">
                  <c:v>13</c:v>
                </c:pt>
                <c:pt idx="2">
                  <c:v>19</c:v>
                </c:pt>
                <c:pt idx="3">
                  <c:v>26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Sheet1!$C$33</c:f>
              <c:strCache>
                <c:ptCount val="1"/>
                <c:pt idx="0">
                  <c:v>pig_4 maps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4.17716744923077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93E-3"/>
                  <c:y val="-4.64129716581198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5376876590051164E-3"/>
                  <c:y val="-5.80162145726498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Sheet1!$C$34:$C$37</c:f>
              <c:numCache>
                <c:formatCode>General</c:formatCode>
                <c:ptCount val="4"/>
                <c:pt idx="0">
                  <c:v>6</c:v>
                </c:pt>
                <c:pt idx="1">
                  <c:v>10</c:v>
                </c:pt>
                <c:pt idx="2">
                  <c:v>16</c:v>
                </c:pt>
                <c:pt idx="3">
                  <c:v>23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Sheet1!$D$33</c:f>
              <c:strCache>
                <c:ptCount val="1"/>
                <c:pt idx="0">
                  <c:v>pig_2 reduces</c:v>
                </c:pt>
              </c:strCache>
            </c:strRef>
          </c:tx>
          <c:spPr>
            <a:ln>
              <a:solidFill>
                <a:srgbClr val="C495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2688438295025587E-2"/>
                  <c:y val="-1.85651886632478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93E-3"/>
                  <c:y val="-3.01684315777778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8065314885076763E-3"/>
                  <c:y val="-2.7847782994871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Sheet1!$D$34:$D$37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Sheet1!$E$33</c:f>
              <c:strCache>
                <c:ptCount val="1"/>
                <c:pt idx="0">
                  <c:v>pig_4 reduce</c:v>
                </c:pt>
              </c:strCache>
            </c:strRef>
          </c:tx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1.65465537009187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4.6523736302255497E-17"/>
                  <c:y val="2.83655206301463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1.65465537009187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1.65465537009187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Sheet1!$E$34:$E$37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134256"/>
        <c:axId val="191134816"/>
      </c:lineChart>
      <c:catAx>
        <c:axId val="1911342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91134816"/>
        <c:crosses val="autoZero"/>
        <c:auto val="1"/>
        <c:lblAlgn val="ctr"/>
        <c:lblOffset val="100"/>
        <c:noMultiLvlLbl val="0"/>
      </c:catAx>
      <c:valAx>
        <c:axId val="19113481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91134256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39700">
        <a:srgbClr val="00B0F0">
          <a:alpha val="40000"/>
        </a:srgbClr>
      </a:glow>
      <a:softEdge rad="31750"/>
    </a:effectLst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'[New Microsoft Office Excel Worksheet.xlsx]Sheet1'!$A$2</c:f>
              <c:strCache>
                <c:ptCount val="1"/>
                <c:pt idx="0">
                  <c:v>pig_2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7182130584192442E-3"/>
                  <c:y val="3.9215686274509803E-2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2m 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4.2780748663101602E-2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3m 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3.2085561497326213E-2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3m 34s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4m 6s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Worksheet.xlsx]Sheet1'!$B$1:$E$1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Worksheet.xlsx]Sheet1'!$B$2:$E$2</c:f>
              <c:numCache>
                <c:formatCode>General</c:formatCode>
                <c:ptCount val="4"/>
                <c:pt idx="0">
                  <c:v>160</c:v>
                </c:pt>
                <c:pt idx="1">
                  <c:v>185</c:v>
                </c:pt>
                <c:pt idx="2">
                  <c:v>214</c:v>
                </c:pt>
                <c:pt idx="3">
                  <c:v>246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'[New Microsoft Office Excel Worksheet.xlsx]Sheet1'!$A$3</c:f>
              <c:strCache>
                <c:ptCount val="1"/>
                <c:pt idx="0">
                  <c:v>java</c:v>
                </c:pt>
              </c:strCache>
            </c:strRef>
          </c:tx>
          <c:spPr>
            <a:ln>
              <a:solidFill>
                <a:srgbClr val="73AF3C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3.208556149732621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35s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2.852049910873439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38s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4.634581105169341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46s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51s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Worksheet.xlsx]Sheet1'!$B$1:$E$1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Worksheet.xlsx]Sheet1'!$B$3:$E$3</c:f>
              <c:numCache>
                <c:formatCode>General</c:formatCode>
                <c:ptCount val="4"/>
                <c:pt idx="0">
                  <c:v>35</c:v>
                </c:pt>
                <c:pt idx="1">
                  <c:v>38</c:v>
                </c:pt>
                <c:pt idx="2">
                  <c:v>46</c:v>
                </c:pt>
                <c:pt idx="3">
                  <c:v>51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9494096"/>
        <c:axId val="189494656"/>
      </c:lineChart>
      <c:catAx>
        <c:axId val="1894940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189494656"/>
        <c:crosses val="autoZero"/>
        <c:auto val="1"/>
        <c:lblAlgn val="ctr"/>
        <c:lblOffset val="100"/>
        <c:noMultiLvlLbl val="0"/>
      </c:catAx>
      <c:valAx>
        <c:axId val="1894946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189494096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  <a:latin typeface="Corbel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39700">
        <a:srgbClr val="00B0F0">
          <a:alpha val="40000"/>
        </a:srgbClr>
      </a:glow>
      <a:outerShdw blurRad="63500" sx="102000" sy="102000" algn="ctr" rotWithShape="0">
        <a:srgbClr val="0070C0">
          <a:alpha val="50000"/>
        </a:srgbClr>
      </a:outerShdw>
      <a:softEdge rad="31750"/>
    </a:effectLst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'[New Microsoft Office Excel Worksheet.xlsx]Sheet2'!$A$2</c:f>
              <c:strCache>
                <c:ptCount val="1"/>
                <c:pt idx="0">
                  <c:v>pig_2 single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0.14748378353184585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4m 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6440606174211395E-2"/>
                  <c:y val="-0.1222617099461254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7m 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7813394200686211E-2"/>
                  <c:y val="-0.12537748428063331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10m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6.5762424696845581E-3"/>
                  <c:y val="-3.9860482035633998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13m</a:t>
                    </a:r>
                    <a:r>
                      <a:rPr lang="en-US" baseline="0"/>
                      <a:t> 3</a:t>
                    </a:r>
                    <a:r>
                      <a:rPr lang="en-US"/>
                      <a:t>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Worksheet.xlsx]Sheet2'!$B$2:$E$2</c:f>
              <c:numCache>
                <c:formatCode>General</c:formatCode>
                <c:ptCount val="4"/>
                <c:pt idx="0">
                  <c:v>245</c:v>
                </c:pt>
                <c:pt idx="1">
                  <c:v>460</c:v>
                </c:pt>
                <c:pt idx="2">
                  <c:v>630</c:v>
                </c:pt>
                <c:pt idx="3">
                  <c:v>810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'[New Microsoft Office Excel Worksheet.xlsx]Sheet2'!$A$3</c:f>
              <c:strCache>
                <c:ptCount val="1"/>
                <c:pt idx="0">
                  <c:v>java single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1.6440606174211395E-3"/>
                  <c:y val="-4.783257844276082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9457454818107349E-2"/>
                  <c:y val="-4.652692094449565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4.9321818522634186E-3"/>
                  <c:y val="2.840655710570734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3m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Worksheet.xlsx]Sheet2'!$B$3:$E$3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150</c:v>
                </c:pt>
                <c:pt idx="3">
                  <c:v>210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'[New Microsoft Office Excel Worksheet.xlsx]Sheet2'!$A$4</c:f>
              <c:strCache>
                <c:ptCount val="1"/>
                <c:pt idx="0">
                  <c:v>pig_2 cluster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8084666791632533E-2"/>
                  <c:y val="-4.783257844276082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2m 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7.174886766414122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3m 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6.0281526261439715E-17"/>
                  <c:y val="-6.7762819460577828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3m 34s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6.5762424696845581E-3"/>
                  <c:y val="-5.580467484988762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4m 6s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Worksheet.xlsx]Sheet2'!$B$4:$E$4</c:f>
              <c:numCache>
                <c:formatCode>General</c:formatCode>
                <c:ptCount val="4"/>
                <c:pt idx="0">
                  <c:v>160</c:v>
                </c:pt>
                <c:pt idx="1">
                  <c:v>185</c:v>
                </c:pt>
                <c:pt idx="2">
                  <c:v>214</c:v>
                </c:pt>
                <c:pt idx="3">
                  <c:v>246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'[New Microsoft Office Excel Worksheet.xlsx]Sheet2'!$A$5</c:f>
              <c:strCache>
                <c:ptCount val="1"/>
                <c:pt idx="0">
                  <c:v>java cluster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5.9186182227161002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6440606174211395E-3"/>
                  <c:y val="2.391628922138041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38s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2.485573746749392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46s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51s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Worksheet.xlsx]Sheet2'!$B$5:$E$5</c:f>
              <c:numCache>
                <c:formatCode>General</c:formatCode>
                <c:ptCount val="4"/>
                <c:pt idx="0">
                  <c:v>35</c:v>
                </c:pt>
                <c:pt idx="1">
                  <c:v>38</c:v>
                </c:pt>
                <c:pt idx="2">
                  <c:v>46</c:v>
                </c:pt>
                <c:pt idx="3">
                  <c:v>51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2850544"/>
        <c:axId val="192851104"/>
      </c:lineChart>
      <c:catAx>
        <c:axId val="1928505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192851104"/>
        <c:crosses val="autoZero"/>
        <c:auto val="1"/>
        <c:lblAlgn val="ctr"/>
        <c:lblOffset val="100"/>
        <c:noMultiLvlLbl val="0"/>
      </c:catAx>
      <c:valAx>
        <c:axId val="19285110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192850544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  <a:latin typeface="Corbel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39700">
        <a:srgbClr val="00B0F0">
          <a:alpha val="40000"/>
        </a:srgbClr>
      </a:glow>
      <a:softEdge rad="31750"/>
    </a:effectLst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E038A8BF-1810-4175-8F6C-AAA4928D796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19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96F0F4B5-ED01-41ED-B7F9-8626E576A2F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42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1pPr>
    <a:lvl2pPr marL="5207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2pPr>
    <a:lvl3pPr marL="1041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3pPr>
    <a:lvl4pPr marL="15636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4pPr>
    <a:lvl5pPr marL="20843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5pPr>
    <a:lvl6pPr marL="2607179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616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052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487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87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65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8280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D3A3E-D688-45B4-A603-5508B8F49BDB}" type="datetime1">
              <a:rPr lang="de-DE"/>
              <a:pPr>
                <a:defRPr/>
              </a:pPr>
              <a:t>06.10.2014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4A1C8-2CA4-4DD7-9F69-21A8AADD2A3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956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master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 descr="ppt-deckblatt-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7713" y="6642357"/>
            <a:ext cx="8287385" cy="472582"/>
          </a:xfrm>
        </p:spPr>
        <p:txBody>
          <a:bodyPr/>
          <a:lstStyle>
            <a:lvl1pPr marL="0" indent="0">
              <a:buFont typeface="Arial" charset="0"/>
              <a:buNone/>
              <a:defRPr sz="200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2164" y="6075289"/>
            <a:ext cx="9835678" cy="619600"/>
          </a:xfrm>
        </p:spPr>
        <p:txBody>
          <a:bodyPr anchor="t"/>
          <a:lstStyle>
            <a:lvl1pPr>
              <a:defRPr sz="3200" b="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390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eier Folien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CCE94-0D8A-4AA2-B964-BB4B783108A5}" type="datetime1">
              <a:rPr lang="de-DE"/>
              <a:pPr>
                <a:defRPr/>
              </a:pPr>
              <a:t>06.10.2014</a:t>
            </a:fld>
            <a:endParaRPr lang="de-DE" sz="16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C9689-AD01-4A97-A232-2A77D74803D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0103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866CA-7243-434A-A5D2-B70D73A22266}" type="datetime1">
              <a:rPr lang="de-DE"/>
              <a:pPr>
                <a:defRPr/>
              </a:pPr>
              <a:t>06.10.2014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13F4F-0699-4E8D-8F31-BA01FDFB009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0444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53467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0825A-B2E9-4000-9418-67EA43147BA3}" type="datetime1">
              <a:rPr lang="de-DE"/>
              <a:pPr>
                <a:defRPr/>
              </a:pPr>
              <a:t>06.10.2014</a:t>
            </a:fld>
            <a:endParaRPr lang="de-DE" sz="160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EB82-F90C-4216-83A9-B29E0FFBCF1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7619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40000" y="4352134"/>
            <a:ext cx="101534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39F77-2F65-4BF0-B784-7E5602C1659E}" type="datetime1">
              <a:rPr lang="de-DE"/>
              <a:pPr>
                <a:defRPr/>
              </a:pPr>
              <a:t>06.10.2014</a:t>
            </a:fld>
            <a:endParaRPr lang="de-DE" sz="160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8FE61-58C5-4B8B-930E-ED701D1A7A3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1534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101534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5B600-20F7-4DA2-BB2B-C2C43BF91206}" type="datetime1">
              <a:rPr lang="de-DE"/>
              <a:pPr>
                <a:defRPr/>
              </a:pPr>
              <a:t>06.10.2014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780E5-936D-4F5D-90D2-A697A7CC5F2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0740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628550" y="4352134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0AB8F-8366-4F12-9556-17B9CC262488}" type="datetime1">
              <a:rPr lang="de-DE"/>
              <a:pPr>
                <a:defRPr/>
              </a:pPr>
              <a:t>06.10.2014</a:t>
            </a:fld>
            <a:endParaRPr lang="de-DE" sz="160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D32F-E2DA-43BB-B958-F75E441751D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96507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73094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391794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ECC1-5D70-432C-9339-C3882DE4F775}" type="datetime1">
              <a:rPr lang="de-DE"/>
              <a:pPr>
                <a:defRPr/>
              </a:pPr>
              <a:t>06.10.2014</a:t>
            </a:fld>
            <a:endParaRPr lang="de-DE" sz="1600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638F9-FCBE-4596-8C53-36469319B00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591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636588"/>
            <a:ext cx="10693400" cy="9286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de-DE" sz="2000" dirty="0" err="1">
              <a:solidFill>
                <a:schemeClr val="bg1"/>
              </a:solidFill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Textfeld 9"/>
          <p:cNvSpPr txBox="1">
            <a:spLocks noChangeArrowheads="1"/>
          </p:cNvSpPr>
          <p:nvPr/>
        </p:nvSpPr>
        <p:spPr bwMode="auto">
          <a:xfrm>
            <a:off x="0" y="673100"/>
            <a:ext cx="603250" cy="776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492695" tIns="102645" rIns="104287" bIns="102645">
            <a:spAutoFit/>
          </a:bodyPr>
          <a:lstStyle/>
          <a:p>
            <a:pPr eaLnBrk="0" hangingPunct="0">
              <a:defRPr/>
            </a:pPr>
            <a:endParaRPr lang="de-DE" sz="3700" cap="all" dirty="0">
              <a:solidFill>
                <a:srgbClr val="999999"/>
              </a:solidFill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10692000" cy="7560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C9778-32D8-437F-97BC-530376C45A04}" type="datetime1">
              <a:rPr lang="de-DE"/>
              <a:pPr>
                <a:defRPr/>
              </a:pPr>
              <a:t>06.10.2014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EED0E-4D54-4C29-8A74-0C566A98744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67550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:\Kreation und Design\Bildarchiv\bilder_istock_gekauft_vam_praesentation_20090624\iStock_000006407028Mediu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955800"/>
            <a:ext cx="63881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92C00-04C3-4D77-803C-34F0148424CF}" type="datetime1">
              <a:rPr lang="de-DE"/>
              <a:pPr>
                <a:defRPr/>
              </a:pPr>
              <a:t>06.10.2014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82D52-D997-442C-B26D-E0CE7757AF9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4324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936625"/>
            <a:ext cx="98282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44688"/>
            <a:ext cx="8280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61588" rIns="104287" bIns="410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12200" y="7091363"/>
            <a:ext cx="1063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86FFFA48-2E88-4011-B313-04E06B1C4D7F}" type="datetime1">
              <a:rPr lang="de-DE"/>
              <a:pPr>
                <a:defRPr/>
              </a:pPr>
              <a:t>06.10.2014</a:t>
            </a:fld>
            <a:endParaRPr lang="de-DE" sz="16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75825" y="7091363"/>
            <a:ext cx="56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32E72F2E-D120-400B-A6D8-516BA9F8D24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45" name="Line 5"/>
          <p:cNvSpPr>
            <a:spLocks noChangeShapeType="1"/>
          </p:cNvSpPr>
          <p:nvPr/>
        </p:nvSpPr>
        <p:spPr bwMode="auto">
          <a:xfrm>
            <a:off x="539750" y="7091363"/>
            <a:ext cx="10152063" cy="0"/>
          </a:xfrm>
          <a:prstGeom prst="line">
            <a:avLst/>
          </a:prstGeom>
          <a:noFill/>
          <a:ln w="9525">
            <a:solidFill>
              <a:srgbClr val="003787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59" name="Line 4"/>
          <p:cNvSpPr>
            <a:spLocks noChangeShapeType="1"/>
          </p:cNvSpPr>
          <p:nvPr/>
        </p:nvSpPr>
        <p:spPr bwMode="auto">
          <a:xfrm>
            <a:off x="539750" y="1547813"/>
            <a:ext cx="10152063" cy="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39750" y="7091363"/>
            <a:ext cx="1604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>
            <a:lvl1pPr>
              <a:defRPr sz="800">
                <a:solidFill>
                  <a:schemeClr val="bg2"/>
                </a:solidFill>
                <a:latin typeface="+mn-lt"/>
                <a:ea typeface="ＭＳ Ｐゴシック" pitchFamily="-96" charset="-128"/>
              </a:defRPr>
            </a:lvl1pPr>
          </a:lstStyle>
          <a:p>
            <a:pPr eaLnBrk="0" hangingPunct="0">
              <a:defRPr/>
            </a:pPr>
            <a:r>
              <a:rPr lang="de-DE" dirty="0" smtClean="0">
                <a:latin typeface="Eurostile LT Std" pitchFamily="34" charset="0"/>
              </a:rPr>
              <a:t>codecentric AG</a:t>
            </a:r>
            <a:endParaRPr lang="de-DE" sz="1600" dirty="0">
              <a:latin typeface="Eurostile LT St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4" r:id="rId8"/>
    <p:sldLayoutId id="2147484105" r:id="rId9"/>
    <p:sldLayoutId id="2147484106" r:id="rId10"/>
    <p:sldLayoutId id="2147484103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cap="all">
          <a:solidFill>
            <a:srgbClr val="999999"/>
          </a:solidFill>
          <a:latin typeface="Eurostile LT Std" pitchFamily="34" charset="0"/>
          <a:ea typeface="+mj-ea"/>
          <a:cs typeface="Eurostile LT Std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5pPr>
      <a:lvl6pPr marL="521436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6pPr>
      <a:lvl7pPr marL="1042872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7pPr>
      <a:lvl8pPr marL="1564308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8pPr>
      <a:lvl9pPr marL="2085744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9pPr>
    </p:titleStyle>
    <p:bodyStyle>
      <a:lvl1pPr marL="304800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lang="de-DE" kern="1200" dirty="0">
          <a:solidFill>
            <a:srgbClr val="333333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1pPr>
      <a:lvl2pPr marL="719138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2pPr>
      <a:lvl3pPr marL="1258888" indent="-304800" algn="l" rtl="0" eaLnBrk="1" fontAlgn="base" hangingPunct="1">
        <a:spcBef>
          <a:spcPct val="0"/>
        </a:spcBef>
        <a:spcAft>
          <a:spcPts val="3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3pPr>
      <a:lvl4pPr marL="1709738" indent="-215900" algn="l" rtl="0" eaLnBrk="1" fontAlgn="base" hangingPunct="1">
        <a:spcBef>
          <a:spcPct val="0"/>
        </a:spcBef>
        <a:spcAft>
          <a:spcPct val="0"/>
        </a:spcAft>
        <a:buClr>
          <a:srgbClr val="003787"/>
        </a:buClr>
        <a:buSzPct val="135000"/>
        <a:buFont typeface="Symbol" pitchFamily="18" charset="2"/>
        <a:buChar char="-"/>
        <a:defRPr sz="1400">
          <a:solidFill>
            <a:srgbClr val="3B3D3C"/>
          </a:solidFill>
          <a:latin typeface="Eurostile LT Std" pitchFamily="34" charset="0"/>
          <a:ea typeface="+mn-ea"/>
          <a:cs typeface="Eurostile LT Std" pitchFamily="34" charset="0"/>
        </a:defRPr>
      </a:lvl4pPr>
      <a:lvl5pPr marL="2432050" indent="-3460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>
          <a:solidFill>
            <a:srgbClr val="3B3D3C"/>
          </a:solidFill>
          <a:latin typeface="+mn-lt"/>
          <a:ea typeface="+mn-ea"/>
          <a:cs typeface="ＭＳ Ｐゴシック" pitchFamily="-96" charset="-128"/>
        </a:defRPr>
      </a:lvl5pPr>
      <a:lvl6pPr marL="2954804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6pPr>
      <a:lvl7pPr marL="3476241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7pPr>
      <a:lvl8pPr marL="3997677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8pPr>
      <a:lvl9pPr marL="4519112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08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4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79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1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87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Untertitel 6"/>
          <p:cNvSpPr>
            <a:spLocks noGrp="1"/>
          </p:cNvSpPr>
          <p:nvPr>
            <p:ph type="subTitle" idx="1"/>
          </p:nvPr>
        </p:nvSpPr>
        <p:spPr>
          <a:xfrm>
            <a:off x="450156" y="2628503"/>
            <a:ext cx="8288337" cy="4730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Ozren Gulan &amp;&amp; Dusan Zamurovic @ 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 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~</a:t>
            </a:r>
          </a:p>
          <a:p>
            <a:pPr>
              <a:buFont typeface="Arial" pitchFamily="34" charset="0"/>
              <a:buNone/>
            </a:pP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 echo </a:t>
            </a:r>
            <a:r>
              <a:rPr lang="en-US" alt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$title</a:t>
            </a: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MapReduce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Java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vs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Apache Pig</a:t>
            </a:r>
            <a:endParaRPr lang="en-US" altLang="en-US" sz="2400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-5105" y="828303"/>
            <a:ext cx="1069340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PigLatin SQL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like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- Simple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 understand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Limited number of predefined functions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40" y="180231"/>
            <a:ext cx="1008112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800" dirty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'/example/products/customer_records_map_reduce_input.json'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	   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JsonLoader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'...'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'/example/dimension/customer_categories.db'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(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:int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,age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,gender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joinedRecords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categories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categoryId, 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customerCategoryId;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each group of users, show top five selling products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flattenedProducts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sessionId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sessionId,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	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(products.(id, name, category, bought, price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(id, name, category, bought, price);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FILTER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flattenedProducts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==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gender, id, name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+mj-lt"/>
              </a:rPr>
              <a:t>countedProducts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groupedProducts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GENERATE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				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		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			   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FLATTEN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(group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),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								   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(boughtProducts)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counter;</a:t>
            </a:r>
          </a:p>
          <a:p>
            <a:endParaRPr lang="en-US" sz="1800" dirty="0">
              <a:solidFill>
                <a:schemeClr val="bg1"/>
              </a:solidFill>
              <a:latin typeface="+mj-lt"/>
            </a:endParaRPr>
          </a:p>
          <a:p>
            <a:r>
              <a:rPr lang="en-US" sz="1800" dirty="0">
                <a:solidFill>
                  <a:srgbClr val="00B0F0"/>
                </a:solidFill>
                <a:latin typeface="+mj-lt"/>
              </a:rPr>
              <a:t>groupTopFiveProducts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countedProducts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(categoryId, age, gender);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06140" y="180231"/>
            <a:ext cx="9793088" cy="720080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8177" y="1044327"/>
            <a:ext cx="9793088" cy="720080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06140" y="1836415"/>
            <a:ext cx="9937104" cy="386171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18177" y="2412479"/>
            <a:ext cx="9781051" cy="2281318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06140" y="4860751"/>
            <a:ext cx="9793088" cy="386171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18177" y="5421432"/>
            <a:ext cx="9937104" cy="1599559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06140" y="7094638"/>
            <a:ext cx="9937104" cy="286393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0900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162124" y="108223"/>
            <a:ext cx="10459268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groupTopFiveProducts {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sorted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ORDER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countedProducts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sorted </a:t>
            </a:r>
            <a:r>
              <a:rPr lang="en-US" sz="18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endParaRPr lang="en-US" sz="1800" dirty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(topProducts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 </a:t>
            </a:r>
          </a:p>
          <a:p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'/example/results/topTenProducts' </a:t>
            </a:r>
          </a:p>
          <a:p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number of seen products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categories::categoryId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   categories::age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categories::gender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(products)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grpAverageSeenProducts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grpAverageSeenProducts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	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(averageSeenProducts.counter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number of bought products per visit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groupedBySession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(sessionId, categoryId, age, gender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06140" y="108223"/>
            <a:ext cx="9937104" cy="1872208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06140" y="2124447"/>
            <a:ext cx="9937104" cy="648072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6290" y="5940871"/>
            <a:ext cx="9937104" cy="386171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50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234132" y="108223"/>
            <a:ext cx="9780930" cy="716828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groupedBySession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(boughtProducts.name)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(averageBoughtProducts.counter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300" dirty="0" smtClean="0">
              <a:solidFill>
                <a:schemeClr val="bg2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purchase amount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groupedAveragePrice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joinedFinal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averageCountedProducts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resultAverageBoughtProducts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finalResult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joinedFinal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resultAverageBoughtProducts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averagePrice::averagePaid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finalResult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'/example/results/productsStatistic'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             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</a:t>
            </a:r>
            <a:r>
              <a:rPr lang="en-US" sz="2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lines of code: </a:t>
            </a:r>
            <a:r>
              <a:rPr lang="en-US" sz="2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77</a:t>
            </a:r>
            <a:endParaRPr lang="en-US" sz="2800" dirty="0">
              <a:solidFill>
                <a:srgbClr val="92D05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890316" y="6444927"/>
            <a:ext cx="6336704" cy="648072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59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–java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java.util.Collections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java.util.Comparator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java.util.Map.Entry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contains(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!= null;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add(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1L;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01439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entries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Collections.sort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(entries, new Comparator&lt;Entry&lt;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compare(Entry&lt;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entry1, 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entry2)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entry2.getValue().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- entry1.getValue().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entries.subList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e.getKey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0f;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purchasesByProduct.keySet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*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0 ?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(required = false)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List&lt;Product&gt;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&lt;Product&gt;();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com.fasterxml.jackson.annotation.JsonIgnore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Product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double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JsonIgnore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numberOfPurschases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Product()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7217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Twitter: @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60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240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Product(long id, String name, String category,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bought, double price)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category;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bought;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price;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aProduct.id;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aProduct.name;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name)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description;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gender;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description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gender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description, String gender)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Text(description);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((description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((gender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(description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(gender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description=" + description + ", gender=" + gender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] = pw;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((products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(products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   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", products=["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"]]";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((sessions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(sessions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(Class&lt;? extends Writable&gt;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value =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get();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(Writable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value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value +=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value;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81223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(json.id);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Text(json.name);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about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igData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M/R,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-pig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-showcase, primer, example</a:t>
            </a:r>
          </a:p>
        </p:txBody>
      </p:sp>
    </p:spTree>
    <p:extLst>
      <p:ext uri="{BB962C8B-B14F-4D97-AF65-F5344CB8AC3E}">
        <p14:creationId xmlns:p14="http://schemas.microsoft.com/office/powerpoint/2010/main" val="2652929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19906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((bought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((category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((id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((name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((price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(bought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(category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590640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(id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(other.id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(name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(other.name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(other.name))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(price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[id=" + id + ", name=" + name + ", category=" + category + ", bought=" + bought + ", price=" + price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org.apache.hadoop.conf.Configured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org.apache.hadoop.mapreduce.lib.input.FileInputFormat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org.apache.hadoop.mapreduce.lib.input.TextInputFormat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org.apache.hadoop.mapreduce.lib.output.FileOutputFormat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org.apache.hadoop.mapreduce.lib.output.TextOutputFormat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org.apache.hadoop.util.ToolRunner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Configured implements Tool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final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static void main(String[]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System.setProperty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hadoop.home.dir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"C:/work/tools/hadoop-common-2.2.0-bin-master");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Configuration();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ToolRunner.run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 ||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("Too many arguments. Only 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[0];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LOGGER.info("Customer categories file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().set("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[1];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LOGGER.info("Output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validation succeeded");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run(String[]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throw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RuntimeException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("Input validation failed.");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Job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Job.getInstance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job.setMapperClass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job.setReducerClass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job.setInputFormatClass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FileInputFormat.setInputPaths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FileOutputFormat.setOutputPath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job.setJarByClass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job.waitForCompletion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(true) ? 0 :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({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rawtypes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"unchecked" })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setup(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org.apache.hadoop.mapreduce.Mapper.Context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context)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super.setup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(context);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().get("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("unused")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map(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Text value,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try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jsonMapper.readValue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(category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catch (Exception 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e.getMessage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Path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path.getFileSystem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fs.open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(path)));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line;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while ((line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br.readLine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String[] columns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line.split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("\t");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Long.valueOf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(columns[0]);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description = columns[1] + " " +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gender =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writable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description, 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writable);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br.close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Reducer&lt;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reduce(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values,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key;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: values)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aBag.customerCategoryDescription.getLength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for (Writable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writable;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aBag.contains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5;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442907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pw.id.get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pw.name.toString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Tests can be found on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github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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lines of code: ~ 950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66072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18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Configured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implements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...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...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getInstance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setInputFormatClass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setOutputFormatClass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setMapOutputKeyClass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setMapOutputValueClass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setOutputKeyClass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setOutputValueClass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setMapperClass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setReducerClass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setInputPaths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return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waitForCompletion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?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0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13641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whois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BigData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_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BigData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-verbose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-volume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variety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-velocity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-value</a:t>
            </a:r>
          </a:p>
        </p:txBody>
      </p:sp>
    </p:spTree>
    <p:extLst>
      <p:ext uri="{BB962C8B-B14F-4D97-AF65-F5344CB8AC3E}">
        <p14:creationId xmlns:p14="http://schemas.microsoft.com/office/powerpoint/2010/main" val="1677431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...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readValue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	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!=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(...,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26061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)…{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values)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increase number of customer visits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process an occurrence of a product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// track if it is bought or viewed, etc...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calculate average values we need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// order bought/viewed products based on number of </a:t>
            </a:r>
            <a:r>
              <a:rPr lang="en-US" sz="2000" dirty="0" err="1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purschases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/views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writeValueAsString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85996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customerCategoryId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customerCategoryDescription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"30-40 male"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"products": [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"id":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1229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"name":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"Candy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ugradna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rerna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FS 635 AQUA"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},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averageNumberOfViews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2.3333333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averageNumberOfPurchases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1.3333334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averagePurchase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44750.0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4194572" y="2772519"/>
            <a:ext cx="2304256" cy="141286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4212048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usan Zamurovic\Desktop\smiling_p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444" y="2052439"/>
            <a:ext cx="4684458" cy="3312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50574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cloudera-quickstart-vm-5.1.0 64-bit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Intel i5 CPU @ 2.60GHz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16 GB RAM (12 GB RAM for VM)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Small: 150000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103MB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Medium: 750000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517MB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Large: 1500000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1GB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X-large: 2250000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1.5GB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-mode single-node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348692"/>
              </p:ext>
            </p:extLst>
          </p:nvPr>
        </p:nvGraphicFramePr>
        <p:xfrm>
          <a:off x="378148" y="1735137"/>
          <a:ext cx="10009111" cy="5213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–mode single-node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562778"/>
              </p:ext>
            </p:extLst>
          </p:nvPr>
        </p:nvGraphicFramePr>
        <p:xfrm>
          <a:off x="378148" y="1692399"/>
          <a:ext cx="1000911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7666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–mode cluster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405417"/>
              </p:ext>
            </p:extLst>
          </p:nvPr>
        </p:nvGraphicFramePr>
        <p:xfrm>
          <a:off x="270136" y="1748725"/>
          <a:ext cx="10225136" cy="5309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–mode compare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1252660"/>
              </p:ext>
            </p:extLst>
          </p:nvPr>
        </p:nvGraphicFramePr>
        <p:xfrm>
          <a:off x="234132" y="1748725"/>
          <a:ext cx="10225136" cy="5560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35240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idea behind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BigData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 Currently one of the most popular fields in IT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industry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Hadoop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popularity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Batch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Processing, Apache Pig or Java MapReduce?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goal of the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Comparison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Apache Pig and Java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the most important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factors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Clear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picture, when to use which one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41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40" y="2340471"/>
            <a:ext cx="607847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25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PigCompiler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translating PigLatin into Java code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PigOptimizer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Graphviz, execution plan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37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520860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analysis:language_support 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UDF (Java, Python, Jython, Groovy, Ruby, JavaScript)</a:t>
            </a:r>
          </a:p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REGISTER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myUDFs.jar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DEFINE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ShinyUDF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some.shiny.udf.DoSomething();</a:t>
            </a:r>
          </a:p>
        </p:txBody>
      </p:sp>
    </p:spTree>
    <p:extLst>
      <p:ext uri="{BB962C8B-B14F-4D97-AF65-F5344CB8AC3E}">
        <p14:creationId xmlns:p14="http://schemas.microsoft.com/office/powerpoint/2010/main" val="2888912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2292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MRUnit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CUSTOMER_CATEGORIES_FILE_PATH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84484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testing style: tell the input, assert the output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testMapper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Exception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Mockito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when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thenReturn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0;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isNotNull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10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362885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newReduceDriver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(reducer);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47551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testReducer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Exception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4L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CUSTOMER_CATEGORY_4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expectedTupple1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MAPREDUCE_OUTPUT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contains(expectedTupple1,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Currently, no IDE support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Plugins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 editors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Diagnostic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operators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Describe, Dump, Explain and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Illustrate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17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4172" y="900311"/>
            <a:ext cx="99371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PigUnit, local and mapreduce mode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private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@BeforeClass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setUp()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"src/main/resources/example.pig"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testTopFiveProducts()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assertOutput(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"resultTopFiveProducts"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TEST_PATH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results/resultTopFiveProducts.txt"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9842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535240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conclusion:pig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high abstraction level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quick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development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maintenance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extensions (UDF,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PiggyBank)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performance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restrictions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Pig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Latin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conclusion:java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speeeeed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control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tools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complexity, maintenance, control</a:t>
            </a:r>
          </a:p>
        </p:txBody>
      </p:sp>
    </p:spTree>
    <p:extLst>
      <p:ext uri="{BB962C8B-B14F-4D97-AF65-F5344CB8AC3E}">
        <p14:creationId xmlns:p14="http://schemas.microsoft.com/office/powerpoint/2010/main" val="2392697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rpm –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qpR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pig-vs-java-0.0.1-snapshot.x86.rpm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version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2.3.0-cdh5.1.0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pig --version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Apache Pig version 0.12.0-cdh5.1.0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97" y="4068746"/>
            <a:ext cx="2160240" cy="2576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6" y="4213996"/>
            <a:ext cx="1228725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492" y="4788743"/>
            <a:ext cx="3048006" cy="72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71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8294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 @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 smtClean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dirty="0"/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origin 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git@github.com:dzamurovic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/coding-serbia-2014.git</a:t>
            </a: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</p:txBody>
      </p:sp>
    </p:spTree>
    <p:extLst>
      <p:ext uri="{BB962C8B-B14F-4D97-AF65-F5344CB8AC3E}">
        <p14:creationId xmlns:p14="http://schemas.microsoft.com/office/powerpoint/2010/main" val="334741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showcase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-for each customer group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-top 5 products bought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number of views per visit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number of purchases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purchase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16773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"products": [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"id":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1222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"name":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"category":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 category"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"bought":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"price":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57990.0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]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 criteria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analysis:readability_maintainability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analysis:performance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analysis:dev_tools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(IDE, testing, debugging, etc)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356" y="3853873"/>
            <a:ext cx="1228725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804" y="3708623"/>
            <a:ext cx="2160240" cy="2576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4446600" y="4444328"/>
            <a:ext cx="1440160" cy="11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6000" cap="all" dirty="0" smtClean="0">
                <a:solidFill>
                  <a:srgbClr val="92D050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VS</a:t>
            </a:r>
            <a:endParaRPr lang="en-US" sz="6000" cap="all" dirty="0" smtClean="0">
              <a:solidFill>
                <a:srgbClr val="92D050"/>
              </a:solidFill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99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ecentric_ppt_vorlage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990000"/>
      </a:hlink>
      <a:folHlink>
        <a:srgbClr val="99CC0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-96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</a:spPr>
      <a:bodyPr wrap="square" lIns="180000" tIns="90000" bIns="90000" rtlCol="0">
        <a:spAutoFit/>
      </a:bodyPr>
      <a:lstStyle>
        <a:defPPr>
          <a:defRPr sz="2800" cap="all" dirty="0" smtClean="0">
            <a:solidFill>
              <a:srgbClr val="999999"/>
            </a:solidFill>
            <a:latin typeface="Arial" pitchFamily="34" charset="0"/>
            <a:ea typeface="ＭＳ Ｐゴシック" pitchFamily="1" charset="-128"/>
            <a:cs typeface="Arial" pitchFamily="34" charset="0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0000"/>
        </a:accent6>
        <a:hlink>
          <a:srgbClr val="99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1386</TotalTime>
  <Words>4854</Words>
  <Application>Microsoft Office PowerPoint</Application>
  <PresentationFormat>Custom</PresentationFormat>
  <Paragraphs>1390</Paragraphs>
  <Slides>60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ＭＳ Ｐゴシック</vt:lpstr>
      <vt:lpstr>Arial</vt:lpstr>
      <vt:lpstr>Consolas</vt:lpstr>
      <vt:lpstr>Corbel</vt:lpstr>
      <vt:lpstr>Eurostile LT Std</vt:lpstr>
      <vt:lpstr>Symbol</vt:lpstr>
      <vt:lpstr>Unit-Regular</vt:lpstr>
      <vt:lpstr>Wingdings</vt:lpstr>
      <vt:lpstr>codecentric_ppt_vorlage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Hat Partner Conference</dc:title>
  <dc:creator>Adam</dc:creator>
  <cp:lastModifiedBy>Ozren Gulan</cp:lastModifiedBy>
  <cp:revision>448</cp:revision>
  <cp:lastPrinted>2013-10-09T08:41:36Z</cp:lastPrinted>
  <dcterms:created xsi:type="dcterms:W3CDTF">2013-10-08T08:51:45Z</dcterms:created>
  <dcterms:modified xsi:type="dcterms:W3CDTF">2014-10-06T14:40:30Z</dcterms:modified>
</cp:coreProperties>
</file>