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79" r:id="rId2"/>
    <p:sldId id="381" r:id="rId3"/>
    <p:sldId id="383" r:id="rId4"/>
    <p:sldId id="384" r:id="rId5"/>
    <p:sldId id="385" r:id="rId6"/>
    <p:sldId id="386" r:id="rId7"/>
    <p:sldId id="387" r:id="rId8"/>
    <p:sldId id="432" r:id="rId9"/>
    <p:sldId id="388" r:id="rId10"/>
    <p:sldId id="390" r:id="rId11"/>
    <p:sldId id="438" r:id="rId12"/>
    <p:sldId id="425" r:id="rId13"/>
    <p:sldId id="426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34" r:id="rId40"/>
    <p:sldId id="435" r:id="rId41"/>
    <p:sldId id="436" r:id="rId42"/>
    <p:sldId id="437" r:id="rId43"/>
    <p:sldId id="424" r:id="rId44"/>
    <p:sldId id="395" r:id="rId45"/>
    <p:sldId id="391" r:id="rId46"/>
    <p:sldId id="394" r:id="rId47"/>
    <p:sldId id="428" r:id="rId48"/>
    <p:sldId id="427" r:id="rId49"/>
    <p:sldId id="392" r:id="rId50"/>
    <p:sldId id="393" r:id="rId51"/>
    <p:sldId id="396" r:id="rId52"/>
    <p:sldId id="397" r:id="rId53"/>
    <p:sldId id="398" r:id="rId54"/>
    <p:sldId id="429" r:id="rId55"/>
    <p:sldId id="431" r:id="rId56"/>
    <p:sldId id="430" r:id="rId57"/>
    <p:sldId id="382" r:id="rId58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98927"/>
    <a:srgbClr val="FFCC00"/>
    <a:srgbClr val="FFFF66"/>
    <a:srgbClr val="CC00FF"/>
    <a:srgbClr val="C32005"/>
    <a:srgbClr val="AC0000"/>
    <a:srgbClr val="73AF3C"/>
    <a:srgbClr val="FFCC66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849" autoAdjust="0"/>
  </p:normalViewPr>
  <p:slideViewPr>
    <p:cSldViewPr>
      <p:cViewPr varScale="1">
        <p:scale>
          <a:sx n="112" d="100"/>
          <a:sy n="112" d="100"/>
        </p:scale>
        <p:origin x="1146" y="10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pig_2 (2 store cmds)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5226127475257296E-2"/>
                  <c:y val="-0.10717616132122049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4m 05s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0301503300343058E-2"/>
                  <c:y val="-8.76895865355440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7m 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9032659344071619E-2"/>
                  <c:y val="-9.98686957765918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8065318688143245E-3"/>
                  <c:y val="-3.16656840267242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13m</a:t>
                    </a:r>
                    <a:r>
                      <a:rPr lang="en-US" baseline="0" dirty="0" smtClean="0"/>
                      <a:t>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pig_4 (4 store cmds)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mtClean="0"/>
                      <a:t>3m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mtClean="0"/>
                      <a:t>6m 20s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9m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12m</a:t>
                    </a:r>
                    <a:r>
                      <a:rPr lang="en-US" baseline="0" smtClean="0"/>
                      <a:t> 50s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200</c:v>
                </c:pt>
                <c:pt idx="1">
                  <c:v>380</c:v>
                </c:pt>
                <c:pt idx="2">
                  <c:v>570</c:v>
                </c:pt>
                <c:pt idx="3">
                  <c:v>770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098927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0243277848911657E-2"/>
                  <c:y val="1.2417538257262068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1216389244558283E-3"/>
                  <c:y val="2.7939461078839645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5.1216389244558283E-3"/>
                  <c:y val="3.414823020747056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3m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9825024"/>
        <c:axId val="189825584"/>
      </c:lineChart>
      <c:catAx>
        <c:axId val="1898250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89825584"/>
        <c:crosses val="autoZero"/>
        <c:auto val="1"/>
        <c:lblAlgn val="ctr"/>
        <c:lblOffset val="100"/>
        <c:noMultiLvlLbl val="0"/>
      </c:catAx>
      <c:valAx>
        <c:axId val="1898255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89825024"/>
        <c:crosses val="autoZero"/>
        <c:crossBetween val="between"/>
      </c:valAx>
      <c:spPr>
        <a:solidFill>
          <a:schemeClr val="tx1"/>
        </a:solidFill>
      </c:spPr>
    </c:plotArea>
    <c:legend>
      <c:legendPos val="r"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585008540218167E-2"/>
          <c:y val="8.7702690629699667E-2"/>
          <c:w val="0.7743092494119358"/>
          <c:h val="0.853080376420137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Sheet1!$B$33</c:f>
              <c:strCache>
                <c:ptCount val="1"/>
                <c:pt idx="0">
                  <c:v>pig_2 maps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5.1054268823931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2688438295025578E-3"/>
                  <c:y val="-5.33749174068378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5376876590051151E-3"/>
                  <c:y val="-6.49781603213677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Sheet1!$B$34:$B$37</c:f>
              <c:numCache>
                <c:formatCode>General</c:formatCode>
                <c:ptCount val="4"/>
                <c:pt idx="0">
                  <c:v>8</c:v>
                </c:pt>
                <c:pt idx="1">
                  <c:v>13</c:v>
                </c:pt>
                <c:pt idx="2">
                  <c:v>19</c:v>
                </c:pt>
                <c:pt idx="3">
                  <c:v>26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Sheet1!$C$33</c:f>
              <c:strCache>
                <c:ptCount val="1"/>
                <c:pt idx="0">
                  <c:v>pig_4 maps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4.17716744923077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2688438295025578E-3"/>
                  <c:y val="-4.64129716581197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5376876590051151E-3"/>
                  <c:y val="-5.80162145726498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Sheet1!$C$34:$C$37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16</c:v>
                </c:pt>
                <c:pt idx="3">
                  <c:v>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Sheet1!$D$33</c:f>
              <c:strCache>
                <c:ptCount val="1"/>
                <c:pt idx="0">
                  <c:v>pig_2 reduces</c:v>
                </c:pt>
              </c:strCache>
            </c:strRef>
          </c:tx>
          <c:spPr>
            <a:ln>
              <a:solidFill>
                <a:srgbClr val="C495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688438295025577E-2"/>
                  <c:y val="-1.85651886632478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2688438295025578E-3"/>
                  <c:y val="-3.01684315777778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3.8065314885076733E-3"/>
                  <c:y val="-2.78477829948718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Sheet1!$E$33</c:f>
              <c:strCache>
                <c:ptCount val="1"/>
                <c:pt idx="0">
                  <c:v>pig_4 reduce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1.6546553700918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4.6523736302255392E-17"/>
                  <c:y val="2.83655206301463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"/>
                  <c:y val="1.6546553700918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1.6546553700918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Sheet1!$E$34:$E$37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9829504"/>
        <c:axId val="189830064"/>
      </c:lineChart>
      <c:catAx>
        <c:axId val="1898295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89830064"/>
        <c:crosses val="autoZero"/>
        <c:auto val="1"/>
        <c:lblAlgn val="ctr"/>
        <c:lblOffset val="100"/>
        <c:noMultiLvlLbl val="0"/>
      </c:catAx>
      <c:valAx>
        <c:axId val="1898300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89829504"/>
        <c:crosses val="autoZero"/>
        <c:crossBetween val="between"/>
      </c:valAx>
      <c:spPr>
        <a:solidFill>
          <a:schemeClr val="tx1"/>
        </a:solidFill>
      </c:spPr>
    </c:plotArea>
    <c:legend>
      <c:legendPos val="r"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</a:effectLst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87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65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50156" y="2628503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Ozren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Gulan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&amp;&amp;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Dusan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Zamurovic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@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JavaSvet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~</a:t>
            </a:r>
          </a:p>
          <a:p>
            <a:pPr>
              <a:buFont typeface="Arial" pitchFamily="34" charset="0"/>
              <a:buNone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 echo </a:t>
            </a:r>
            <a:r>
              <a:rPr lang="en-US" alt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$title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MapReduce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Java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Apache Pig</a:t>
            </a:r>
            <a:endParaRPr lang="en-US" alt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-5105" y="828303"/>
            <a:ext cx="1069340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PigLatin SQL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like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- Simple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 understand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Limited number of predefined functions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40" y="180231"/>
            <a:ext cx="1008112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'/example/products/customer_records_map_reduce_input.json'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	  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JsonLoader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'...'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'/example/dimension/customer_categories.db'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(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:int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,age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,gender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joinedRecords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categories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categoryId, 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customerCategoryId;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each group of users, show top five selling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sessionId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sessionId,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	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(products.(id, name, category, bought, price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(id, name, category, bought, price);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flattenedProducts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==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gender, id, name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countedProducts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groupedProducts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				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		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(group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),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		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(boughtProducts)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counter;</a:t>
            </a:r>
          </a:p>
          <a:p>
            <a:endParaRPr lang="en-US" sz="1800" dirty="0">
              <a:solidFill>
                <a:schemeClr val="bg1"/>
              </a:solidFill>
              <a:latin typeface="+mj-lt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groupTopFiveProducts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(categoryId, age, gender);</a:t>
            </a:r>
          </a:p>
        </p:txBody>
      </p:sp>
    </p:spTree>
    <p:extLst>
      <p:ext uri="{BB962C8B-B14F-4D97-AF65-F5344CB8AC3E}">
        <p14:creationId xmlns:p14="http://schemas.microsoft.com/office/powerpoint/2010/main" val="229609001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162124" y="108223"/>
            <a:ext cx="10459268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groupTopFiveProducts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sorted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sorted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endParaRPr lang="en-US" sz="1800" dirty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(topProducts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'/example/results/topTenProducts' </a:t>
            </a:r>
          </a:p>
          <a:p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seen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   categories::age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grpAverageSeenProducts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grpAverageSeenProducts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(averageSeenProducts.counter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bought products per visit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groupedBySession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(sessionId, categoryId, age,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50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234132" y="108223"/>
            <a:ext cx="9780930" cy="716828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groupedBySession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(boughtProducts.name)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(averageBoughtProducts.counter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 smtClean="0">
              <a:solidFill>
                <a:schemeClr val="bg2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purchase amount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joinedFinal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resultAverageBoughtProducts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finalResult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joinedFinal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resultAverageBoughtProducts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averagePrice::averagePaid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finalResult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'/example/results/productsStatistic'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             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</a:t>
            </a:r>
            <a:r>
              <a:rPr lang="en-US" sz="2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lines of code: </a:t>
            </a:r>
            <a:r>
              <a:rPr lang="en-US" sz="2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77</a:t>
            </a:r>
            <a:endParaRPr lang="en-US" sz="2800" dirty="0">
              <a:solidFill>
                <a:srgbClr val="92D05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5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–java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java.util.Collections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java.util.Comparator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java.util.Map.Entry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contains(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!= null;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add(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1L;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01439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entries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Collections.sort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(entries, new Comparator&lt;Entry&lt;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compare(Entry&lt;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entry1, 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entry2)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entry2.getValue().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- entry1.getValue().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entries.subList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e.getKey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0f;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purchasesByProduct.keySet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*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0 ?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(required = false)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List&lt;Product&gt;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&lt;Product&gt;();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com.fasterxml.jackson.annotation.JsonIgnore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Product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double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JsonIgnore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numberOfPurschases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Product()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7217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6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240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Product(long id, String name, String category,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bought, double price)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category;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bought;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price;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aProduct.id;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aProduct.name;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name)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description;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gender;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description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gender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description, String gender)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Text(description);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((description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((gender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(description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(gender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description=" + description + ", gender=" + gender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] = pw;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((products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(products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   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", products=["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"]]";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((sessions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(sessions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(Class&lt;? extends Writable&gt;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value =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get();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(Writable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value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value +=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value;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81223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(json.id);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Text(json.name);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about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igData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M/R,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-pig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-showcase, primer, example</a:t>
            </a:r>
          </a:p>
        </p:txBody>
      </p:sp>
    </p:spTree>
    <p:extLst>
      <p:ext uri="{BB962C8B-B14F-4D97-AF65-F5344CB8AC3E}">
        <p14:creationId xmlns:p14="http://schemas.microsoft.com/office/powerpoint/2010/main" val="265292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19906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((bought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((category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((id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((name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((price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(bought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(category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590640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(id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(other.id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(name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(other.name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(other.name))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(price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[id=" + id + ", name=" + name + ", category=" + category + ", bought=" + bought + ", price=" + price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org.apache.hadoop.conf.Configured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org.apache.hadoop.mapreduce.lib.input.FileInputFormat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org.apache.hadoop.mapreduce.lib.input.TextInputFormat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org.apache.hadoop.mapreduce.lib.output.FileOutputFormat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org.apache.hadoop.mapreduce.lib.output.TextOutputFormat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org.apache.hadoop.util.ToolRunner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Configured implements Tool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final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static void main(String[]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System.setProperty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hadoop.home.dir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"C:/work/tools/hadoop-common-2.2.0-bin-master");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Configuration();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ToolRunner.run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 ||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("Too many arguments. Only 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[0];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LOGGER.info("Customer categories file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().set("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[1];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LOGGER.info("Output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validation succeeded");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run(String[]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throw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RuntimeException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("Input validation failed.");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Job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Job.getInstance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job.setMapperClass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job.setReducerClass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job.setInputFormatClass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FileInputFormat.setInputPaths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FileOutputFormat.setOutputPath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job.setJarByClass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job.waitForCompletion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(true) ? 0 :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({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rawtypes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"unchecked" })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setup(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org.apache.hadoop.mapreduce.Mapper.Context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context)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super.setup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(context);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().get("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("unused")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map(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Text value,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try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jsonMapper.readValue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(category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catch (Exception 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e.getMessage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Path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path.getFileSystem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fs.open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(path)));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line;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while ((line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br.readLine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String[] columns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line.split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("\t");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Long.valueOf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(columns[0]);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description = columns[1] + " " +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gender =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writable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description, 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writable);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br.close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Reducer&lt;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reduce(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values,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key;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: values)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aBag.customerCategoryDescription.getLength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for (Writable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writable;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aBag.contains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5;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442907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pw.id.get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pw.name.toString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Tests can be found on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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lines of code: ~ 950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66072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18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implements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getInstance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setMapperClass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setReducerClass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setInputPaths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return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waitForCompletion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?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0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13641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whois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-verbose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-volume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variety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-velocity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-value</a:t>
            </a:r>
          </a:p>
        </p:txBody>
      </p:sp>
    </p:spTree>
    <p:extLst>
      <p:ext uri="{BB962C8B-B14F-4D97-AF65-F5344CB8AC3E}">
        <p14:creationId xmlns:p14="http://schemas.microsoft.com/office/powerpoint/2010/main" val="1677431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...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!=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(...,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26061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)…{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values)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increase number of customer visits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process an occurrence of a product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// track if it is bought or viewed, etc...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calculate average values we need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// order bought/viewed products based on number of </a:t>
            </a:r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purschases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/views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writeValueAsString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85996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customerCategoryDescription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"30-40 male"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1229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"Candy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ugradna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rerna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FS 635 AQUA"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averageNumberOfViews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2.3333333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averageNumberOfPurchases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1.3333334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averagePurchase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44750.0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san Zamurovic\Desktop\smiling_p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444" y="2052439"/>
            <a:ext cx="4684458" cy="331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50574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cloudera-quickstart-vm-5.1.0 64-bit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Intel i5 CPU @ 2.60GHz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16 GB RAM (12 GB RAM for VM)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Small: 150000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103MB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Medium: 750000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517MB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Large: 1500000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1GB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X-large: 2250000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1.5GB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780596"/>
              </p:ext>
            </p:extLst>
          </p:nvPr>
        </p:nvGraphicFramePr>
        <p:xfrm>
          <a:off x="378148" y="1735137"/>
          <a:ext cx="10009111" cy="521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493805"/>
              </p:ext>
            </p:extLst>
          </p:nvPr>
        </p:nvGraphicFramePr>
        <p:xfrm>
          <a:off x="378148" y="1692399"/>
          <a:ext cx="100091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7666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40" y="2340471"/>
            <a:ext cx="60784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5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PigCompiler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translating PigLatin into Java code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PigOptimizer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Graphviz, execution plan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37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52086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analysis:language_support 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UDF (Java, Python, Jython, Groovy, Ruby, JavaScript)</a:t>
            </a:r>
          </a:p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REGISTER </a:t>
            </a:r>
            <a:r>
              <a:rPr lang="en-US" sz="200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myUDFs.jar</a:t>
            </a:r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DEFINE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ShinyUDF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some.shiny.udf.DoSomething();</a:t>
            </a:r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12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idea behind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BigData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Currently one of the most popular fields in IT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industry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Hadoop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popularity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Batch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Processing, Apache Pig or Java MapReduce?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goal of the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Comparison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Apache Pig and Java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the most important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factors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Clear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picture, when to use which one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2292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MRUnit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CUSTOMER_CATEGORIES_FILE_PATH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84484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testing style: tell the input, assert the output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testMapper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Exception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Mockito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when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thenReturn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0;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isNotNull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10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362885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newReduceDriver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(reducer);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47551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testReducer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Exception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4L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CUSTOMER_CATEGORY_4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expectedTupple1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MAPREDUCE_OUTPUT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contains(expectedTupple1,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Currently, no IDE support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Plugins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 editors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Diagnostic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operators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Describe, Dump, Explain and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Illustrate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1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172" y="900311"/>
            <a:ext cx="99371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PigUnit, local and mapreduce mode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private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@BeforeClass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setUp()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"src/main/resources/example.pig"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testTopFiveProducts()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assertOutput(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"resultTopFiveProducts"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TEST_PATH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results/resultTopFiveProducts.txt"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842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conclusion:pig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high abstraction level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development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maintenance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extensions (UDF,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PiggyBank)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performance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restrictions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Pig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Latin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conclusion:java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speeeeed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control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tools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complexity, maintenance</a:t>
            </a:r>
          </a:p>
        </p:txBody>
      </p:sp>
    </p:spTree>
    <p:extLst>
      <p:ext uri="{BB962C8B-B14F-4D97-AF65-F5344CB8AC3E}">
        <p14:creationId xmlns:p14="http://schemas.microsoft.com/office/powerpoint/2010/main" val="239269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8294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@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dirty="0"/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origin 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git@github.com:dzamurovic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/coding-serbia-2014.git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</p:txBody>
      </p:sp>
    </p:spTree>
    <p:extLst>
      <p:ext uri="{BB962C8B-B14F-4D97-AF65-F5344CB8AC3E}">
        <p14:creationId xmlns:p14="http://schemas.microsoft.com/office/powerpoint/2010/main" val="33474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rpm –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qpR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pig-vs-java-0.0.1-snapshot.x86.rpm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version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2.3.0-cdh5.1.0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pig --version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Apache Pig version 0.12.0-cdh5.1.0</a:t>
            </a:r>
          </a:p>
        </p:txBody>
      </p:sp>
    </p:spTree>
    <p:extLst>
      <p:ext uri="{BB962C8B-B14F-4D97-AF65-F5344CB8AC3E}">
        <p14:creationId xmlns:p14="http://schemas.microsoft.com/office/powerpoint/2010/main" val="147697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showcase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-for each customer group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-top 5 products bought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views per visit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purchases per visit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purchase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16773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1222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"category":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 category"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"bought":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"price":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57990.0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]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 criteria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analysis:readability_maintainability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analysis:performance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analysis:dev_tools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(IDE, testing, debugging, etc)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9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centric_ppt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990000"/>
      </a:hlink>
      <a:folHlink>
        <a:srgbClr val="99CC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</TotalTime>
  <Words>4782</Words>
  <Application>Microsoft Office PowerPoint</Application>
  <PresentationFormat>Custom</PresentationFormat>
  <Paragraphs>1349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ＭＳ Ｐゴシック</vt:lpstr>
      <vt:lpstr>Arial</vt:lpstr>
      <vt:lpstr>Consolas</vt:lpstr>
      <vt:lpstr>Corbel</vt:lpstr>
      <vt:lpstr>Eurostile LT Std</vt:lpstr>
      <vt:lpstr>Symbol</vt:lpstr>
      <vt:lpstr>Unit-Regular</vt:lpstr>
      <vt:lpstr>Wingdings</vt:lpstr>
      <vt:lpstr>codecentric_ppt_vorlage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Ozren Gulan</cp:lastModifiedBy>
  <cp:revision>418</cp:revision>
  <cp:lastPrinted>2013-10-09T08:41:36Z</cp:lastPrinted>
  <dcterms:created xsi:type="dcterms:W3CDTF">2013-10-08T08:51:45Z</dcterms:created>
  <dcterms:modified xsi:type="dcterms:W3CDTF">2014-09-25T08:30:33Z</dcterms:modified>
</cp:coreProperties>
</file>