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  <p:sldMasterId id="2147483676" r:id="rId3"/>
  </p:sldMasterIdLst>
  <p:notesMasterIdLst>
    <p:notesMasterId r:id="rId19"/>
  </p:notesMasterIdLst>
  <p:sldIdLst>
    <p:sldId id="256" r:id="rId4"/>
    <p:sldId id="257" r:id="rId5"/>
    <p:sldId id="270" r:id="rId6"/>
    <p:sldId id="259" r:id="rId7"/>
    <p:sldId id="260" r:id="rId8"/>
    <p:sldId id="269" r:id="rId9"/>
    <p:sldId id="261" r:id="rId10"/>
    <p:sldId id="262" r:id="rId11"/>
    <p:sldId id="266" r:id="rId12"/>
    <p:sldId id="264" r:id="rId13"/>
    <p:sldId id="265" r:id="rId14"/>
    <p:sldId id="271" r:id="rId15"/>
    <p:sldId id="267" r:id="rId16"/>
    <p:sldId id="268" r:id="rId17"/>
    <p:sldId id="272" r:id="rId18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mitry Zavodchikov" initials="DZ" lastIdx="1" clrIdx="0">
    <p:extLst>
      <p:ext uri="{19B8F6BF-5375-455C-9EA6-DF929625EA0E}">
        <p15:presenceInfo xmlns:p15="http://schemas.microsoft.com/office/powerpoint/2012/main" userId="8bc8825977ccc67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586" autoAdjust="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AE0FB-D782-4B9B-9888-8825F771E691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EFAFE1-556C-4699-B5AC-21C248603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998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Вначале давайте поговорим о том чем по сути является ООП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FAFE1-556C-4699-B5AC-21C248603E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839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Главное чего мы хотим этим добится – организовать код таким образом чтобы с ним было удобно работать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FAFE1-556C-4699-B5AC-21C248603E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009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чего это нужно? Какие цели мы при этом преследуем? Как вы думаете?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FAFE1-556C-4699-B5AC-21C248603E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9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итоге все сводится к одному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FAFE1-556C-4699-B5AC-21C248603E0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1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FAFE1-556C-4699-B5AC-21C248603E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18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Обычно использование паттернов обозначается в именах классов, таким образом разработчик который знакомится с кодом (и знаком с паттернами) сразу может понять каким именно образом устроено взаимодействие между объектами.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FAFE1-556C-4699-B5AC-21C248603E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01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Рассказать про ситуацию когда одна форма знает про другие формы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FAFE1-556C-4699-B5AC-21C248603E0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99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Паттерн </a:t>
            </a:r>
            <a:r>
              <a:rPr lang="en-US" dirty="0"/>
              <a:t>MVC </a:t>
            </a:r>
            <a:r>
              <a:rPr lang="ru-RU"/>
              <a:t>подразумевает разделение программы на 3 части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FAFE1-556C-4699-B5AC-21C248603E0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314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6251" y="273051"/>
            <a:ext cx="10970683" cy="4413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0411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PlaceHolder 1">
            <a:extLst>
              <a:ext uri="{FF2B5EF4-FFF2-40B4-BE49-F238E27FC236}">
                <a16:creationId xmlns:a16="http://schemas.microsoft.com/office/drawing/2014/main" id="{A9ABB947-1353-4173-BB5A-B86313A8C4B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76251" y="273050"/>
            <a:ext cx="10970683" cy="923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  <a:endParaRPr lang="ru-RU" altLang="zh-CN" dirty="0"/>
          </a:p>
        </p:txBody>
      </p:sp>
    </p:spTree>
    <p:extLst>
      <p:ext uri="{BB962C8B-B14F-4D97-AF65-F5344CB8AC3E}">
        <p14:creationId xmlns:p14="http://schemas.microsoft.com/office/powerpoint/2010/main" val="3915030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>
            <a:extLst>
              <a:ext uri="{FF2B5EF4-FFF2-40B4-BE49-F238E27FC236}">
                <a16:creationId xmlns:a16="http://schemas.microsoft.com/office/drawing/2014/main" id="{0182C5D8-036D-4332-8455-3724E3D5855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76251" y="273050"/>
            <a:ext cx="10970683" cy="923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  <a:endParaRPr lang="ru-RU" altLang="zh-CN" dirty="0"/>
          </a:p>
        </p:txBody>
      </p:sp>
    </p:spTree>
    <p:extLst>
      <p:ext uri="{BB962C8B-B14F-4D97-AF65-F5344CB8AC3E}">
        <p14:creationId xmlns:p14="http://schemas.microsoft.com/office/powerpoint/2010/main" val="4289376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677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9474" y="1844868"/>
            <a:ext cx="3932767" cy="13681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717" y="1844868"/>
            <a:ext cx="6172200" cy="401618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0318" y="3356994"/>
            <a:ext cx="3932767" cy="25119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9138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14771490-269E-49A9-8B88-7315090CBC5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76251" y="273050"/>
            <a:ext cx="10970683" cy="923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  <a:endParaRPr lang="ru-RU" altLang="zh-CN" dirty="0"/>
          </a:p>
        </p:txBody>
      </p:sp>
    </p:spTree>
    <p:extLst>
      <p:ext uri="{BB962C8B-B14F-4D97-AF65-F5344CB8AC3E}">
        <p14:creationId xmlns:p14="http://schemas.microsoft.com/office/powerpoint/2010/main" val="27718643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>
            <a:extLst>
              <a:ext uri="{FF2B5EF4-FFF2-40B4-BE49-F238E27FC236}">
                <a16:creationId xmlns:a16="http://schemas.microsoft.com/office/drawing/2014/main" id="{4B0CFAC5-279A-4888-B0B3-260EB465AC0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76251" y="273050"/>
            <a:ext cx="10970683" cy="923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  <a:endParaRPr lang="ru-RU" altLang="zh-CN" dirty="0"/>
          </a:p>
        </p:txBody>
      </p:sp>
    </p:spTree>
    <p:extLst>
      <p:ext uri="{BB962C8B-B14F-4D97-AF65-F5344CB8AC3E}">
        <p14:creationId xmlns:p14="http://schemas.microsoft.com/office/powerpoint/2010/main" val="18665368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673F2-1641-4F49-9FBD-BB0FBA11A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EDB07F-5B16-4F07-AA05-D0D8244A9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68AD-4E81-4577-BD5E-7A237943881D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D4E9DD-F7F0-400E-913B-3977EA40F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84F9FF-B9CA-43E8-AAD2-2560F25D2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A571-FCF2-4963-A9FF-B7695BB81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96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4897E-5FB0-48E0-BDD9-0A83ABB76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C3A6C-4FC2-4A7D-86F1-9A63C9DFF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B90EB-3143-4939-B542-0E93367F8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68AD-4E81-4577-BD5E-7A237943881D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CCF52-CE51-4A62-8AD2-DF4C8FB2C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36B55-C3F7-41A9-89F6-CC7988F2B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A571-FCF2-4963-A9FF-B7695BB81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4441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6029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774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8C6A-4AAC-4694-B882-F58DBA74F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A73B71-D63B-44EA-9D9F-5DCAB91F1C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7406D-15A9-462A-91A6-B978A72BA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68AD-4E81-4577-BD5E-7A237943881D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76ED7-F076-412B-B1FE-99FE259F6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1897F-BEA8-445D-BEDF-CD5F18FB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A571-FCF2-4963-A9FF-B7695BB81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741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4918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607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8140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0860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887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1444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7788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5661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0034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6251" y="273051"/>
            <a:ext cx="10970683" cy="4413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4905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673F2-1641-4F49-9FBD-BB0FBA11A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EDB07F-5B16-4F07-AA05-D0D8244A9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68AD-4E81-4577-BD5E-7A237943881D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D4E9DD-F7F0-400E-913B-3977EA40F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84F9FF-B9CA-43E8-AAD2-2560F25D2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A571-FCF2-4963-A9FF-B7695BB81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46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>
            <a:extLst>
              <a:ext uri="{FF2B5EF4-FFF2-40B4-BE49-F238E27FC236}">
                <a16:creationId xmlns:a16="http://schemas.microsoft.com/office/drawing/2014/main" id="{0182C5D8-036D-4332-8455-3724E3D5855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76251" y="273050"/>
            <a:ext cx="10970683" cy="923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  <a:endParaRPr lang="ru-RU" altLang="zh-CN" dirty="0"/>
          </a:p>
        </p:txBody>
      </p:sp>
    </p:spTree>
    <p:extLst>
      <p:ext uri="{BB962C8B-B14F-4D97-AF65-F5344CB8AC3E}">
        <p14:creationId xmlns:p14="http://schemas.microsoft.com/office/powerpoint/2010/main" val="1048089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C3B61885-78B0-4138-9C57-E77567FDDB3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76251" y="273050"/>
            <a:ext cx="10970683" cy="923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  <a:endParaRPr lang="ru-RU" altLang="zh-CN" dirty="0"/>
          </a:p>
        </p:txBody>
      </p:sp>
    </p:spTree>
    <p:extLst>
      <p:ext uri="{BB962C8B-B14F-4D97-AF65-F5344CB8AC3E}">
        <p14:creationId xmlns:p14="http://schemas.microsoft.com/office/powerpoint/2010/main" val="3105910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26638C54-AF12-4E05-8C34-90AC82C5D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1" y="273050"/>
            <a:ext cx="10970683" cy="923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200">
                <a:solidFill>
                  <a:schemeClr val="bg1"/>
                </a:solidFill>
                <a:latin typeface="SimSun" panose="02010600030101010101" pitchFamily="2" charset="-122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200">
                <a:solidFill>
                  <a:schemeClr val="bg1"/>
                </a:solidFill>
                <a:latin typeface="SimSun" panose="02010600030101010101" pitchFamily="2" charset="-122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200">
                <a:solidFill>
                  <a:schemeClr val="bg1"/>
                </a:solidFill>
                <a:latin typeface="SimSun" panose="02010600030101010101" pitchFamily="2" charset="-122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200">
                <a:solidFill>
                  <a:schemeClr val="bg1"/>
                </a:solidFill>
                <a:latin typeface="SimSun" panose="02010600030101010101" pitchFamily="2" charset="-122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200">
                <a:solidFill>
                  <a:schemeClr val="bg1"/>
                </a:solidFill>
                <a:latin typeface="SimSun" panose="02010600030101010101" pitchFamily="2" charset="-122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200">
                <a:solidFill>
                  <a:schemeClr val="bg1"/>
                </a:solidFill>
                <a:latin typeface="SimSun" panose="02010600030101010101" pitchFamily="2" charset="-122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200">
                <a:solidFill>
                  <a:schemeClr val="bg1"/>
                </a:solidFill>
                <a:latin typeface="SimSun" panose="02010600030101010101" pitchFamily="2" charset="-122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200">
                <a:solidFill>
                  <a:schemeClr val="bg1"/>
                </a:solidFill>
                <a:latin typeface="SimSun" panose="02010600030101010101" pitchFamily="2" charset="-122"/>
              </a:defRPr>
            </a:lvl9pPr>
          </a:lstStyle>
          <a:p>
            <a:r>
              <a:rPr lang="ru-RU" altLang="zh-CN" sz="2000"/>
              <a:t>Click to edit the title text format</a:t>
            </a:r>
            <a:endParaRPr lang="ru-RU" altLang="zh-CN" sz="2000" dirty="0"/>
          </a:p>
        </p:txBody>
      </p:sp>
    </p:spTree>
    <p:extLst>
      <p:ext uri="{BB962C8B-B14F-4D97-AF65-F5344CB8AC3E}">
        <p14:creationId xmlns:p14="http://schemas.microsoft.com/office/powerpoint/2010/main" val="714348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C3B61885-78B0-4138-9C57-E77567FDDB3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76251" y="273050"/>
            <a:ext cx="10970683" cy="923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  <a:endParaRPr lang="ru-RU" altLang="zh-CN" dirty="0"/>
          </a:p>
        </p:txBody>
      </p:sp>
    </p:spTree>
    <p:extLst>
      <p:ext uri="{BB962C8B-B14F-4D97-AF65-F5344CB8AC3E}">
        <p14:creationId xmlns:p14="http://schemas.microsoft.com/office/powerpoint/2010/main" val="3731762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060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4964"/>
            <a:ext cx="5384800" cy="39766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4964"/>
            <a:ext cx="5384800" cy="39766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29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hyperlink" Target="http://www.exactpro.com/" TargetMode="Externa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image" Target="../media/image2.jpg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85C7117-1A0F-4C41-8521-DB66308FF8D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312" y="352343"/>
            <a:ext cx="1726116" cy="49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980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91" r:id="rId4"/>
    <p:sldLayoutId id="214748369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76251" y="273050"/>
            <a:ext cx="10970683" cy="923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zh-CN" dirty="0" err="1"/>
              <a:t>Click</a:t>
            </a:r>
            <a:r>
              <a:rPr lang="ru-RU" altLang="zh-CN" dirty="0"/>
              <a:t> </a:t>
            </a:r>
            <a:r>
              <a:rPr lang="ru-RU" altLang="zh-CN" dirty="0" err="1"/>
              <a:t>to</a:t>
            </a:r>
            <a:r>
              <a:rPr lang="ru-RU" altLang="zh-CN" dirty="0"/>
              <a:t> </a:t>
            </a:r>
            <a:r>
              <a:rPr lang="ru-RU" altLang="zh-CN" dirty="0" err="1"/>
              <a:t>edit</a:t>
            </a:r>
            <a:r>
              <a:rPr lang="ru-RU" altLang="zh-CN" dirty="0"/>
              <a:t> </a:t>
            </a:r>
            <a:r>
              <a:rPr lang="ru-RU" altLang="zh-CN" dirty="0" err="1"/>
              <a:t>the</a:t>
            </a:r>
            <a:r>
              <a:rPr lang="ru-RU" altLang="zh-CN" dirty="0"/>
              <a:t> </a:t>
            </a:r>
            <a:r>
              <a:rPr lang="ru-RU" altLang="zh-CN" dirty="0" err="1"/>
              <a:t>title</a:t>
            </a:r>
            <a:r>
              <a:rPr lang="ru-RU" altLang="zh-CN" dirty="0"/>
              <a:t> </a:t>
            </a:r>
            <a:r>
              <a:rPr lang="ru-RU" altLang="zh-CN" dirty="0" err="1"/>
              <a:t>text</a:t>
            </a:r>
            <a:r>
              <a:rPr lang="ru-RU" altLang="zh-CN" dirty="0"/>
              <a:t> </a:t>
            </a:r>
            <a:r>
              <a:rPr lang="ru-RU" altLang="zh-CN" dirty="0" err="1"/>
              <a:t>format</a:t>
            </a:r>
            <a:endParaRPr lang="ru-RU" altLang="zh-CN" dirty="0"/>
          </a:p>
        </p:txBody>
      </p:sp>
      <p:sp>
        <p:nvSpPr>
          <p:cNvPr id="1027" name="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604964"/>
            <a:ext cx="10972800" cy="397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zh-CN" dirty="0" err="1"/>
              <a:t>Click</a:t>
            </a:r>
            <a:r>
              <a:rPr lang="ru-RU" altLang="zh-CN" dirty="0"/>
              <a:t> </a:t>
            </a:r>
            <a:r>
              <a:rPr lang="ru-RU" altLang="zh-CN" dirty="0" err="1"/>
              <a:t>to</a:t>
            </a:r>
            <a:r>
              <a:rPr lang="ru-RU" altLang="zh-CN" dirty="0"/>
              <a:t> </a:t>
            </a:r>
            <a:r>
              <a:rPr lang="ru-RU" altLang="zh-CN" dirty="0" err="1"/>
              <a:t>edit</a:t>
            </a:r>
            <a:r>
              <a:rPr lang="ru-RU" altLang="zh-CN" dirty="0"/>
              <a:t> </a:t>
            </a:r>
            <a:r>
              <a:rPr lang="ru-RU" altLang="zh-CN" dirty="0" err="1"/>
              <a:t>the</a:t>
            </a:r>
            <a:r>
              <a:rPr lang="ru-RU" altLang="zh-CN" dirty="0"/>
              <a:t> </a:t>
            </a:r>
            <a:r>
              <a:rPr lang="ru-RU" altLang="zh-CN" dirty="0" err="1"/>
              <a:t>outline</a:t>
            </a:r>
            <a:r>
              <a:rPr lang="ru-RU" altLang="zh-CN" dirty="0"/>
              <a:t> </a:t>
            </a:r>
            <a:r>
              <a:rPr lang="ru-RU" altLang="zh-CN" dirty="0" err="1"/>
              <a:t>text</a:t>
            </a:r>
            <a:r>
              <a:rPr lang="ru-RU" altLang="zh-CN" dirty="0"/>
              <a:t> </a:t>
            </a:r>
            <a:r>
              <a:rPr lang="ru-RU" altLang="zh-CN" dirty="0" err="1"/>
              <a:t>format</a:t>
            </a:r>
            <a:endParaRPr lang="ru-RU" altLang="zh-CN" dirty="0"/>
          </a:p>
          <a:p>
            <a:pPr lvl="1"/>
            <a:r>
              <a:rPr lang="ru-RU" altLang="zh-CN" dirty="0" err="1"/>
              <a:t>Second</a:t>
            </a:r>
            <a:r>
              <a:rPr lang="ru-RU" altLang="zh-CN" dirty="0"/>
              <a:t> </a:t>
            </a:r>
            <a:r>
              <a:rPr lang="ru-RU" altLang="zh-CN" dirty="0" err="1"/>
              <a:t>Outline</a:t>
            </a:r>
            <a:r>
              <a:rPr lang="ru-RU" altLang="zh-CN" dirty="0"/>
              <a:t> </a:t>
            </a:r>
            <a:r>
              <a:rPr lang="ru-RU" altLang="zh-CN" dirty="0" err="1"/>
              <a:t>Level</a:t>
            </a:r>
            <a:endParaRPr lang="ru-RU" altLang="zh-CN" dirty="0"/>
          </a:p>
          <a:p>
            <a:pPr lvl="2"/>
            <a:r>
              <a:rPr lang="ru-RU" altLang="zh-CN" dirty="0" err="1"/>
              <a:t>Third</a:t>
            </a:r>
            <a:r>
              <a:rPr lang="ru-RU" altLang="zh-CN" dirty="0"/>
              <a:t> </a:t>
            </a:r>
            <a:r>
              <a:rPr lang="ru-RU" altLang="zh-CN" dirty="0" err="1"/>
              <a:t>Outline</a:t>
            </a:r>
            <a:r>
              <a:rPr lang="ru-RU" altLang="zh-CN" dirty="0"/>
              <a:t> </a:t>
            </a:r>
            <a:r>
              <a:rPr lang="ru-RU" altLang="zh-CN" dirty="0" err="1"/>
              <a:t>Level</a:t>
            </a:r>
            <a:endParaRPr lang="ru-RU" altLang="zh-CN" dirty="0"/>
          </a:p>
          <a:p>
            <a:pPr lvl="3"/>
            <a:r>
              <a:rPr lang="ru-RU" altLang="zh-CN" dirty="0" err="1"/>
              <a:t>Fourth</a:t>
            </a:r>
            <a:r>
              <a:rPr lang="ru-RU" altLang="zh-CN" dirty="0"/>
              <a:t> </a:t>
            </a:r>
            <a:r>
              <a:rPr lang="ru-RU" altLang="zh-CN" dirty="0" err="1"/>
              <a:t>Outline</a:t>
            </a:r>
            <a:r>
              <a:rPr lang="ru-RU" altLang="zh-CN" dirty="0"/>
              <a:t> </a:t>
            </a:r>
            <a:r>
              <a:rPr lang="ru-RU" altLang="zh-CN" dirty="0" err="1"/>
              <a:t>Level</a:t>
            </a:r>
            <a:endParaRPr lang="ru-RU" altLang="zh-CN" dirty="0"/>
          </a:p>
          <a:p>
            <a:pPr lvl="4"/>
            <a:r>
              <a:rPr lang="ru-RU" altLang="zh-CN" dirty="0" err="1">
                <a:sym typeface="Arial" pitchFamily="34" charset="0"/>
              </a:rPr>
              <a:t>Fifth</a:t>
            </a:r>
            <a:r>
              <a:rPr lang="ru-RU" altLang="zh-CN" dirty="0">
                <a:sym typeface="Arial" pitchFamily="34" charset="0"/>
              </a:rPr>
              <a:t> </a:t>
            </a:r>
            <a:r>
              <a:rPr lang="ru-RU" altLang="zh-CN" dirty="0" err="1">
                <a:sym typeface="Arial" pitchFamily="34" charset="0"/>
              </a:rPr>
              <a:t>Outline</a:t>
            </a:r>
            <a:r>
              <a:rPr lang="ru-RU" altLang="zh-CN" dirty="0">
                <a:sym typeface="Arial" pitchFamily="34" charset="0"/>
              </a:rPr>
              <a:t> </a:t>
            </a:r>
            <a:r>
              <a:rPr lang="ru-RU" altLang="zh-CN" dirty="0" err="1">
                <a:sym typeface="Arial" pitchFamily="34" charset="0"/>
              </a:rPr>
              <a:t>Level</a:t>
            </a:r>
            <a:endParaRPr lang="ru-RU" altLang="zh-CN" dirty="0">
              <a:sym typeface="Arial" pitchFamily="34" charset="0"/>
            </a:endParaRPr>
          </a:p>
          <a:p>
            <a:pPr lvl="0"/>
            <a:r>
              <a:rPr lang="ru-RU" altLang="zh-CN" dirty="0" err="1"/>
              <a:t>Sixth</a:t>
            </a:r>
            <a:r>
              <a:rPr lang="ru-RU" altLang="zh-CN" dirty="0"/>
              <a:t> </a:t>
            </a:r>
            <a:r>
              <a:rPr lang="ru-RU" altLang="zh-CN" dirty="0" err="1"/>
              <a:t>Outline</a:t>
            </a:r>
            <a:r>
              <a:rPr lang="ru-RU" altLang="zh-CN" dirty="0"/>
              <a:t> </a:t>
            </a:r>
            <a:r>
              <a:rPr lang="ru-RU" altLang="zh-CN" dirty="0" err="1"/>
              <a:t>Level</a:t>
            </a:r>
            <a:endParaRPr lang="ru-RU" altLang="zh-CN" dirty="0"/>
          </a:p>
          <a:p>
            <a:pPr lvl="0"/>
            <a:r>
              <a:rPr lang="ru-RU" altLang="zh-CN" dirty="0" err="1"/>
              <a:t>Seventh</a:t>
            </a:r>
            <a:r>
              <a:rPr lang="ru-RU" altLang="zh-CN" dirty="0"/>
              <a:t> </a:t>
            </a:r>
            <a:r>
              <a:rPr lang="ru-RU" altLang="zh-CN" dirty="0" err="1"/>
              <a:t>Outline</a:t>
            </a:r>
            <a:r>
              <a:rPr lang="ru-RU" altLang="zh-CN" dirty="0"/>
              <a:t> </a:t>
            </a:r>
            <a:r>
              <a:rPr lang="ru-RU" altLang="zh-CN" dirty="0" err="1"/>
              <a:t>Level</a:t>
            </a:r>
            <a:endParaRPr lang="ru-RU" altLang="zh-CN" dirty="0"/>
          </a:p>
        </p:txBody>
      </p:sp>
      <p:sp>
        <p:nvSpPr>
          <p:cNvPr id="1029" name="Номер слайда 1"/>
          <p:cNvSpPr>
            <a:spLocks noGrp="1" noChangeArrowheads="1"/>
          </p:cNvSpPr>
          <p:nvPr/>
        </p:nvSpPr>
        <p:spPr bwMode="auto">
          <a:xfrm>
            <a:off x="343101" y="6429376"/>
            <a:ext cx="9525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fld id="{AA28FDF7-2A29-4A97-A5BB-71D01438A7AA}" type="slidenum">
              <a:rPr lang="ru-RU" altLang="zh-CN" sz="1400">
                <a:solidFill>
                  <a:srgbClr val="595959"/>
                </a:solidFill>
                <a:sym typeface="Arial" pitchFamily="34" charset="0"/>
              </a:rPr>
              <a:pPr eaLnBrk="1" hangingPunct="1">
                <a:buFont typeface="Arial" pitchFamily="34" charset="0"/>
                <a:buNone/>
              </a:pPr>
              <a:t>‹#›</a:t>
            </a:fld>
            <a:endParaRPr lang="ru-RU" altLang="zh-CN" sz="1600" dirty="0">
              <a:solidFill>
                <a:srgbClr val="595959"/>
              </a:solidFill>
              <a:sym typeface="Arial" pitchFamily="34" charset="0"/>
            </a:endParaRPr>
          </a:p>
        </p:txBody>
      </p:sp>
      <p:sp>
        <p:nvSpPr>
          <p:cNvPr id="11" name="Нижний колонтитул 6"/>
          <p:cNvSpPr txBox="1">
            <a:spLocks noGrp="1"/>
          </p:cNvSpPr>
          <p:nvPr/>
        </p:nvSpPr>
        <p:spPr bwMode="auto">
          <a:xfrm>
            <a:off x="839562" y="6429375"/>
            <a:ext cx="10742839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ru-RU" sz="750" dirty="0">
                <a:solidFill>
                  <a:prstClr val="black"/>
                </a:solidFill>
                <a:latin typeface="Arial"/>
              </a:rPr>
              <a:t>Build Software to Test Software                                 </a:t>
            </a:r>
            <a:r>
              <a:rPr lang="ru-RU" altLang="ru-RU" sz="750" dirty="0">
                <a:solidFill>
                  <a:prstClr val="black"/>
                </a:solidFill>
                <a:latin typeface="Arial"/>
              </a:rPr>
              <a:t>             </a:t>
            </a:r>
            <a:r>
              <a:rPr lang="en-US" altLang="ru-RU" sz="750" dirty="0">
                <a:solidFill>
                  <a:prstClr val="black"/>
                </a:solidFill>
                <a:latin typeface="Arial"/>
              </a:rPr>
              <a:t>                                                                                                                                 </a:t>
            </a:r>
            <a:r>
              <a:rPr lang="ru-RU" altLang="ru-RU" sz="750" dirty="0">
                <a:solidFill>
                  <a:prstClr val="black"/>
                </a:solidFill>
                <a:latin typeface="Arial"/>
              </a:rPr>
              <a:t>                                                                                                 </a:t>
            </a:r>
            <a:r>
              <a:rPr lang="en-US" altLang="ru-RU" sz="750" dirty="0">
                <a:solidFill>
                  <a:prstClr val="black"/>
                </a:solidFill>
                <a:latin typeface="Arial"/>
              </a:rPr>
              <a:t>    Tel:</a:t>
            </a:r>
            <a:r>
              <a:rPr lang="ru-RU" altLang="ru-RU" sz="750" dirty="0">
                <a:solidFill>
                  <a:prstClr val="black"/>
                </a:solidFill>
                <a:latin typeface="Arial"/>
              </a:rPr>
              <a:t> </a:t>
            </a:r>
            <a:r>
              <a:rPr lang="en-US" altLang="ru-RU" sz="750" dirty="0">
                <a:solidFill>
                  <a:prstClr val="black"/>
                </a:solidFill>
                <a:latin typeface="Arial"/>
              </a:rPr>
              <a:t>+7 495 640 24 60</a:t>
            </a:r>
            <a:r>
              <a:rPr lang="ru-RU" altLang="ru-RU" sz="750" dirty="0">
                <a:solidFill>
                  <a:prstClr val="black"/>
                </a:solidFill>
                <a:latin typeface="Arial"/>
              </a:rPr>
              <a:t> ,  </a:t>
            </a:r>
            <a:r>
              <a:rPr lang="en-US" altLang="ru-RU" sz="750" dirty="0">
                <a:solidFill>
                  <a:prstClr val="black"/>
                </a:solidFill>
                <a:latin typeface="Arial"/>
              </a:rPr>
              <a:t>+1 415 830 38 49   </a:t>
            </a:r>
            <a:r>
              <a:rPr lang="ru-RU" altLang="ru-RU" sz="750" dirty="0">
                <a:solidFill>
                  <a:prstClr val="black"/>
                </a:solidFill>
                <a:latin typeface="Arial"/>
              </a:rPr>
              <a:t>                           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ru-RU" sz="750" dirty="0">
                <a:solidFill>
                  <a:prstClr val="black"/>
                </a:solidFill>
                <a:latin typeface="Arial"/>
                <a:hlinkClick r:id="rId14"/>
              </a:rPr>
              <a:t>exactpro.com</a:t>
            </a:r>
            <a:r>
              <a:rPr lang="en-US" altLang="ru-RU" sz="750" dirty="0">
                <a:solidFill>
                  <a:prstClr val="black"/>
                </a:solidFill>
                <a:latin typeface="Arial"/>
              </a:rPr>
              <a:t> </a:t>
            </a:r>
            <a:endParaRPr lang="ru-RU" altLang="ru-RU" sz="75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8E44947-EB97-41D9-AF81-F527D8FC1CEF}"/>
              </a:ext>
            </a:extLst>
          </p:cNvPr>
          <p:cNvSpPr/>
          <p:nvPr/>
        </p:nvSpPr>
        <p:spPr bwMode="auto">
          <a:xfrm>
            <a:off x="1462" y="0"/>
            <a:ext cx="72006" cy="119681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8BA0564-B6C1-43B6-B8B2-B6D4DD2440A1}"/>
              </a:ext>
            </a:extLst>
          </p:cNvPr>
          <p:cNvSpPr/>
          <p:nvPr/>
        </p:nvSpPr>
        <p:spPr bwMode="auto">
          <a:xfrm>
            <a:off x="12119994" y="6237234"/>
            <a:ext cx="72006" cy="62076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78EDD9C-D0D6-4102-8BED-4DE5C0AC522D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312" y="352343"/>
            <a:ext cx="1726116" cy="49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685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89" r:id="rId11"/>
    <p:sldLayoutId id="2147483690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2000" kern="1200">
          <a:solidFill>
            <a:schemeClr val="tx1">
              <a:lumMod val="5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200">
          <a:solidFill>
            <a:schemeClr val="bg1"/>
          </a:solidFill>
          <a:latin typeface="SimSun" panose="02010600030101010101" pitchFamily="2" charset="-122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200">
          <a:solidFill>
            <a:schemeClr val="bg1"/>
          </a:solidFill>
          <a:latin typeface="SimSun" panose="02010600030101010101" pitchFamily="2" charset="-122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200">
          <a:solidFill>
            <a:schemeClr val="bg1"/>
          </a:solidFill>
          <a:latin typeface="SimSun" panose="02010600030101010101" pitchFamily="2" charset="-122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200">
          <a:solidFill>
            <a:schemeClr val="bg1"/>
          </a:solidFill>
          <a:latin typeface="SimSun" panose="02010600030101010101" pitchFamily="2" charset="-122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200">
          <a:solidFill>
            <a:schemeClr val="bg1"/>
          </a:solidFill>
          <a:latin typeface="SimSun" panose="02010600030101010101" pitchFamily="2" charset="-122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200">
          <a:solidFill>
            <a:schemeClr val="bg1"/>
          </a:solidFill>
          <a:latin typeface="SimSun" panose="02010600030101010101" pitchFamily="2" charset="-122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200">
          <a:solidFill>
            <a:schemeClr val="bg1"/>
          </a:solidFill>
          <a:latin typeface="SimSun" panose="02010600030101010101" pitchFamily="2" charset="-122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200">
          <a:solidFill>
            <a:schemeClr val="bg1"/>
          </a:solidFill>
          <a:latin typeface="SimSun" panose="02010600030101010101" pitchFamily="2" charset="-122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400" kern="1200">
          <a:solidFill>
            <a:schemeClr val="tx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400" kern="1200">
          <a:solidFill>
            <a:schemeClr val="tx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400" kern="1200">
          <a:solidFill>
            <a:schemeClr val="tx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400" kern="1200">
          <a:solidFill>
            <a:schemeClr val="tx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400" kern="1200">
          <a:solidFill>
            <a:schemeClr val="tx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2AC78AB-782A-4098-8628-47E46A555AC9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312" y="352343"/>
            <a:ext cx="1726116" cy="49212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BBA73FE-AE02-46A9-91F5-F341468DEF3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1784"/>
            <a:ext cx="12192000" cy="445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974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BBDC7-4BBE-4380-8841-84F2113E4F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/>
              <a:t>MVC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4D09BC-7444-49EE-88AD-39A6701BEA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4400" dirty="0"/>
              <a:t>Проектирование</a:t>
            </a:r>
            <a:r>
              <a:rPr lang="en-US" sz="4400" dirty="0"/>
              <a:t> </a:t>
            </a:r>
            <a:r>
              <a:rPr lang="ru-RU" sz="4400" dirty="0"/>
              <a:t>приложений</a:t>
            </a:r>
            <a:r>
              <a:rPr lang="en-US" sz="4400" dirty="0"/>
              <a:t> </a:t>
            </a:r>
            <a:r>
              <a:rPr lang="ru-RU" sz="4400" dirty="0"/>
              <a:t>с использованием паттерна </a:t>
            </a:r>
            <a:r>
              <a:rPr lang="en-US" sz="4400" dirty="0"/>
              <a:t>MVC</a:t>
            </a:r>
          </a:p>
        </p:txBody>
      </p:sp>
    </p:spTree>
    <p:extLst>
      <p:ext uri="{BB962C8B-B14F-4D97-AF65-F5344CB8AC3E}">
        <p14:creationId xmlns:p14="http://schemas.microsoft.com/office/powerpoint/2010/main" val="1980683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C5B2C-3269-4FDA-8405-DBFF8FC0A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/>
              <a:t>Разделяя код на отдельные составляющие</a:t>
            </a:r>
            <a:r>
              <a:rPr lang="en-US" sz="2400" dirty="0"/>
              <a:t>,</a:t>
            </a:r>
            <a:r>
              <a:rPr lang="ru-RU" sz="2400" dirty="0"/>
              <a:t> позволяет разрабатывать </a:t>
            </a:r>
            <a:br>
              <a:rPr lang="en-US" sz="2400" dirty="0"/>
            </a:br>
            <a:r>
              <a:rPr lang="ru-RU" sz="2400" dirty="0"/>
              <a:t>бизнес-логику и </a:t>
            </a:r>
            <a:r>
              <a:rPr lang="en-US" sz="2400" dirty="0"/>
              <a:t>UI </a:t>
            </a:r>
            <a:r>
              <a:rPr lang="ru-RU" sz="2400" dirty="0"/>
              <a:t>представление отдельно, тестировать бизнес-логику </a:t>
            </a:r>
            <a:br>
              <a:rPr lang="en-US" sz="2400" dirty="0"/>
            </a:br>
            <a:r>
              <a:rPr lang="ru-RU" sz="2400" dirty="0"/>
              <a:t>отдельно от графической составляющей</a:t>
            </a:r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C7FF51-D30B-4102-A0CB-D00C2F2AE63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ru-RU" sz="4400" dirty="0"/>
              <a:t>Какие проблемы решает </a:t>
            </a:r>
            <a:r>
              <a:rPr lang="en-US" sz="4400" dirty="0"/>
              <a:t>MVC?</a:t>
            </a:r>
          </a:p>
        </p:txBody>
      </p:sp>
    </p:spTree>
    <p:extLst>
      <p:ext uri="{BB962C8B-B14F-4D97-AF65-F5344CB8AC3E}">
        <p14:creationId xmlns:p14="http://schemas.microsoft.com/office/powerpoint/2010/main" val="1742179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9140C-2DB6-4C14-9DD6-219DC9FE7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/>
              <a:t>Снижает связность кода, что облегает внесение изменений и новых </a:t>
            </a:r>
            <a:br>
              <a:rPr lang="en-US" sz="2400" dirty="0"/>
            </a:br>
            <a:r>
              <a:rPr lang="ru-RU" sz="2400" dirty="0"/>
              <a:t>фунциональностей </a:t>
            </a:r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B83A54-F2D8-486F-8775-B581158972F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ru-RU" sz="4400" dirty="0"/>
              <a:t>Какие проблемы решает </a:t>
            </a:r>
            <a:r>
              <a:rPr lang="en-US" sz="4400" dirty="0"/>
              <a:t>MVC?</a:t>
            </a:r>
          </a:p>
        </p:txBody>
      </p:sp>
    </p:spTree>
    <p:extLst>
      <p:ext uri="{BB962C8B-B14F-4D97-AF65-F5344CB8AC3E}">
        <p14:creationId xmlns:p14="http://schemas.microsoft.com/office/powerpoint/2010/main" val="214789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43ACF-EB10-4ED9-8435-0E1F10ECB835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ru-RU" sz="4400" dirty="0"/>
              <a:t>Паттерн </a:t>
            </a:r>
            <a:r>
              <a:rPr lang="en-US" sz="4400" dirty="0"/>
              <a:t>MVC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07008A9-1165-4F13-A93E-E4D4387F33FC}"/>
              </a:ext>
            </a:extLst>
          </p:cNvPr>
          <p:cNvSpPr/>
          <p:nvPr/>
        </p:nvSpPr>
        <p:spPr>
          <a:xfrm>
            <a:off x="4606787" y="1613399"/>
            <a:ext cx="2978426" cy="1509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Controller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0DBD10C-AC84-45DF-BD0C-BD42A7ED57A7}"/>
              </a:ext>
            </a:extLst>
          </p:cNvPr>
          <p:cNvSpPr/>
          <p:nvPr/>
        </p:nvSpPr>
        <p:spPr>
          <a:xfrm>
            <a:off x="7779026" y="4048539"/>
            <a:ext cx="2363780" cy="15735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DC1B423-8C8B-4F05-878E-5897075FEBF2}"/>
              </a:ext>
            </a:extLst>
          </p:cNvPr>
          <p:cNvSpPr/>
          <p:nvPr/>
        </p:nvSpPr>
        <p:spPr>
          <a:xfrm>
            <a:off x="2049194" y="4048539"/>
            <a:ext cx="2363780" cy="15735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8A27FEA-1A8D-41DE-B846-E0CE2CD16089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7149033" y="2901861"/>
            <a:ext cx="976161" cy="1377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E3DBF64-BAF8-419B-89F6-FCF46619A7A3}"/>
              </a:ext>
            </a:extLst>
          </p:cNvPr>
          <p:cNvCxnSpPr>
            <a:cxnSpLocks/>
            <a:stCxn id="7" idx="2"/>
            <a:endCxn id="8" idx="6"/>
          </p:cNvCxnSpPr>
          <p:nvPr/>
        </p:nvCxnSpPr>
        <p:spPr>
          <a:xfrm flipH="1">
            <a:off x="4412974" y="4835303"/>
            <a:ext cx="33660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97786FD-5598-4C10-8BD1-AC27B7EAC6FD}"/>
              </a:ext>
            </a:extLst>
          </p:cNvPr>
          <p:cNvCxnSpPr>
            <a:cxnSpLocks/>
            <a:stCxn id="8" idx="7"/>
            <a:endCxn id="5" idx="3"/>
          </p:cNvCxnSpPr>
          <p:nvPr/>
        </p:nvCxnSpPr>
        <p:spPr>
          <a:xfrm flipV="1">
            <a:off x="4066806" y="2901861"/>
            <a:ext cx="976161" cy="13771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087092A-3DB5-48BB-836B-482DACDE9F87}"/>
              </a:ext>
            </a:extLst>
          </p:cNvPr>
          <p:cNvSpPr txBox="1"/>
          <p:nvPr/>
        </p:nvSpPr>
        <p:spPr>
          <a:xfrm>
            <a:off x="7579211" y="3154926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Modify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AED5BC-90F7-4AD3-9A66-58A9608AE112}"/>
              </a:ext>
            </a:extLst>
          </p:cNvPr>
          <p:cNvSpPr txBox="1"/>
          <p:nvPr/>
        </p:nvSpPr>
        <p:spPr>
          <a:xfrm>
            <a:off x="5614041" y="4810648"/>
            <a:ext cx="971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Notify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35FE16-1860-41CD-A3E1-2A4BD49E6FC2}"/>
              </a:ext>
            </a:extLst>
          </p:cNvPr>
          <p:cNvSpPr txBox="1"/>
          <p:nvPr/>
        </p:nvSpPr>
        <p:spPr>
          <a:xfrm>
            <a:off x="2901596" y="3178608"/>
            <a:ext cx="1568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User</a:t>
            </a:r>
            <a:r>
              <a:rPr lang="en-US" dirty="0"/>
              <a:t> </a:t>
            </a:r>
            <a:r>
              <a:rPr lang="en-US" sz="2400" dirty="0"/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1388772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44102-7E32-40F1-A09A-43BFF4A3741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76251" y="273050"/>
            <a:ext cx="10970683" cy="923764"/>
          </a:xfrm>
        </p:spPr>
        <p:txBody>
          <a:bodyPr/>
          <a:lstStyle/>
          <a:p>
            <a:r>
              <a:rPr lang="ru-RU" sz="4400" dirty="0"/>
              <a:t>Пример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960205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C5BE6-D34A-45E7-9D58-0F5E145CB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/>
              <a:t>Написать тесты на бизнес-логику без графической составляющей</a:t>
            </a:r>
          </a:p>
          <a:p>
            <a:r>
              <a:rPr lang="ru-RU" sz="2400" dirty="0"/>
              <a:t>Проверить что возможно без больших переделок поменять</a:t>
            </a:r>
            <a:r>
              <a:rPr lang="en-US" sz="2400" dirty="0"/>
              <a:t> View</a:t>
            </a:r>
          </a:p>
          <a:p>
            <a:r>
              <a:rPr lang="ru-RU" sz="2400" dirty="0"/>
              <a:t>Проверить что возможно без больших переделок поменять</a:t>
            </a:r>
            <a:r>
              <a:rPr lang="en-US" sz="2400" dirty="0"/>
              <a:t> Controller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144102-7E32-40F1-A09A-43BFF4A3741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ru-RU" sz="4400" dirty="0"/>
              <a:t>Как убедится что </a:t>
            </a:r>
            <a:r>
              <a:rPr lang="en-US" sz="4400" dirty="0"/>
              <a:t>MVC </a:t>
            </a:r>
            <a:br>
              <a:rPr lang="en-US" sz="4400" dirty="0"/>
            </a:br>
            <a:r>
              <a:rPr lang="ru-RU" sz="4400" dirty="0"/>
              <a:t>реализован верно</a:t>
            </a:r>
            <a:r>
              <a:rPr lang="en-US" sz="4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94208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51FF156-BABA-4913-9098-9733396C9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/>
              <a:t>Исходный код примера - </a:t>
            </a:r>
            <a:r>
              <a:rPr lang="en-US" sz="2400" dirty="0"/>
              <a:t>https://github.com/dzavodchikov/ChessMVC.git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89FFDB-9289-48E4-B299-C6892A18B62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ru-RU" sz="3200" dirty="0"/>
              <a:t>Ссылки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18408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68549D-ACD7-4A10-A139-B0E520826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9600" dirty="0"/>
              <a:t>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A9C4B6-BAB0-4762-ABAB-5686C70A65B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ru-RU" sz="4400" dirty="0"/>
              <a:t>Парадигма ООП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65666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4C5BA-64FB-4E18-8AA7-C02975E8C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/>
              <a:t>ООП – парадигма программирования, основанная на представлении </a:t>
            </a:r>
            <a:br>
              <a:rPr lang="ru-RU" sz="2400" dirty="0"/>
            </a:br>
            <a:r>
              <a:rPr lang="ru-RU" sz="2400" dirty="0"/>
              <a:t>программы в виде совокупности объектов взаимодействующих друг с </a:t>
            </a:r>
            <a:br>
              <a:rPr lang="ru-RU" sz="2400" dirty="0"/>
            </a:br>
            <a:r>
              <a:rPr lang="ru-RU" sz="2400" dirty="0"/>
              <a:t>другом</a:t>
            </a:r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88C871-AC73-421E-96B8-9C0711E8B63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ru-RU" sz="4400" dirty="0"/>
              <a:t>Парадигма ООП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69105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845E74-6DF5-4C93-A043-6CF622F08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9600" dirty="0"/>
              <a:t>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B3999F-E3C5-493E-9083-6B8EC84D38D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ru-RU" sz="4400" dirty="0"/>
              <a:t>Цели и задачи ООП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18842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81D37-7E04-4EE4-84B9-D4FD82B22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/>
              <a:t>Борьба со сложностью</a:t>
            </a:r>
          </a:p>
          <a:p>
            <a:r>
              <a:rPr lang="ru-RU" sz="2400" dirty="0"/>
              <a:t>Повышение качества кода</a:t>
            </a:r>
          </a:p>
          <a:p>
            <a:r>
              <a:rPr lang="ru-RU" sz="2400" dirty="0"/>
              <a:t>Организация больших объемов кода</a:t>
            </a:r>
          </a:p>
          <a:p>
            <a:r>
              <a:rPr lang="ru-RU" sz="2400" dirty="0"/>
              <a:t>Локализация функциональностей</a:t>
            </a:r>
          </a:p>
          <a:p>
            <a:r>
              <a:rPr lang="ru-RU" sz="2400" dirty="0"/>
              <a:t>Совместная разработка</a:t>
            </a:r>
          </a:p>
          <a:p>
            <a:r>
              <a:rPr lang="ru-RU" sz="2400" dirty="0"/>
              <a:t>Читаемость кода</a:t>
            </a:r>
          </a:p>
          <a:p>
            <a:r>
              <a:rPr lang="ru-RU" sz="2400" dirty="0"/>
              <a:t>Ответ на будущие изменения</a:t>
            </a:r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184605-EE2A-48C6-AA74-51ABA898C032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ru-RU" sz="4400" dirty="0"/>
              <a:t>Цели и задачи ООП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509309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81D37-7E04-4EE4-84B9-D4FD82B22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ru-RU" sz="3600" dirty="0"/>
              <a:t>Повышение эффективности разработки</a:t>
            </a:r>
            <a:endParaRPr lang="en-US" sz="3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184605-EE2A-48C6-AA74-51ABA898C032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ru-RU" sz="4400" dirty="0"/>
              <a:t>Цели и задачи ООП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49275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AA079-DF3D-4496-A093-94C493EC2A7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ru-RU" sz="4400" dirty="0"/>
              <a:t>Что такое паттерн?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510951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33408-8CFF-4DC3-B9F1-2B248CB54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/>
              <a:t>Паттерн - повторяемая архитектурная конструкция, представляющая собой решение проблемы проектирования в рамках некоторого часто </a:t>
            </a:r>
            <a:br>
              <a:rPr lang="en-US" sz="2400" dirty="0"/>
            </a:br>
            <a:r>
              <a:rPr lang="ru-RU" sz="2400" dirty="0"/>
              <a:t>возникающего контекста.</a:t>
            </a:r>
          </a:p>
          <a:p>
            <a:pPr marL="0" indent="0">
              <a:buNone/>
            </a:pPr>
            <a:r>
              <a:rPr lang="ru-RU" sz="2400" dirty="0"/>
              <a:t>Существует около 2х десятков стандартных паттернов.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355C78-AFC2-4F75-BE66-190895406904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ru-RU" sz="4400" dirty="0"/>
              <a:t>Что такое паттерн?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205887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43ACF-EB10-4ED9-8435-0E1F10ECB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Паттерн </a:t>
            </a:r>
            <a:r>
              <a:rPr lang="en-US" sz="4400" dirty="0"/>
              <a:t>MVC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6A765-34DD-452D-9F5D-637C2A5BA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/>
              <a:t>Решает задачи возникающие при разработке приложений с графическими </a:t>
            </a:r>
            <a:br>
              <a:rPr lang="ru-RU" sz="2400" dirty="0"/>
            </a:br>
            <a:r>
              <a:rPr lang="ru-RU" sz="2400" dirty="0"/>
              <a:t>интерфейсами.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6885156"/>
      </p:ext>
    </p:extLst>
  </p:cSld>
  <p:clrMapOvr>
    <a:masterClrMapping/>
  </p:clrMapOvr>
</p:sld>
</file>

<file path=ppt/theme/theme1.xml><?xml version="1.0" encoding="utf-8"?>
<a:theme xmlns:a="http://schemas.openxmlformats.org/drawingml/2006/main" name="Exactpro_Theme">
  <a:themeElements>
    <a:clrScheme name="Другая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F979F"/>
      </a:accent1>
      <a:accent2>
        <a:srgbClr val="3F979F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3F979F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actpro_Theme" id="{25792051-94F4-41B9-ABC0-2450C5833A55}" vid="{FEC21E1D-ADD2-42DD-A6A6-069A6385D817}"/>
    </a:ext>
  </a:extLst>
</a:theme>
</file>

<file path=ppt/theme/theme2.xml><?xml version="1.0" encoding="utf-8"?>
<a:theme xmlns:a="http://schemas.openxmlformats.org/drawingml/2006/main" name="Тема1">
  <a:themeElements>
    <a:clrScheme name="Другая 2">
      <a:dk1>
        <a:srgbClr val="4C4C4C"/>
      </a:dk1>
      <a:lt1>
        <a:srgbClr val="FFFFFF"/>
      </a:lt1>
      <a:dk2>
        <a:srgbClr val="1F497D"/>
      </a:dk2>
      <a:lt2>
        <a:srgbClr val="EEECE1"/>
      </a:lt2>
      <a:accent1>
        <a:srgbClr val="3F979F"/>
      </a:accent1>
      <a:accent2>
        <a:srgbClr val="3F979F"/>
      </a:accent2>
      <a:accent3>
        <a:srgbClr val="FFFFFF"/>
      </a:accent3>
      <a:accent4>
        <a:srgbClr val="404040"/>
      </a:accent4>
      <a:accent5>
        <a:srgbClr val="B2C1DB"/>
      </a:accent5>
      <a:accent6>
        <a:srgbClr val="3F979F"/>
      </a:accent6>
      <a:hlink>
        <a:srgbClr val="3F979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Тема1" id="{6896E4A7-79C9-452A-8D84-8B05DA2A6CBD}" vid="{2224EEC1-2976-4F71-9290-6A8AA5E28FCD}"/>
    </a:ext>
  </a:extLst>
</a:theme>
</file>

<file path=ppt/theme/theme3.xml><?xml version="1.0" encoding="utf-8"?>
<a:theme xmlns:a="http://schemas.openxmlformats.org/drawingml/2006/main" name="1_Специальное оформление">
  <a:themeElements>
    <a:clrScheme name="Другая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F979F"/>
      </a:accent1>
      <a:accent2>
        <a:srgbClr val="3F979F"/>
      </a:accent2>
      <a:accent3>
        <a:srgbClr val="A5A5A5"/>
      </a:accent3>
      <a:accent4>
        <a:srgbClr val="3F979F"/>
      </a:accent4>
      <a:accent5>
        <a:srgbClr val="3F979F"/>
      </a:accent5>
      <a:accent6>
        <a:srgbClr val="3F979F"/>
      </a:accent6>
      <a:hlink>
        <a:srgbClr val="3F979F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Exactpro_Theme</Template>
  <TotalTime>4731</TotalTime>
  <Words>277</Words>
  <Application>Microsoft Office PowerPoint</Application>
  <PresentationFormat>Widescreen</PresentationFormat>
  <Paragraphs>57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SimSun</vt:lpstr>
      <vt:lpstr>Arial</vt:lpstr>
      <vt:lpstr>Calibri</vt:lpstr>
      <vt:lpstr>Calibri Light</vt:lpstr>
      <vt:lpstr>Exactpro_Theme</vt:lpstr>
      <vt:lpstr>Тема1</vt:lpstr>
      <vt:lpstr>1_Специальное оформление</vt:lpstr>
      <vt:lpstr>MVC</vt:lpstr>
      <vt:lpstr>Парадигма ООП</vt:lpstr>
      <vt:lpstr>Парадигма ООП</vt:lpstr>
      <vt:lpstr>Цели и задачи ООП</vt:lpstr>
      <vt:lpstr>Цели и задачи ООП</vt:lpstr>
      <vt:lpstr>Цели и задачи ООП</vt:lpstr>
      <vt:lpstr>Что такое паттерн?</vt:lpstr>
      <vt:lpstr>Что такое паттерн?</vt:lpstr>
      <vt:lpstr>Паттерн MVC</vt:lpstr>
      <vt:lpstr>Какие проблемы решает MVC?</vt:lpstr>
      <vt:lpstr>Какие проблемы решает MVC?</vt:lpstr>
      <vt:lpstr>Паттерн MVC</vt:lpstr>
      <vt:lpstr>Пример</vt:lpstr>
      <vt:lpstr>Как убедится что MVC  реализован верно?</vt:lpstr>
      <vt:lpstr>Ссылки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 MVC</dc:title>
  <dc:creator>Dmitry Zavodchikov</dc:creator>
  <cp:lastModifiedBy>Dmitry Zavodchikov</cp:lastModifiedBy>
  <cp:revision>35</cp:revision>
  <dcterms:created xsi:type="dcterms:W3CDTF">2018-03-22T06:20:05Z</dcterms:created>
  <dcterms:modified xsi:type="dcterms:W3CDTF">2019-02-21T14:01:11Z</dcterms:modified>
</cp:coreProperties>
</file>