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7" r:id="rId13"/>
    <p:sldId id="271" r:id="rId14"/>
    <p:sldId id="270" r:id="rId15"/>
    <p:sldId id="268" r:id="rId16"/>
    <p:sldId id="273" r:id="rId17"/>
    <p:sldId id="274" r:id="rId18"/>
    <p:sldId id="275" r:id="rId19"/>
    <p:sldId id="277" r:id="rId20"/>
    <p:sldId id="278" r:id="rId21"/>
    <p:sldId id="282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05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09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3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6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5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2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8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55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AEBD-CC90-4ED3-B601-F7FE532FF8F6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8E0D-062A-4701-B2B0-BD4645A6F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20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0"/>
            <a:ext cx="12192000" cy="3031503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42950" y="3116603"/>
            <a:ext cx="592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ont000000002019c9f9"/>
              </a:rPr>
              <a:t>AN INTRODUCTION TO </a:t>
            </a:r>
            <a:r>
              <a:rPr lang="en-US" dirty="0" smtClean="0">
                <a:solidFill>
                  <a:srgbClr val="002060"/>
                </a:solidFill>
                <a:latin typeface="font000000002019c9f9"/>
              </a:rPr>
              <a:t>MULE ESB</a:t>
            </a:r>
            <a:r>
              <a:rPr lang="en-US" dirty="0" smtClean="0">
                <a:solidFill>
                  <a:srgbClr val="FC601E"/>
                </a:solidFill>
                <a:latin typeface="font000000002019c9f9"/>
              </a:rPr>
              <a:t> </a:t>
            </a:r>
            <a:r>
              <a:rPr lang="en-US" dirty="0">
                <a:solidFill>
                  <a:srgbClr val="000000"/>
                </a:solidFill>
                <a:latin typeface="font000000002019c9f9"/>
              </a:rPr>
              <a:t>FOR BEGINNERS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742950" y="596344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smtClean="0">
                <a:latin typeface="font000000002019c9f9"/>
              </a:rPr>
              <a:t>Davide Zaza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</a:t>
            </a:fld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6" y="-284232"/>
            <a:ext cx="3699164" cy="19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Try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to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follow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trasformation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about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payload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throught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integrations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flow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01" y="1375212"/>
            <a:ext cx="7844329" cy="245383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3911600"/>
            <a:ext cx="3822700" cy="21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11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1" y="1937750"/>
            <a:ext cx="7226299" cy="347443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java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class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change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from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inbound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connector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processor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464" y="1709970"/>
            <a:ext cx="3692395" cy="41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12</a:t>
            </a:fld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java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class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change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from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inbound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connector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processor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024" y="1579532"/>
            <a:ext cx="3633976" cy="47768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1" y="2123659"/>
            <a:ext cx="8000949" cy="31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13</a:t>
            </a:fld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have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inbound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outbound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properties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90050" y="1384995"/>
            <a:ext cx="1433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Properties</a:t>
            </a:r>
            <a:r>
              <a:rPr lang="it-IT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 err="1" smtClean="0"/>
              <a:t>Inbound</a:t>
            </a:r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err="1" smtClean="0"/>
              <a:t>Outbound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612" y="1384995"/>
            <a:ext cx="5849488" cy="2309009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13" y="3786337"/>
            <a:ext cx="5849487" cy="234711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24950" y="2923879"/>
            <a:ext cx="344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Transport</a:t>
            </a:r>
            <a:r>
              <a:rPr lang="it-IT" dirty="0" smtClean="0"/>
              <a:t> </a:t>
            </a:r>
            <a:r>
              <a:rPr lang="it-IT" dirty="0" err="1" smtClean="0"/>
              <a:t>Barrier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use an </a:t>
            </a:r>
          </a:p>
          <a:p>
            <a:r>
              <a:rPr lang="it-IT" dirty="0" err="1" smtClean="0"/>
              <a:t>Outbound</a:t>
            </a:r>
            <a:r>
              <a:rPr lang="it-IT" dirty="0"/>
              <a:t> </a:t>
            </a:r>
            <a:r>
              <a:rPr lang="it-IT" dirty="0" smtClean="0"/>
              <a:t>Connector </a:t>
            </a:r>
          </a:p>
          <a:p>
            <a:r>
              <a:rPr lang="it-IT" dirty="0" smtClean="0"/>
              <a:t>to </a:t>
            </a:r>
            <a:r>
              <a:rPr lang="it-IT" dirty="0" err="1" smtClean="0"/>
              <a:t>send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To an </a:t>
            </a:r>
          </a:p>
          <a:p>
            <a:r>
              <a:rPr lang="it-IT" dirty="0" err="1" smtClean="0"/>
              <a:t>Inbound</a:t>
            </a:r>
            <a:r>
              <a:rPr lang="it-IT" dirty="0" smtClean="0"/>
              <a:t> Connector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112" y="1500521"/>
            <a:ext cx="3492500" cy="64731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112" y="4917905"/>
            <a:ext cx="3492500" cy="58326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65" y="4917905"/>
            <a:ext cx="119079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14</a:t>
            </a:fld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And flow and session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variables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66700" y="2950687"/>
            <a:ext cx="10608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Flow </a:t>
            </a:r>
            <a:r>
              <a:rPr lang="it-IT" sz="2400" dirty="0" err="1" smtClean="0">
                <a:latin typeface="Arial Narrow" panose="020B0606020202030204" pitchFamily="34" charset="0"/>
              </a:rPr>
              <a:t>Variables</a:t>
            </a:r>
            <a:r>
              <a:rPr lang="it-IT" sz="2400" dirty="0" smtClean="0">
                <a:latin typeface="Arial Narrow" panose="020B0606020202030204" pitchFamily="34" charset="0"/>
              </a:rPr>
              <a:t> : </a:t>
            </a:r>
            <a:r>
              <a:rPr lang="it-IT" sz="2400" dirty="0" err="1" smtClean="0">
                <a:latin typeface="Arial Narrow" panose="020B0606020202030204" pitchFamily="34" charset="0"/>
              </a:rPr>
              <a:t>they</a:t>
            </a:r>
            <a:r>
              <a:rPr lang="it-IT" sz="2400" dirty="0" smtClean="0">
                <a:latin typeface="Arial Narrow" panose="020B0606020202030204" pitchFamily="34" charset="0"/>
              </a:rPr>
              <a:t> live </a:t>
            </a:r>
            <a:r>
              <a:rPr lang="it-IT" sz="2400" dirty="0" err="1" smtClean="0">
                <a:latin typeface="Arial Narrow" panose="020B0606020202030204" pitchFamily="34" charset="0"/>
              </a:rPr>
              <a:t>only</a:t>
            </a:r>
            <a:r>
              <a:rPr lang="it-IT" sz="2400" dirty="0" smtClean="0">
                <a:latin typeface="Arial Narrow" panose="020B0606020202030204" pitchFamily="34" charset="0"/>
              </a:rPr>
              <a:t> in the flow </a:t>
            </a:r>
            <a:r>
              <a:rPr lang="it-IT" sz="2400" dirty="0" err="1" smtClean="0">
                <a:latin typeface="Arial Narrow" panose="020B0606020202030204" pitchFamily="34" charset="0"/>
              </a:rPr>
              <a:t>were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they</a:t>
            </a:r>
            <a:r>
              <a:rPr lang="it-IT" sz="2400" dirty="0" smtClean="0">
                <a:latin typeface="Arial Narrow" panose="020B0606020202030204" pitchFamily="34" charset="0"/>
              </a:rPr>
              <a:t> are </a:t>
            </a:r>
            <a:r>
              <a:rPr lang="it-IT" sz="2400" dirty="0" err="1" smtClean="0">
                <a:latin typeface="Arial Narrow" panose="020B0606020202030204" pitchFamily="34" charset="0"/>
              </a:rPr>
              <a:t>created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Session </a:t>
            </a:r>
            <a:r>
              <a:rPr lang="it-IT" sz="2400" dirty="0" err="1" smtClean="0">
                <a:latin typeface="Arial Narrow" panose="020B0606020202030204" pitchFamily="34" charset="0"/>
              </a:rPr>
              <a:t>Variables</a:t>
            </a:r>
            <a:r>
              <a:rPr lang="it-IT" sz="2400" dirty="0" smtClean="0">
                <a:latin typeface="Arial Narrow" panose="020B0606020202030204" pitchFamily="34" charset="0"/>
              </a:rPr>
              <a:t> : </a:t>
            </a:r>
            <a:r>
              <a:rPr lang="it-IT" sz="2400" dirty="0" err="1" smtClean="0">
                <a:latin typeface="Arial Narrow" panose="020B0606020202030204" pitchFamily="34" charset="0"/>
              </a:rPr>
              <a:t>they</a:t>
            </a:r>
            <a:r>
              <a:rPr lang="it-IT" sz="2400" dirty="0" smtClean="0">
                <a:latin typeface="Arial Narrow" panose="020B0606020202030204" pitchFamily="34" charset="0"/>
              </a:rPr>
              <a:t> live </a:t>
            </a:r>
            <a:r>
              <a:rPr lang="it-IT" sz="2400" dirty="0" err="1" smtClean="0">
                <a:latin typeface="Arial Narrow" panose="020B0606020202030204" pitchFamily="34" charset="0"/>
              </a:rPr>
              <a:t>until</a:t>
            </a:r>
            <a:r>
              <a:rPr lang="it-IT" sz="2400" dirty="0" smtClean="0">
                <a:latin typeface="Arial Narrow" panose="020B0606020202030204" pitchFamily="34" charset="0"/>
              </a:rPr>
              <a:t> the </a:t>
            </a:r>
            <a:r>
              <a:rPr lang="it-IT" sz="2400" dirty="0" err="1" smtClean="0">
                <a:latin typeface="Arial Narrow" panose="020B0606020202030204" pitchFamily="34" charset="0"/>
              </a:rPr>
              <a:t>message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ends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travel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( </a:t>
            </a:r>
            <a:r>
              <a:rPr lang="it-IT" sz="2400" dirty="0" err="1" smtClean="0">
                <a:latin typeface="Arial Narrow" panose="020B0606020202030204" pitchFamily="34" charset="0"/>
              </a:rPr>
              <a:t>also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across</a:t>
            </a:r>
            <a:r>
              <a:rPr lang="it-IT" sz="2400" dirty="0" smtClean="0">
                <a:latin typeface="Arial Narrow" panose="020B0606020202030204" pitchFamily="34" charset="0"/>
              </a:rPr>
              <a:t> the </a:t>
            </a:r>
            <a:r>
              <a:rPr lang="it-IT" sz="2400" dirty="0" err="1" smtClean="0">
                <a:latin typeface="Arial Narrow" panose="020B0606020202030204" pitchFamily="34" charset="0"/>
              </a:rPr>
              <a:t>barrier</a:t>
            </a:r>
            <a:r>
              <a:rPr lang="it-IT" sz="2400" dirty="0" smtClean="0">
                <a:latin typeface="Arial Narrow" panose="020B0606020202030204" pitchFamily="34" charset="0"/>
              </a:rPr>
              <a:t> )</a:t>
            </a:r>
          </a:p>
          <a:p>
            <a:endParaRPr lang="it-IT" sz="2400" dirty="0">
              <a:latin typeface="Arial Narrow" panose="020B0606020202030204" pitchFamily="34" charset="0"/>
            </a:endParaRP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But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the Session Variable persist for the entire message lifecycle, regardless of transport barriers,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except </a:t>
            </a:r>
            <a:r>
              <a:rPr lang="en-US" sz="2400" dirty="0">
                <a:latin typeface="Arial Narrow" panose="020B0606020202030204" pitchFamily="34" charset="0"/>
              </a:rPr>
              <a:t>for the HTTP Connector which doesn’t propagate them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31" y="1322255"/>
            <a:ext cx="1619756" cy="1736494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66699" y="5730736"/>
            <a:ext cx="11561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latin typeface="Arial Narrow" panose="020B0606020202030204" pitchFamily="34" charset="0"/>
              </a:rPr>
              <a:t>Variables</a:t>
            </a:r>
            <a:r>
              <a:rPr lang="it-IT" sz="1400" dirty="0">
                <a:latin typeface="Arial Narrow" panose="020B0606020202030204" pitchFamily="34" charset="0"/>
              </a:rPr>
              <a:t> are </a:t>
            </a:r>
            <a:r>
              <a:rPr lang="it-IT" sz="1400" dirty="0" err="1">
                <a:latin typeface="Arial Narrow" panose="020B0606020202030204" pitchFamily="34" charset="0"/>
              </a:rPr>
              <a:t>temporary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pieces</a:t>
            </a:r>
            <a:r>
              <a:rPr lang="it-IT" sz="1400" dirty="0">
                <a:latin typeface="Arial Narrow" panose="020B0606020202030204" pitchFamily="34" charset="0"/>
              </a:rPr>
              <a:t> of </a:t>
            </a:r>
            <a:r>
              <a:rPr lang="it-IT" sz="1400" dirty="0" smtClean="0">
                <a:latin typeface="Arial Narrow" panose="020B0606020202030204" pitchFamily="34" charset="0"/>
              </a:rPr>
              <a:t>information </a:t>
            </a:r>
            <a:r>
              <a:rPr lang="it-IT" sz="1400" dirty="0" err="1" smtClean="0">
                <a:latin typeface="Arial Narrow" panose="020B0606020202030204" pitchFamily="34" charset="0"/>
              </a:rPr>
              <a:t>about</a:t>
            </a:r>
            <a:r>
              <a:rPr lang="it-IT" sz="1400" dirty="0" smtClean="0">
                <a:latin typeface="Arial Narrow" panose="020B0606020202030204" pitchFamily="34" charset="0"/>
              </a:rPr>
              <a:t> </a:t>
            </a:r>
            <a:r>
              <a:rPr lang="it-IT" sz="1400" dirty="0">
                <a:latin typeface="Arial Narrow" panose="020B0606020202030204" pitchFamily="34" charset="0"/>
              </a:rPr>
              <a:t>a </a:t>
            </a:r>
            <a:r>
              <a:rPr lang="it-IT" sz="1400" dirty="0" err="1">
                <a:latin typeface="Arial Narrow" panose="020B0606020202030204" pitchFamily="34" charset="0"/>
              </a:rPr>
              <a:t>message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that</a:t>
            </a:r>
            <a:r>
              <a:rPr lang="it-IT" sz="1400" dirty="0">
                <a:latin typeface="Arial Narrow" panose="020B0606020202030204" pitchFamily="34" charset="0"/>
              </a:rPr>
              <a:t> are </a:t>
            </a:r>
            <a:r>
              <a:rPr lang="it-IT" sz="1400" dirty="0" err="1">
                <a:latin typeface="Arial Narrow" panose="020B0606020202030204" pitchFamily="34" charset="0"/>
              </a:rPr>
              <a:t>meant</a:t>
            </a:r>
            <a:r>
              <a:rPr lang="it-IT" sz="1400" dirty="0">
                <a:latin typeface="Arial Narrow" panose="020B0606020202030204" pitchFamily="34" charset="0"/>
              </a:rPr>
              <a:t> to be </a:t>
            </a:r>
            <a:r>
              <a:rPr lang="it-IT" sz="1400" dirty="0" err="1">
                <a:latin typeface="Arial Narrow" panose="020B0606020202030204" pitchFamily="34" charset="0"/>
              </a:rPr>
              <a:t>used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smtClean="0">
                <a:latin typeface="Arial Narrow" panose="020B0606020202030204" pitchFamily="34" charset="0"/>
              </a:rPr>
              <a:t>by the </a:t>
            </a:r>
            <a:r>
              <a:rPr lang="it-IT" sz="1400" dirty="0" err="1">
                <a:latin typeface="Arial Narrow" panose="020B0606020202030204" pitchFamily="34" charset="0"/>
              </a:rPr>
              <a:t>application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that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is</a:t>
            </a:r>
            <a:r>
              <a:rPr lang="it-IT" sz="1400" dirty="0">
                <a:latin typeface="Arial Narrow" panose="020B0606020202030204" pitchFamily="34" charset="0"/>
              </a:rPr>
              <a:t> processing </a:t>
            </a:r>
            <a:r>
              <a:rPr lang="it-IT" sz="1400" dirty="0" err="1">
                <a:latin typeface="Arial Narrow" panose="020B0606020202030204" pitchFamily="34" charset="0"/>
              </a:rPr>
              <a:t>it</a:t>
            </a:r>
            <a:r>
              <a:rPr lang="it-IT" sz="1400" dirty="0">
                <a:latin typeface="Arial Narrow" panose="020B0606020202030204" pitchFamily="34" charset="0"/>
              </a:rPr>
              <a:t>, </a:t>
            </a:r>
            <a:r>
              <a:rPr lang="it-IT" sz="1400" dirty="0" err="1">
                <a:latin typeface="Arial Narrow" panose="020B0606020202030204" pitchFamily="34" charset="0"/>
              </a:rPr>
              <a:t>rather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than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passed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 smtClean="0">
                <a:latin typeface="Arial Narrow" panose="020B0606020202030204" pitchFamily="34" charset="0"/>
              </a:rPr>
              <a:t>along</a:t>
            </a:r>
            <a:r>
              <a:rPr lang="it-IT" sz="1400" dirty="0" smtClean="0">
                <a:latin typeface="Arial Narrow" panose="020B0606020202030204" pitchFamily="34" charset="0"/>
              </a:rPr>
              <a:t> with </a:t>
            </a:r>
            <a:r>
              <a:rPr lang="it-IT" sz="1400" dirty="0">
                <a:latin typeface="Arial Narrow" panose="020B0606020202030204" pitchFamily="34" charset="0"/>
              </a:rPr>
              <a:t>the </a:t>
            </a:r>
            <a:r>
              <a:rPr lang="it-IT" sz="1400" dirty="0" err="1">
                <a:latin typeface="Arial Narrow" panose="020B0606020202030204" pitchFamily="34" charset="0"/>
              </a:rPr>
              <a:t>message</a:t>
            </a:r>
            <a:r>
              <a:rPr lang="it-IT" sz="1400" dirty="0">
                <a:latin typeface="Arial Narrow" panose="020B0606020202030204" pitchFamily="34" charset="0"/>
              </a:rPr>
              <a:t> to </a:t>
            </a:r>
            <a:r>
              <a:rPr lang="it-IT" sz="1400" dirty="0" err="1">
                <a:latin typeface="Arial Narrow" panose="020B0606020202030204" pitchFamily="34" charset="0"/>
              </a:rPr>
              <a:t>its</a:t>
            </a:r>
            <a:r>
              <a:rPr lang="it-IT" sz="1400" dirty="0">
                <a:latin typeface="Arial Narrow" panose="020B0606020202030204" pitchFamily="34" charset="0"/>
              </a:rPr>
              <a:t> </a:t>
            </a:r>
            <a:r>
              <a:rPr lang="it-IT" sz="1400" dirty="0" err="1">
                <a:latin typeface="Arial Narrow" panose="020B0606020202030204" pitchFamily="34" charset="0"/>
              </a:rPr>
              <a:t>destination</a:t>
            </a:r>
            <a:endParaRPr lang="it-IT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MEL Mule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Language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 flipH="1">
            <a:off x="2743200" y="1523494"/>
            <a:ext cx="991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which way we can write a code in the mule configuration files?</a:t>
            </a:r>
          </a:p>
          <a:p>
            <a:r>
              <a:rPr lang="en-US" dirty="0"/>
              <a:t>We need a language to log and navigate the information, </a:t>
            </a:r>
          </a:p>
          <a:p>
            <a:r>
              <a:rPr lang="en-US" dirty="0"/>
              <a:t>to create iterative and conditional constructs and</a:t>
            </a:r>
          </a:p>
          <a:p>
            <a:r>
              <a:rPr lang="en-US" dirty="0"/>
              <a:t>that let it us to set the various information like we </a:t>
            </a:r>
            <a:r>
              <a:rPr lang="en-US" dirty="0" smtClean="0"/>
              <a:t>want</a:t>
            </a:r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54655"/>
            <a:ext cx="6754168" cy="158137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81" y="4766858"/>
            <a:ext cx="380100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MEL Mule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Language – for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example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…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624"/>
            <a:ext cx="1227943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MEL Mule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Language – for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example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…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8" y="1524000"/>
            <a:ext cx="11448489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MEL Mule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Language – for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example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…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224075"/>
            <a:ext cx="11459016" cy="277979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236195" y="5535170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latin typeface="Arial Narrow" panose="020B0606020202030204" pitchFamily="34" charset="0"/>
              </a:rPr>
              <a:t>THE COICHE!</a:t>
            </a:r>
            <a:endParaRPr lang="it-IT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MEL Mule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Language – for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example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…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00" y="2368576"/>
            <a:ext cx="2562583" cy="39534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8628"/>
            <a:ext cx="3962953" cy="3553321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546764" y="1596329"/>
            <a:ext cx="427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Coiche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conditional</a:t>
            </a:r>
            <a:r>
              <a:rPr lang="it-IT" dirty="0" smtClean="0"/>
              <a:t> </a:t>
            </a:r>
            <a:r>
              <a:rPr lang="it-IT" dirty="0" err="1" smtClean="0"/>
              <a:t>construct</a:t>
            </a:r>
            <a:r>
              <a:rPr lang="it-IT" dirty="0" smtClean="0"/>
              <a:t> for Mule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7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it-IT" sz="2400" b="1" u="sng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636164" y="2135775"/>
            <a:ext cx="497924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Arial Narrow" panose="020B0606020202030204" pitchFamily="34" charset="0"/>
              </a:rPr>
              <a:t>NOT THIS</a:t>
            </a:r>
            <a:r>
              <a:rPr lang="it-IT" sz="3200" b="1" dirty="0" smtClean="0">
                <a:latin typeface="Arial Narrow" panose="020B0606020202030204" pitchFamily="34" charset="0"/>
              </a:rPr>
              <a:t>!</a:t>
            </a:r>
          </a:p>
          <a:p>
            <a:r>
              <a:rPr lang="it-IT" sz="3200" dirty="0" err="1" smtClean="0">
                <a:latin typeface="Arial Narrow" panose="020B0606020202030204" pitchFamily="34" charset="0"/>
              </a:rPr>
              <a:t>Not</a:t>
            </a:r>
            <a:r>
              <a:rPr lang="it-IT" sz="3200" dirty="0" smtClean="0">
                <a:latin typeface="Arial Narrow" panose="020B0606020202030204" pitchFamily="34" charset="0"/>
              </a:rPr>
              <a:t> an </a:t>
            </a:r>
            <a:r>
              <a:rPr lang="it-IT" sz="3200" dirty="0" err="1" smtClean="0">
                <a:latin typeface="Arial Narrow" panose="020B0606020202030204" pitchFamily="34" charset="0"/>
              </a:rPr>
              <a:t>envelope</a:t>
            </a:r>
            <a:r>
              <a:rPr lang="it-IT" sz="3200" dirty="0" smtClean="0">
                <a:latin typeface="Arial Narrow" panose="020B0606020202030204" pitchFamily="34" charset="0"/>
              </a:rPr>
              <a:t> </a:t>
            </a:r>
            <a:r>
              <a:rPr lang="it-IT" sz="3200" dirty="0" err="1" smtClean="0">
                <a:latin typeface="Arial Narrow" panose="020B0606020202030204" pitchFamily="34" charset="0"/>
              </a:rPr>
              <a:t>that</a:t>
            </a:r>
            <a:r>
              <a:rPr lang="it-IT" sz="3200" dirty="0" smtClean="0">
                <a:latin typeface="Arial Narrow" panose="020B0606020202030204" pitchFamily="34" charset="0"/>
              </a:rPr>
              <a:t> </a:t>
            </a:r>
            <a:r>
              <a:rPr lang="it-IT" sz="3200" dirty="0" err="1" smtClean="0">
                <a:latin typeface="Arial Narrow" panose="020B0606020202030204" pitchFamily="34" charset="0"/>
              </a:rPr>
              <a:t>contains</a:t>
            </a:r>
            <a:endParaRPr lang="it-IT" sz="3200" dirty="0" smtClean="0">
              <a:latin typeface="Arial Narrow" panose="020B0606020202030204" pitchFamily="34" charset="0"/>
            </a:endParaRPr>
          </a:p>
          <a:p>
            <a:r>
              <a:rPr lang="it-IT" sz="3200" dirty="0" err="1" smtClean="0">
                <a:latin typeface="Arial Narrow" panose="020B0606020202030204" pitchFamily="34" charset="0"/>
              </a:rPr>
              <a:t>Sender</a:t>
            </a:r>
            <a:r>
              <a:rPr lang="it-IT" sz="3200" dirty="0" smtClean="0">
                <a:latin typeface="Arial Narrow" panose="020B0606020202030204" pitchFamily="34" charset="0"/>
              </a:rPr>
              <a:t> and </a:t>
            </a:r>
            <a:r>
              <a:rPr lang="it-IT" sz="3200" dirty="0" err="1" smtClean="0">
                <a:latin typeface="Arial Narrow" panose="020B0606020202030204" pitchFamily="34" charset="0"/>
              </a:rPr>
              <a:t>reciever</a:t>
            </a:r>
            <a:r>
              <a:rPr lang="it-IT" sz="3200" dirty="0" smtClean="0">
                <a:latin typeface="Arial Narrow" panose="020B0606020202030204" pitchFamily="34" charset="0"/>
              </a:rPr>
              <a:t> information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And a </a:t>
            </a:r>
            <a:r>
              <a:rPr lang="it-IT" sz="3200" dirty="0" err="1" smtClean="0">
                <a:latin typeface="Arial Narrow" panose="020B0606020202030204" pitchFamily="34" charset="0"/>
              </a:rPr>
              <a:t>letter</a:t>
            </a:r>
            <a:r>
              <a:rPr lang="it-IT" sz="3200" dirty="0" smtClean="0">
                <a:latin typeface="Arial Narrow" panose="020B0606020202030204" pitchFamily="34" charset="0"/>
              </a:rPr>
              <a:t> inside </a:t>
            </a:r>
            <a:r>
              <a:rPr lang="it-IT" sz="3200" dirty="0" err="1" smtClean="0">
                <a:latin typeface="Arial Narrow" panose="020B0606020202030204" pitchFamily="34" charset="0"/>
              </a:rPr>
              <a:t>it</a:t>
            </a:r>
            <a:endParaRPr lang="it-IT" sz="3200" dirty="0" smtClean="0">
              <a:latin typeface="Arial Narrow" panose="020B0606020202030204" pitchFamily="34" charset="0"/>
            </a:endParaRPr>
          </a:p>
          <a:p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err="1" smtClean="0">
                <a:latin typeface="Arial Narrow" panose="020B0606020202030204" pitchFamily="34" charset="0"/>
              </a:rPr>
              <a:t>Don’t</a:t>
            </a:r>
            <a:r>
              <a:rPr lang="it-IT" sz="3200" dirty="0" smtClean="0">
                <a:latin typeface="Arial Narrow" panose="020B0606020202030204" pitchFamily="34" charset="0"/>
              </a:rPr>
              <a:t> </a:t>
            </a:r>
            <a:r>
              <a:rPr lang="it-IT" sz="3200" dirty="0" err="1" smtClean="0">
                <a:latin typeface="Arial Narrow" panose="020B0606020202030204" pitchFamily="34" charset="0"/>
              </a:rPr>
              <a:t>forget</a:t>
            </a:r>
            <a:r>
              <a:rPr lang="it-IT" sz="3200" dirty="0" smtClean="0">
                <a:latin typeface="Arial Narrow" panose="020B0606020202030204" pitchFamily="34" charset="0"/>
              </a:rPr>
              <a:t> </a:t>
            </a:r>
            <a:r>
              <a:rPr lang="it-IT" sz="3200" dirty="0" err="1" smtClean="0">
                <a:latin typeface="Arial Narrow" panose="020B0606020202030204" pitchFamily="34" charset="0"/>
              </a:rPr>
              <a:t>we</a:t>
            </a:r>
            <a:r>
              <a:rPr lang="it-IT" sz="3200" dirty="0" smtClean="0">
                <a:latin typeface="Arial Narrow" panose="020B0606020202030204" pitchFamily="34" charset="0"/>
              </a:rPr>
              <a:t> are in java world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pic>
        <p:nvPicPr>
          <p:cNvPr id="1028" name="Picture 4" descr="Risultati immagini per lettera mittente destinat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2662"/>
            <a:ext cx="5562600" cy="47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LOG4j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671584"/>
            <a:ext cx="8265967" cy="365683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837237" y="1526121"/>
            <a:ext cx="8517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IT’S A LOGGING FRAMEWORK</a:t>
            </a: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can log in the console, in </a:t>
            </a:r>
            <a:r>
              <a:rPr lang="it-IT" sz="2400" dirty="0" err="1" smtClean="0">
                <a:latin typeface="Arial Narrow" panose="020B0606020202030204" pitchFamily="34" charset="0"/>
              </a:rPr>
              <a:t>any</a:t>
            </a:r>
            <a:r>
              <a:rPr lang="it-IT" sz="2400" dirty="0" smtClean="0">
                <a:latin typeface="Arial Narrow" panose="020B0606020202030204" pitchFamily="34" charset="0"/>
              </a:rPr>
              <a:t> file </a:t>
            </a:r>
            <a:r>
              <a:rPr lang="it-IT" sz="2400" dirty="0" err="1" smtClean="0">
                <a:latin typeface="Arial Narrow" panose="020B0606020202030204" pitchFamily="34" charset="0"/>
              </a:rPr>
              <a:t>were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like</a:t>
            </a:r>
            <a:r>
              <a:rPr lang="it-IT" sz="2400" dirty="0" smtClean="0">
                <a:latin typeface="Arial Narrow" panose="020B0606020202030204" pitchFamily="34" charset="0"/>
              </a:rPr>
              <a:t> to </a:t>
            </a:r>
            <a:r>
              <a:rPr lang="it-IT" sz="2400" dirty="0" err="1" smtClean="0">
                <a:latin typeface="Arial Narrow" panose="020B0606020202030204" pitchFamily="34" charset="0"/>
              </a:rPr>
              <a:t>write</a:t>
            </a:r>
            <a:r>
              <a:rPr lang="it-IT" sz="2400" dirty="0" smtClean="0">
                <a:latin typeface="Arial Narrow" panose="020B0606020202030204" pitchFamily="34" charset="0"/>
              </a:rPr>
              <a:t> the </a:t>
            </a:r>
            <a:r>
              <a:rPr lang="it-IT" sz="2400" dirty="0" err="1" smtClean="0">
                <a:latin typeface="Arial Narrow" panose="020B0606020202030204" pitchFamily="34" charset="0"/>
              </a:rPr>
              <a:t>informations</a:t>
            </a:r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LOG4j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already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use!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450048"/>
            <a:ext cx="727811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LOG4j –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Appenders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Rolling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File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8" y="1506771"/>
            <a:ext cx="941201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LOG4j –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Logger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bind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appenders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with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level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of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logging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desired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1474054"/>
            <a:ext cx="9152318" cy="51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LOG4j – The Flow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695207"/>
            <a:ext cx="12022228" cy="47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Mule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? 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Ovale 1"/>
          <p:cNvSpPr/>
          <p:nvPr/>
        </p:nvSpPr>
        <p:spPr>
          <a:xfrm>
            <a:off x="2838450" y="2673928"/>
            <a:ext cx="6515100" cy="307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>
                <a:latin typeface="Arial Narrow" panose="020B0606020202030204" pitchFamily="34" charset="0"/>
              </a:rPr>
              <a:t>PAYLOAD </a:t>
            </a:r>
          </a:p>
          <a:p>
            <a:pPr algn="ctr"/>
            <a:r>
              <a:rPr lang="it-IT" sz="5400" dirty="0" smtClean="0">
                <a:latin typeface="Arial Narrow" panose="020B0606020202030204" pitchFamily="34" charset="0"/>
              </a:rPr>
              <a:t>METADATA</a:t>
            </a:r>
            <a:endParaRPr lang="it-IT" sz="5400" dirty="0">
              <a:latin typeface="Arial Narrow" panose="020B060602020203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069525" y="1599128"/>
            <a:ext cx="4083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latin typeface="Arial Narrow" panose="020B0606020202030204" pitchFamily="34" charset="0"/>
              </a:rPr>
              <a:t>A Set </a:t>
            </a:r>
            <a:r>
              <a:rPr lang="it-IT" sz="3600" b="1" dirty="0" err="1">
                <a:latin typeface="Arial Narrow" panose="020B0606020202030204" pitchFamily="34" charset="0"/>
              </a:rPr>
              <a:t>that</a:t>
            </a:r>
            <a:r>
              <a:rPr lang="it-IT" sz="3600" b="1" dirty="0">
                <a:latin typeface="Arial Narrow" panose="020B0606020202030204" pitchFamily="34" charset="0"/>
              </a:rPr>
              <a:t> </a:t>
            </a:r>
            <a:r>
              <a:rPr lang="it-IT" sz="3600" b="1" dirty="0" err="1">
                <a:latin typeface="Arial Narrow" panose="020B0606020202030204" pitchFamily="34" charset="0"/>
              </a:rPr>
              <a:t>contains</a:t>
            </a:r>
            <a:r>
              <a:rPr lang="it-IT" sz="3600" b="1" dirty="0">
                <a:latin typeface="Arial Narrow" panose="020B0606020202030204" pitchFamily="34" charset="0"/>
              </a:rPr>
              <a:t> …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72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payload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?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are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metadata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191649" y="2158100"/>
            <a:ext cx="62912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A Mule </a:t>
            </a:r>
            <a:r>
              <a:rPr lang="it-IT" sz="2400" dirty="0" err="1" smtClean="0">
                <a:latin typeface="Arial Narrow" panose="020B0606020202030204" pitchFamily="34" charset="0"/>
              </a:rPr>
              <a:t>message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contains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payload</a:t>
            </a:r>
            <a:r>
              <a:rPr lang="it-IT" sz="2400" dirty="0" smtClean="0">
                <a:latin typeface="Arial Narrow" panose="020B0606020202030204" pitchFamily="34" charset="0"/>
              </a:rPr>
              <a:t> and </a:t>
            </a:r>
            <a:r>
              <a:rPr lang="it-IT" sz="2400" dirty="0" err="1" smtClean="0">
                <a:latin typeface="Arial Narrow" panose="020B0606020202030204" pitchFamily="34" charset="0"/>
              </a:rPr>
              <a:t>metadata</a:t>
            </a:r>
            <a:r>
              <a:rPr lang="it-IT" sz="2400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Mule Message </a:t>
            </a:r>
            <a:r>
              <a:rPr lang="it-IT" sz="2400" dirty="0" err="1" smtClean="0">
                <a:latin typeface="Arial Narrow" panose="020B0606020202030204" pitchFamily="34" charset="0"/>
              </a:rPr>
              <a:t>is</a:t>
            </a:r>
            <a:r>
              <a:rPr lang="it-IT" sz="2400" dirty="0" smtClean="0"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latin typeface="Arial Narrow" panose="020B0606020202030204" pitchFamily="34" charset="0"/>
              </a:rPr>
              <a:t>envelope</a:t>
            </a:r>
            <a:r>
              <a:rPr lang="it-IT" sz="2400" dirty="0" smtClean="0">
                <a:latin typeface="Arial Narrow" panose="020B0606020202030204" pitchFamily="34" charset="0"/>
              </a:rPr>
              <a:t> and </a:t>
            </a:r>
            <a:r>
              <a:rPr lang="it-IT" sz="2400" dirty="0" err="1" smtClean="0">
                <a:latin typeface="Arial Narrow" panose="020B0606020202030204" pitchFamily="34" charset="0"/>
              </a:rPr>
              <a:t>contains</a:t>
            </a:r>
            <a:r>
              <a:rPr lang="it-IT" sz="2400" dirty="0" smtClean="0">
                <a:latin typeface="Arial Narrow" panose="020B060602020203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it-IT" sz="2400" dirty="0" smtClean="0">
                <a:latin typeface="Arial Narrow" panose="020B0606020202030204" pitchFamily="34" charset="0"/>
              </a:rPr>
              <a:t>The </a:t>
            </a:r>
            <a:r>
              <a:rPr lang="it-IT" sz="2400" b="1" dirty="0" err="1" smtClean="0">
                <a:latin typeface="Arial Narrow" panose="020B0606020202030204" pitchFamily="34" charset="0"/>
              </a:rPr>
              <a:t>letter</a:t>
            </a:r>
            <a:r>
              <a:rPr lang="it-IT" sz="2400" dirty="0" smtClean="0">
                <a:latin typeface="Arial Narrow" panose="020B0606020202030204" pitchFamily="34" charset="0"/>
              </a:rPr>
              <a:t> inside the </a:t>
            </a:r>
            <a:r>
              <a:rPr lang="it-IT" sz="2400" dirty="0" err="1" smtClean="0">
                <a:latin typeface="Arial Narrow" panose="020B0606020202030204" pitchFamily="34" charset="0"/>
              </a:rPr>
              <a:t>envelope</a:t>
            </a:r>
            <a:r>
              <a:rPr lang="it-IT" sz="2400" dirty="0" smtClean="0">
                <a:latin typeface="Arial Narrow" panose="020B0606020202030204" pitchFamily="34" charset="0"/>
              </a:rPr>
              <a:t> (PAYLOAD)</a:t>
            </a:r>
          </a:p>
          <a:p>
            <a:pPr marL="285750" indent="-285750">
              <a:buFontTx/>
              <a:buChar char="-"/>
            </a:pPr>
            <a:r>
              <a:rPr lang="it-IT" sz="2400" dirty="0" smtClean="0">
                <a:latin typeface="Arial Narrow" panose="020B0606020202030204" pitchFamily="34" charset="0"/>
              </a:rPr>
              <a:t>The </a:t>
            </a:r>
            <a:r>
              <a:rPr lang="it-IT" sz="2400" b="1" dirty="0" err="1" smtClean="0">
                <a:latin typeface="Arial Narrow" panose="020B0606020202030204" pitchFamily="34" charset="0"/>
              </a:rPr>
              <a:t>sender</a:t>
            </a:r>
            <a:r>
              <a:rPr lang="it-IT" sz="2400" b="1" dirty="0" smtClean="0">
                <a:latin typeface="Arial Narrow" panose="020B0606020202030204" pitchFamily="34" charset="0"/>
              </a:rPr>
              <a:t> and </a:t>
            </a:r>
            <a:r>
              <a:rPr lang="it-IT" sz="2400" b="1" dirty="0" err="1" smtClean="0">
                <a:latin typeface="Arial Narrow" panose="020B0606020202030204" pitchFamily="34" charset="0"/>
              </a:rPr>
              <a:t>reciever</a:t>
            </a:r>
            <a:r>
              <a:rPr lang="it-IT" sz="2400" b="1" dirty="0" smtClean="0"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latin typeface="Arial Narrow" panose="020B0606020202030204" pitchFamily="34" charset="0"/>
              </a:rPr>
              <a:t>addresses</a:t>
            </a:r>
            <a:r>
              <a:rPr lang="it-IT" sz="2400" b="1" dirty="0" smtClean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(METADATA)</a:t>
            </a:r>
          </a:p>
          <a:p>
            <a:endParaRPr lang="it-IT" sz="2400" dirty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The </a:t>
            </a:r>
            <a:r>
              <a:rPr lang="it-IT" sz="2400" dirty="0" err="1" smtClean="0">
                <a:latin typeface="Arial Narrow" panose="020B0606020202030204" pitchFamily="34" charset="0"/>
              </a:rPr>
              <a:t>payload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is</a:t>
            </a:r>
            <a:r>
              <a:rPr lang="it-IT" sz="2400" dirty="0" smtClean="0">
                <a:latin typeface="Arial Narrow" panose="020B0606020202030204" pitchFamily="34" charset="0"/>
              </a:rPr>
              <a:t> the information! </a:t>
            </a: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It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contains</a:t>
            </a:r>
            <a:r>
              <a:rPr lang="it-IT" sz="2400" dirty="0" smtClean="0">
                <a:latin typeface="Arial Narrow" panose="020B0606020202030204" pitchFamily="34" charset="0"/>
              </a:rPr>
              <a:t> the business-</a:t>
            </a:r>
            <a:r>
              <a:rPr lang="it-IT" sz="2400" dirty="0" err="1" smtClean="0">
                <a:latin typeface="Arial Narrow" panose="020B0606020202030204" pitchFamily="34" charset="0"/>
              </a:rPr>
              <a:t>specific</a:t>
            </a:r>
            <a:r>
              <a:rPr lang="it-IT" sz="2400" dirty="0" smtClean="0">
                <a:latin typeface="Arial Narrow" panose="020B0606020202030204" pitchFamily="34" charset="0"/>
              </a:rPr>
              <a:t> data</a:t>
            </a:r>
          </a:p>
          <a:p>
            <a:endParaRPr lang="it-IT" sz="2400" dirty="0">
              <a:latin typeface="Arial Narrow" panose="020B0606020202030204" pitchFamily="34" charset="0"/>
            </a:endParaRP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Metadata</a:t>
            </a:r>
            <a:r>
              <a:rPr lang="it-IT" sz="2400" dirty="0" smtClean="0">
                <a:latin typeface="Arial Narrow" panose="020B0606020202030204" pitchFamily="34" charset="0"/>
              </a:rPr>
              <a:t> are the </a:t>
            </a:r>
            <a:r>
              <a:rPr lang="it-IT" sz="2400" dirty="0" err="1" smtClean="0">
                <a:latin typeface="Arial Narrow" panose="020B0606020202030204" pitchFamily="34" charset="0"/>
              </a:rPr>
              <a:t>header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properties</a:t>
            </a:r>
            <a:r>
              <a:rPr lang="it-IT" sz="2400" dirty="0" smtClean="0">
                <a:latin typeface="Arial Narrow" panose="020B0606020202030204" pitchFamily="34" charset="0"/>
              </a:rPr>
              <a:t> of the </a:t>
            </a:r>
            <a:r>
              <a:rPr lang="it-IT" sz="2400" dirty="0" err="1" smtClean="0">
                <a:latin typeface="Arial Narrow" panose="020B0606020202030204" pitchFamily="34" charset="0"/>
              </a:rPr>
              <a:t>message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dirty="0"/>
          </a:p>
        </p:txBody>
      </p:sp>
      <p:pic>
        <p:nvPicPr>
          <p:cNvPr id="12" name="Picture 4" descr="Risultati immagini per lettera mittente destinat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4" y="2069562"/>
            <a:ext cx="3729976" cy="31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message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java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class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!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Risultati immagini per mul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3409521"/>
            <a:ext cx="4918574" cy="31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120" y="1362087"/>
            <a:ext cx="3415958" cy="234631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234964"/>
            <a:ext cx="3281478" cy="174843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73" y="1451404"/>
            <a:ext cx="5846618" cy="155933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92430" y="3039162"/>
            <a:ext cx="2965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Properties</a:t>
            </a:r>
            <a:r>
              <a:rPr lang="it-IT" dirty="0" smtClean="0"/>
              <a:t> and </a:t>
            </a:r>
            <a:r>
              <a:rPr lang="it-IT" dirty="0" err="1" smtClean="0"/>
              <a:t>Variables</a:t>
            </a:r>
            <a:r>
              <a:rPr lang="it-IT" dirty="0" smtClean="0"/>
              <a:t> share a common format</a:t>
            </a:r>
          </a:p>
          <a:p>
            <a:endParaRPr lang="it-IT" dirty="0"/>
          </a:p>
          <a:p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name</a:t>
            </a:r>
            <a:r>
              <a:rPr lang="it-IT" dirty="0" smtClean="0"/>
              <a:t> (</a:t>
            </a:r>
            <a:r>
              <a:rPr lang="it-IT" dirty="0" err="1" smtClean="0"/>
              <a:t>key</a:t>
            </a:r>
            <a:r>
              <a:rPr lang="it-IT" dirty="0" smtClean="0"/>
              <a:t>) and </a:t>
            </a:r>
            <a:r>
              <a:rPr lang="it-IT" dirty="0" err="1" smtClean="0"/>
              <a:t>values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4015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6</a:t>
            </a:fld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Payload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?  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 descr="https://dominocitta.files.wordpress.com/2014/10/imag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8955"/>
            <a:ext cx="7114992" cy="359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isultati immagini per metro passe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01" y="1406352"/>
            <a:ext cx="3553033" cy="232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isultati immagini per metro passe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64" y="4050697"/>
            <a:ext cx="3549270" cy="23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0779434" y="2123659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Narrow" panose="020B0606020202030204" pitchFamily="34" charset="0"/>
              </a:rPr>
              <a:t>People </a:t>
            </a:r>
            <a:r>
              <a:rPr lang="it-IT" sz="2000" dirty="0" err="1" smtClean="0">
                <a:latin typeface="Arial Narrow" panose="020B0606020202030204" pitchFamily="34" charset="0"/>
              </a:rPr>
              <a:t>travel</a:t>
            </a:r>
            <a:endParaRPr lang="it-IT" sz="2000" dirty="0" smtClean="0">
              <a:latin typeface="Arial Narrow" panose="020B0606020202030204" pitchFamily="34" charset="0"/>
            </a:endParaRPr>
          </a:p>
          <a:p>
            <a:endParaRPr lang="it-IT" sz="2000" dirty="0">
              <a:latin typeface="Arial Narrow" panose="020B0606020202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0890842" y="4506071"/>
            <a:ext cx="1189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Narrow" panose="020B0606020202030204" pitchFamily="34" charset="0"/>
              </a:rPr>
              <a:t>People in</a:t>
            </a:r>
          </a:p>
          <a:p>
            <a:r>
              <a:rPr lang="it-IT" sz="2000" dirty="0" smtClean="0">
                <a:latin typeface="Arial Narrow" panose="020B0606020202030204" pitchFamily="34" charset="0"/>
              </a:rPr>
              <a:t>People out</a:t>
            </a:r>
          </a:p>
          <a:p>
            <a:endParaRPr lang="it-IT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Payload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means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that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can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canghe nature?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 descr="Risultati immagini per underground p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8" y="1532230"/>
            <a:ext cx="2292276" cy="22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underground pa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8" y="4156364"/>
            <a:ext cx="2292275" cy="23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sultati immagini per underground pai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429" y="1522516"/>
            <a:ext cx="2292276" cy="23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i immagini per underground pain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35429" y="4156364"/>
            <a:ext cx="2292276" cy="22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/>
          <p:cNvSpPr txBox="1"/>
          <p:nvPr/>
        </p:nvSpPr>
        <p:spPr>
          <a:xfrm>
            <a:off x="3560214" y="2109650"/>
            <a:ext cx="42666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Narrow" panose="020B0606020202030204" pitchFamily="34" charset="0"/>
              </a:rPr>
              <a:t>Mule </a:t>
            </a:r>
            <a:r>
              <a:rPr lang="it-IT" sz="2000" dirty="0" err="1" smtClean="0">
                <a:latin typeface="Arial Narrow" panose="020B0606020202030204" pitchFamily="34" charset="0"/>
              </a:rPr>
              <a:t>is</a:t>
            </a:r>
            <a:r>
              <a:rPr lang="it-IT" sz="2000" dirty="0" smtClean="0">
                <a:latin typeface="Arial Narrow" panose="020B0606020202030204" pitchFamily="34" charset="0"/>
              </a:rPr>
              <a:t> the </a:t>
            </a:r>
            <a:r>
              <a:rPr lang="it-IT" sz="2000" dirty="0" err="1" smtClean="0">
                <a:latin typeface="Arial Narrow" panose="020B0606020202030204" pitchFamily="34" charset="0"/>
              </a:rPr>
              <a:t>train</a:t>
            </a:r>
            <a:endParaRPr lang="it-IT" sz="2000" dirty="0" smtClean="0">
              <a:latin typeface="Arial Narrow" panose="020B0606020202030204" pitchFamily="34" charset="0"/>
            </a:endParaRPr>
          </a:p>
          <a:p>
            <a:r>
              <a:rPr lang="it-IT" sz="2000" dirty="0" err="1">
                <a:latin typeface="Arial Narrow" panose="020B0606020202030204" pitchFamily="34" charset="0"/>
              </a:rPr>
              <a:t>t</a:t>
            </a:r>
            <a:r>
              <a:rPr lang="it-IT" sz="2000" dirty="0" err="1" smtClean="0">
                <a:latin typeface="Arial Narrow" panose="020B0606020202030204" pitchFamily="34" charset="0"/>
              </a:rPr>
              <a:t>hat</a:t>
            </a:r>
            <a:r>
              <a:rPr lang="it-IT" sz="2000" dirty="0" smtClean="0">
                <a:latin typeface="Arial Narrow" panose="020B0606020202030204" pitchFamily="34" charset="0"/>
              </a:rPr>
              <a:t> </a:t>
            </a:r>
            <a:r>
              <a:rPr lang="it-IT" sz="2000" dirty="0" err="1" smtClean="0">
                <a:latin typeface="Arial Narrow" panose="020B0606020202030204" pitchFamily="34" charset="0"/>
              </a:rPr>
              <a:t>brings</a:t>
            </a:r>
            <a:r>
              <a:rPr lang="it-IT" sz="2000" dirty="0" smtClean="0">
                <a:latin typeface="Arial Narrow" panose="020B0606020202030204" pitchFamily="34" charset="0"/>
              </a:rPr>
              <a:t> the People to the </a:t>
            </a:r>
            <a:r>
              <a:rPr lang="it-IT" sz="2000" dirty="0" err="1" smtClean="0">
                <a:latin typeface="Arial Narrow" panose="020B0606020202030204" pitchFamily="34" charset="0"/>
              </a:rPr>
              <a:t>stops</a:t>
            </a:r>
            <a:endParaRPr lang="it-IT" sz="2000" dirty="0" smtClean="0">
              <a:latin typeface="Arial Narrow" panose="020B0606020202030204" pitchFamily="34" charset="0"/>
            </a:endParaRPr>
          </a:p>
          <a:p>
            <a:endParaRPr lang="it-IT" sz="2000" dirty="0">
              <a:latin typeface="Arial Narrow" panose="020B0606020202030204" pitchFamily="34" charset="0"/>
            </a:endParaRPr>
          </a:p>
          <a:p>
            <a:r>
              <a:rPr lang="it-IT" sz="2000" dirty="0" smtClean="0">
                <a:latin typeface="Arial Narrow" panose="020B0606020202030204" pitchFamily="34" charset="0"/>
              </a:rPr>
              <a:t>Mule </a:t>
            </a:r>
            <a:r>
              <a:rPr lang="it-IT" sz="2000" dirty="0" err="1" smtClean="0">
                <a:latin typeface="Arial Narrow" panose="020B0606020202030204" pitchFamily="34" charset="0"/>
              </a:rPr>
              <a:t>is</a:t>
            </a:r>
            <a:r>
              <a:rPr lang="it-IT" sz="2000" dirty="0" smtClean="0">
                <a:latin typeface="Arial Narrow" panose="020B0606020202030204" pitchFamily="34" charset="0"/>
              </a:rPr>
              <a:t> the </a:t>
            </a:r>
            <a:r>
              <a:rPr lang="it-IT" sz="2000" dirty="0" err="1" smtClean="0">
                <a:latin typeface="Arial Narrow" panose="020B0606020202030204" pitchFamily="34" charset="0"/>
              </a:rPr>
              <a:t>train</a:t>
            </a:r>
            <a:endParaRPr lang="it-IT" sz="2000" dirty="0" smtClean="0">
              <a:latin typeface="Arial Narrow" panose="020B0606020202030204" pitchFamily="34" charset="0"/>
            </a:endParaRPr>
          </a:p>
          <a:p>
            <a:r>
              <a:rPr lang="it-IT" sz="2000" dirty="0" err="1" smtClean="0">
                <a:latin typeface="Arial Narrow" panose="020B0606020202030204" pitchFamily="34" charset="0"/>
              </a:rPr>
              <a:t>That</a:t>
            </a:r>
            <a:r>
              <a:rPr lang="it-IT" sz="2000" dirty="0" smtClean="0">
                <a:latin typeface="Arial Narrow" panose="020B0606020202030204" pitchFamily="34" charset="0"/>
              </a:rPr>
              <a:t> </a:t>
            </a:r>
            <a:r>
              <a:rPr lang="it-IT" sz="2000" dirty="0" err="1" smtClean="0">
                <a:latin typeface="Arial Narrow" panose="020B0606020202030204" pitchFamily="34" charset="0"/>
              </a:rPr>
              <a:t>brings</a:t>
            </a:r>
            <a:r>
              <a:rPr lang="it-IT" sz="2000" dirty="0" smtClean="0">
                <a:latin typeface="Arial Narrow" panose="020B0606020202030204" pitchFamily="34" charset="0"/>
              </a:rPr>
              <a:t> the </a:t>
            </a:r>
            <a:r>
              <a:rPr lang="it-IT" sz="2000" dirty="0" err="1" smtClean="0">
                <a:latin typeface="Arial Narrow" panose="020B0606020202030204" pitchFamily="34" charset="0"/>
              </a:rPr>
              <a:t>message</a:t>
            </a:r>
            <a:r>
              <a:rPr lang="it-IT" sz="2000" dirty="0" smtClean="0">
                <a:latin typeface="Arial Narrow" panose="020B0606020202030204" pitchFamily="34" charset="0"/>
              </a:rPr>
              <a:t> to the </a:t>
            </a:r>
            <a:r>
              <a:rPr lang="it-IT" sz="2000" dirty="0" err="1" smtClean="0">
                <a:latin typeface="Arial Narrow" panose="020B0606020202030204" pitchFamily="34" charset="0"/>
              </a:rPr>
              <a:t>stops</a:t>
            </a:r>
            <a:r>
              <a:rPr lang="it-IT" sz="2000" dirty="0" smtClean="0">
                <a:latin typeface="Arial Narrow" panose="020B0606020202030204" pitchFamily="34" charset="0"/>
              </a:rPr>
              <a:t>=</a:t>
            </a:r>
            <a:r>
              <a:rPr lang="it-IT" sz="2000" dirty="0" err="1" smtClean="0">
                <a:latin typeface="Arial Narrow" panose="020B0606020202030204" pitchFamily="34" charset="0"/>
              </a:rPr>
              <a:t>message</a:t>
            </a:r>
            <a:r>
              <a:rPr lang="it-IT" sz="2000" dirty="0" smtClean="0">
                <a:latin typeface="Arial Narrow" panose="020B0606020202030204" pitchFamily="34" charset="0"/>
              </a:rPr>
              <a:t> processors</a:t>
            </a:r>
          </a:p>
          <a:p>
            <a:endParaRPr lang="it-IT" sz="2000" dirty="0" smtClean="0">
              <a:latin typeface="Arial Narrow" panose="020B0606020202030204" pitchFamily="34" charset="0"/>
            </a:endParaRPr>
          </a:p>
          <a:p>
            <a:r>
              <a:rPr lang="it-IT" sz="2000" dirty="0" smtClean="0">
                <a:latin typeface="Arial Narrow" panose="020B0606020202030204" pitchFamily="34" charset="0"/>
              </a:rPr>
              <a:t>Message start from an </a:t>
            </a:r>
            <a:r>
              <a:rPr lang="it-IT" sz="2000" dirty="0" err="1" smtClean="0">
                <a:latin typeface="Arial Narrow" panose="020B0606020202030204" pitchFamily="34" charset="0"/>
              </a:rPr>
              <a:t>inbound</a:t>
            </a:r>
            <a:r>
              <a:rPr lang="it-IT" sz="2000" dirty="0" smtClean="0">
                <a:latin typeface="Arial Narrow" panose="020B0606020202030204" pitchFamily="34" charset="0"/>
              </a:rPr>
              <a:t> </a:t>
            </a:r>
            <a:r>
              <a:rPr lang="it-IT" sz="2000" dirty="0" err="1" smtClean="0">
                <a:latin typeface="Arial Narrow" panose="020B0606020202030204" pitchFamily="34" charset="0"/>
              </a:rPr>
              <a:t>endpoint</a:t>
            </a:r>
            <a:r>
              <a:rPr lang="it-IT" sz="2000" dirty="0" smtClean="0">
                <a:latin typeface="Arial Narrow" panose="020B0606020202030204" pitchFamily="34" charset="0"/>
              </a:rPr>
              <a:t> and </a:t>
            </a:r>
            <a:r>
              <a:rPr lang="it-IT" sz="2000" dirty="0" err="1" smtClean="0">
                <a:latin typeface="Arial Narrow" panose="020B0606020202030204" pitchFamily="34" charset="0"/>
              </a:rPr>
              <a:t>travel</a:t>
            </a:r>
            <a:r>
              <a:rPr lang="it-IT" sz="2000" dirty="0" smtClean="0">
                <a:latin typeface="Arial Narrow" panose="020B0606020202030204" pitchFamily="34" charset="0"/>
              </a:rPr>
              <a:t> </a:t>
            </a:r>
            <a:r>
              <a:rPr lang="it-IT" sz="2000" dirty="0" err="1" smtClean="0">
                <a:latin typeface="Arial Narrow" panose="020B0606020202030204" pitchFamily="34" charset="0"/>
              </a:rPr>
              <a:t>through</a:t>
            </a:r>
            <a:r>
              <a:rPr lang="it-IT" sz="2000" dirty="0" smtClean="0">
                <a:latin typeface="Arial Narrow" panose="020B0606020202030204" pitchFamily="34" charset="0"/>
              </a:rPr>
              <a:t> the </a:t>
            </a:r>
            <a:r>
              <a:rPr lang="it-IT" sz="2000" dirty="0" err="1" smtClean="0">
                <a:latin typeface="Arial Narrow" panose="020B0606020202030204" pitchFamily="34" charset="0"/>
              </a:rPr>
              <a:t>flows</a:t>
            </a:r>
            <a:r>
              <a:rPr lang="it-IT" sz="2000" dirty="0" smtClean="0">
                <a:latin typeface="Arial Narrow" panose="020B0606020202030204" pitchFamily="34" charset="0"/>
              </a:rPr>
              <a:t>, </a:t>
            </a:r>
            <a:r>
              <a:rPr lang="it-IT" sz="2000" dirty="0" err="1" smtClean="0">
                <a:latin typeface="Arial Narrow" panose="020B0606020202030204" pitchFamily="34" charset="0"/>
              </a:rPr>
              <a:t>message</a:t>
            </a:r>
            <a:r>
              <a:rPr lang="it-IT" sz="2000" dirty="0" smtClean="0">
                <a:latin typeface="Arial Narrow" panose="020B0606020202030204" pitchFamily="34" charset="0"/>
              </a:rPr>
              <a:t> processors … </a:t>
            </a:r>
            <a:r>
              <a:rPr lang="it-IT" sz="2000" dirty="0" err="1" smtClean="0">
                <a:latin typeface="Arial Narrow" panose="020B0606020202030204" pitchFamily="34" charset="0"/>
              </a:rPr>
              <a:t>until</a:t>
            </a:r>
            <a:r>
              <a:rPr lang="it-IT" sz="2000" dirty="0" smtClean="0">
                <a:latin typeface="Arial Narrow" panose="020B0606020202030204" pitchFamily="34" charset="0"/>
              </a:rPr>
              <a:t> </a:t>
            </a:r>
            <a:r>
              <a:rPr lang="it-IT" sz="2000" dirty="0" err="1" smtClean="0">
                <a:latin typeface="Arial Narrow" panose="020B0606020202030204" pitchFamily="34" charset="0"/>
              </a:rPr>
              <a:t>it</a:t>
            </a:r>
            <a:r>
              <a:rPr lang="it-IT" sz="2000" dirty="0" smtClean="0">
                <a:latin typeface="Arial Narrow" panose="020B0606020202030204" pitchFamily="34" charset="0"/>
              </a:rPr>
              <a:t> end in an </a:t>
            </a:r>
            <a:r>
              <a:rPr lang="it-IT" sz="2000" dirty="0" err="1" smtClean="0">
                <a:latin typeface="Arial Narrow" panose="020B0606020202030204" pitchFamily="34" charset="0"/>
              </a:rPr>
              <a:t>outbound</a:t>
            </a:r>
            <a:r>
              <a:rPr lang="it-IT" sz="2000" dirty="0" smtClean="0">
                <a:latin typeface="Arial Narrow" panose="020B0606020202030204" pitchFamily="34" charset="0"/>
              </a:rPr>
              <a:t> </a:t>
            </a:r>
            <a:r>
              <a:rPr lang="it-IT" sz="2000" dirty="0" err="1" smtClean="0">
                <a:latin typeface="Arial Narrow" panose="020B0606020202030204" pitchFamily="34" charset="0"/>
              </a:rPr>
              <a:t>endpoint</a:t>
            </a:r>
            <a:endParaRPr lang="it-IT" sz="2000" dirty="0" smtClean="0">
              <a:latin typeface="Arial Narrow" panose="020B0606020202030204" pitchFamily="34" charset="0"/>
            </a:endParaRPr>
          </a:p>
          <a:p>
            <a:endParaRPr lang="it-IT" sz="2000" dirty="0" smtClean="0">
              <a:latin typeface="Arial Narrow" panose="020B0606020202030204" pitchFamily="34" charset="0"/>
            </a:endParaRPr>
          </a:p>
          <a:p>
            <a:endParaRPr lang="it-IT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8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IS THE PAYLOAD?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Risultati immagini per fi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0081" y="1596053"/>
            <a:ext cx="566908" cy="6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x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7986" y="2702020"/>
            <a:ext cx="1453274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j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66363"/>
            <a:ext cx="3053414" cy="132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java object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05359"/>
            <a:ext cx="2720577" cy="23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query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6" y="4794250"/>
            <a:ext cx="211246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4296537" y="3816746"/>
            <a:ext cx="30320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 smtClean="0">
                <a:latin typeface="Arial Narrow" panose="020B0606020202030204" pitchFamily="34" charset="0"/>
              </a:rPr>
              <a:t> a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a </a:t>
            </a:r>
            <a:r>
              <a:rPr lang="it-IT" sz="2400" dirty="0" err="1" smtClean="0">
                <a:latin typeface="Arial Narrow" panose="020B0606020202030204" pitchFamily="34" charset="0"/>
              </a:rPr>
              <a:t>String</a:t>
            </a:r>
            <a:r>
              <a:rPr lang="it-IT" sz="2400" dirty="0" smtClean="0">
                <a:latin typeface="Arial Narrow" panose="020B060602020203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 smtClean="0">
                <a:latin typeface="Arial Narrow" panose="020B0606020202030204" pitchFamily="34" charset="0"/>
              </a:rPr>
              <a:t> a XML?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 smtClean="0">
                <a:latin typeface="Arial Narrow" panose="020B0606020202030204" pitchFamily="34" charset="0"/>
              </a:rPr>
              <a:t> a JSON?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 smtClean="0">
                <a:latin typeface="Arial Narrow" panose="020B0606020202030204" pitchFamily="34" charset="0"/>
              </a:rPr>
              <a:t> a </a:t>
            </a:r>
            <a:r>
              <a:rPr lang="it-IT" sz="2400" dirty="0" err="1" smtClean="0">
                <a:latin typeface="Arial Narrow" panose="020B0606020202030204" pitchFamily="34" charset="0"/>
              </a:rPr>
              <a:t>result</a:t>
            </a:r>
            <a:r>
              <a:rPr lang="it-IT" sz="2400" dirty="0" smtClean="0">
                <a:latin typeface="Arial Narrow" panose="020B0606020202030204" pitchFamily="34" charset="0"/>
              </a:rPr>
              <a:t> of a </a:t>
            </a:r>
            <a:r>
              <a:rPr lang="it-IT" sz="2400" dirty="0" err="1" smtClean="0">
                <a:latin typeface="Arial Narrow" panose="020B0606020202030204" pitchFamily="34" charset="0"/>
              </a:rPr>
              <a:t>query</a:t>
            </a:r>
            <a:r>
              <a:rPr lang="it-IT" sz="2400" dirty="0" smtClean="0">
                <a:latin typeface="Arial Narrow" panose="020B0606020202030204" pitchFamily="34" charset="0"/>
              </a:rPr>
              <a:t>?</a:t>
            </a: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Arial Narrow" panose="020B0606020202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038600" y="1908531"/>
            <a:ext cx="35702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u="sng" dirty="0" smtClean="0">
                <a:latin typeface="Arial Narrow" panose="020B0606020202030204" pitchFamily="34" charset="0"/>
              </a:rPr>
              <a:t>The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payload</a:t>
            </a:r>
            <a:r>
              <a:rPr lang="it-IT" sz="2200" u="sng" dirty="0" smtClean="0">
                <a:latin typeface="Arial Narrow" panose="020B0606020202030204" pitchFamily="34" charset="0"/>
              </a:rPr>
              <a:t>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is</a:t>
            </a:r>
            <a:r>
              <a:rPr lang="it-IT" sz="2200" u="sng" dirty="0" smtClean="0">
                <a:latin typeface="Arial Narrow" panose="020B0606020202030204" pitchFamily="34" charset="0"/>
              </a:rPr>
              <a:t> the information</a:t>
            </a:r>
          </a:p>
          <a:p>
            <a:r>
              <a:rPr lang="it-IT" sz="2200" u="sng" dirty="0">
                <a:latin typeface="Arial Narrow" panose="020B0606020202030204" pitchFamily="34" charset="0"/>
              </a:rPr>
              <a:t>t</a:t>
            </a:r>
            <a:r>
              <a:rPr lang="it-IT" sz="2200" u="sng" dirty="0" smtClean="0">
                <a:latin typeface="Arial Narrow" panose="020B0606020202030204" pitchFamily="34" charset="0"/>
              </a:rPr>
              <a:t>he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real</a:t>
            </a:r>
            <a:r>
              <a:rPr lang="it-IT" sz="2200" u="sng" dirty="0" smtClean="0">
                <a:latin typeface="Arial Narrow" panose="020B0606020202030204" pitchFamily="34" charset="0"/>
              </a:rPr>
              <a:t>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content</a:t>
            </a:r>
            <a:r>
              <a:rPr lang="it-IT" sz="2200" u="sng" dirty="0" smtClean="0">
                <a:latin typeface="Arial Narrow" panose="020B0606020202030204" pitchFamily="34" charset="0"/>
              </a:rPr>
              <a:t> of the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message</a:t>
            </a:r>
            <a:endParaRPr lang="it-IT" sz="2200" u="sng" dirty="0" smtClean="0">
              <a:latin typeface="Arial Narrow" panose="020B0606020202030204" pitchFamily="34" charset="0"/>
            </a:endParaRPr>
          </a:p>
          <a:p>
            <a:r>
              <a:rPr lang="it-IT" sz="2200" u="sng" dirty="0">
                <a:latin typeface="Arial Narrow" panose="020B0606020202030204" pitchFamily="34" charset="0"/>
              </a:rPr>
              <a:t>a</a:t>
            </a:r>
            <a:r>
              <a:rPr lang="it-IT" sz="2200" u="sng" dirty="0" smtClean="0">
                <a:latin typeface="Arial Narrow" panose="020B0606020202030204" pitchFamily="34" charset="0"/>
              </a:rPr>
              <a:t>nd can canghe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during</a:t>
            </a:r>
            <a:r>
              <a:rPr lang="it-IT" sz="2200" u="sng" dirty="0" smtClean="0">
                <a:latin typeface="Arial Narrow" panose="020B0606020202030204" pitchFamily="34" charset="0"/>
              </a:rPr>
              <a:t> the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travel</a:t>
            </a:r>
            <a:endParaRPr lang="it-IT" sz="2200" u="sng" dirty="0" smtClean="0">
              <a:latin typeface="Arial Narrow" panose="020B0606020202030204" pitchFamily="34" charset="0"/>
            </a:endParaRPr>
          </a:p>
          <a:p>
            <a:endParaRPr lang="it-IT" sz="2200" u="sng" dirty="0" smtClean="0">
              <a:latin typeface="Arial Narrow" panose="020B0606020202030204" pitchFamily="34" charset="0"/>
            </a:endParaRPr>
          </a:p>
          <a:p>
            <a:r>
              <a:rPr lang="it-IT" sz="2200" u="sng" dirty="0" err="1" smtClean="0">
                <a:latin typeface="Arial Narrow" panose="020B0606020202030204" pitchFamily="34" charset="0"/>
              </a:rPr>
              <a:t>But</a:t>
            </a:r>
            <a:r>
              <a:rPr lang="it-IT" sz="2200" u="sng" dirty="0" smtClean="0">
                <a:latin typeface="Arial Narrow" panose="020B0606020202030204" pitchFamily="34" charset="0"/>
              </a:rPr>
              <a:t>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what</a:t>
            </a:r>
            <a:r>
              <a:rPr lang="it-IT" sz="2200" u="sng" dirty="0" smtClean="0">
                <a:latin typeface="Arial Narrow" panose="020B0606020202030204" pitchFamily="34" charset="0"/>
              </a:rPr>
              <a:t> </a:t>
            </a:r>
            <a:r>
              <a:rPr lang="it-IT" sz="2200" u="sng" dirty="0" err="1" smtClean="0">
                <a:latin typeface="Arial Narrow" panose="020B0606020202030204" pitchFamily="34" charset="0"/>
              </a:rPr>
              <a:t>kind</a:t>
            </a:r>
            <a:r>
              <a:rPr lang="it-IT" sz="2200" u="sng" dirty="0" smtClean="0">
                <a:latin typeface="Arial Narrow" panose="020B0606020202030204" pitchFamily="34" charset="0"/>
              </a:rPr>
              <a:t> of information?</a:t>
            </a:r>
            <a:endParaRPr lang="it-IT" sz="22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9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MESSAGE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IS THE PAYLOAD?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04381" y="1661994"/>
            <a:ext cx="10183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For </a:t>
            </a:r>
            <a:r>
              <a:rPr lang="it-IT" sz="2800" dirty="0" err="1"/>
              <a:t>sure</a:t>
            </a:r>
            <a:r>
              <a:rPr lang="it-IT" sz="2800" dirty="0"/>
              <a:t> </a:t>
            </a:r>
            <a:r>
              <a:rPr lang="it-IT" sz="2800" dirty="0" err="1"/>
              <a:t>it’s</a:t>
            </a:r>
            <a:r>
              <a:rPr lang="it-IT" sz="2800" dirty="0"/>
              <a:t> a java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?</a:t>
            </a:r>
          </a:p>
          <a:p>
            <a:endParaRPr lang="it-IT" sz="2800" dirty="0" smtClean="0"/>
          </a:p>
          <a:p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depends</a:t>
            </a:r>
            <a:r>
              <a:rPr lang="it-IT" sz="2800" dirty="0" smtClean="0"/>
              <a:t>!</a:t>
            </a:r>
          </a:p>
          <a:p>
            <a:endParaRPr lang="it-IT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Essentially </a:t>
            </a:r>
            <a:r>
              <a:rPr lang="en-US" sz="2800" dirty="0"/>
              <a:t>the payload contains the 'result' of the previous </a:t>
            </a:r>
            <a:r>
              <a:rPr lang="en-US" sz="2800" dirty="0" smtClean="0"/>
              <a:t>step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payload contains whatever you put in it </a:t>
            </a:r>
            <a:r>
              <a:rPr lang="en-US" sz="2800" dirty="0" smtClean="0"/>
              <a:t>last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Payload contains output previous </a:t>
            </a:r>
            <a:r>
              <a:rPr lang="en-US" sz="2800" dirty="0" smtClean="0"/>
              <a:t>processor/endpoints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The Message source and processor provide the details to payload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038600" y="5355312"/>
            <a:ext cx="4121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smtClean="0">
                <a:latin typeface="Arial Narrow" panose="020B0606020202030204" pitchFamily="34" charset="0"/>
              </a:rPr>
              <a:t>And the </a:t>
            </a:r>
            <a:r>
              <a:rPr lang="it-IT" sz="2200" dirty="0" err="1" smtClean="0">
                <a:latin typeface="Arial Narrow" panose="020B0606020202030204" pitchFamily="34" charset="0"/>
              </a:rPr>
              <a:t>same</a:t>
            </a:r>
            <a:r>
              <a:rPr lang="it-IT" sz="2200" dirty="0" smtClean="0">
                <a:latin typeface="Arial Narrow" panose="020B0606020202030204" pitchFamily="34" charset="0"/>
              </a:rPr>
              <a:t> </a:t>
            </a:r>
            <a:r>
              <a:rPr lang="it-IT" sz="2200" dirty="0" err="1" smtClean="0">
                <a:latin typeface="Arial Narrow" panose="020B0606020202030204" pitchFamily="34" charset="0"/>
              </a:rPr>
              <a:t>is</a:t>
            </a:r>
            <a:r>
              <a:rPr lang="it-IT" sz="2200" dirty="0" smtClean="0">
                <a:latin typeface="Arial Narrow" panose="020B0606020202030204" pitchFamily="34" charset="0"/>
              </a:rPr>
              <a:t> </a:t>
            </a:r>
            <a:r>
              <a:rPr lang="it-IT" sz="2200" dirty="0" err="1" smtClean="0">
                <a:latin typeface="Arial Narrow" panose="020B0606020202030204" pitchFamily="34" charset="0"/>
              </a:rPr>
              <a:t>valid</a:t>
            </a:r>
            <a:r>
              <a:rPr lang="it-IT" sz="2200" dirty="0" smtClean="0">
                <a:latin typeface="Arial Narrow" panose="020B0606020202030204" pitchFamily="34" charset="0"/>
              </a:rPr>
              <a:t> for the </a:t>
            </a:r>
            <a:r>
              <a:rPr lang="it-IT" sz="2200" dirty="0" err="1" smtClean="0">
                <a:latin typeface="Arial Narrow" panose="020B0606020202030204" pitchFamily="34" charset="0"/>
              </a:rPr>
              <a:t>metadata</a:t>
            </a:r>
            <a:endParaRPr lang="it-IT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768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font000000002019c9f9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ZAZA</dc:creator>
  <cp:lastModifiedBy>Davide ZAZA</cp:lastModifiedBy>
  <cp:revision>24</cp:revision>
  <dcterms:created xsi:type="dcterms:W3CDTF">2018-04-30T09:52:51Z</dcterms:created>
  <dcterms:modified xsi:type="dcterms:W3CDTF">2018-04-30T20:03:38Z</dcterms:modified>
</cp:coreProperties>
</file>