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HDFS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David ZBEDA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B0BE-BCDC-45A2-9386-47DB9867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0733"/>
          </a:xfrm>
        </p:spPr>
        <p:txBody>
          <a:bodyPr/>
          <a:lstStyle/>
          <a:p>
            <a:r>
              <a:rPr lang="en-US" altLang="he-IL" dirty="0"/>
              <a:t>HDFS Block</a:t>
            </a: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F0FA09-BAFB-4E9C-92D2-E45CA560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77833"/>
            <a:ext cx="11877675" cy="47815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he-IL" sz="2000" dirty="0"/>
              <a:t>What is block in HDFS :</a:t>
            </a:r>
          </a:p>
          <a:p>
            <a:pPr lvl="1" eaLnBrk="1" hangingPunct="1"/>
            <a:r>
              <a:rPr lang="en-US" altLang="he-IL" sz="1600" dirty="0"/>
              <a:t>Block = file  </a:t>
            </a:r>
          </a:p>
          <a:p>
            <a:pPr lvl="1" eaLnBrk="1" hangingPunct="1"/>
            <a:r>
              <a:rPr lang="en-US" altLang="he-IL" sz="1600" dirty="0"/>
              <a:t>Max block size can be configured ;  </a:t>
            </a:r>
            <a:r>
              <a:rPr lang="en-US" altLang="en-IL" sz="1200" dirty="0" err="1">
                <a:solidFill>
                  <a:srgbClr val="5A656D"/>
                </a:solidFill>
                <a:latin typeface="Roboto" panose="02000000000000000000" pitchFamily="2" charset="0"/>
              </a:rPr>
              <a:t>dfs.blocksize</a:t>
            </a:r>
            <a:r>
              <a:rPr lang="en-US" altLang="en-IL" sz="1200" dirty="0">
                <a:solidFill>
                  <a:srgbClr val="5A656D"/>
                </a:solidFill>
                <a:latin typeface="Roboto" panose="02000000000000000000" pitchFamily="2" charset="0"/>
              </a:rPr>
              <a:t>  (Default 128MB)</a:t>
            </a:r>
          </a:p>
          <a:p>
            <a:pPr lvl="1" eaLnBrk="1" hangingPunct="1"/>
            <a:r>
              <a:rPr lang="en-US" altLang="he-IL" sz="1600" dirty="0"/>
              <a:t>Based on the default configuration if a file = 200MB it will create 2 blocks</a:t>
            </a:r>
          </a:p>
          <a:p>
            <a:pPr lvl="1" eaLnBrk="1" hangingPunct="1"/>
            <a:endParaRPr lang="en-US" altLang="he-IL" sz="1600" dirty="0"/>
          </a:p>
          <a:p>
            <a:pPr eaLnBrk="1" hangingPunct="1"/>
            <a:r>
              <a:rPr lang="en-US" altLang="he-IL" sz="2000" dirty="0"/>
              <a:t>Some Numbers :</a:t>
            </a:r>
          </a:p>
          <a:p>
            <a:pPr lvl="1" eaLnBrk="1" hangingPunct="1"/>
            <a:r>
              <a:rPr lang="en-US" altLang="he-IL" sz="1600" dirty="0"/>
              <a:t>Up to 5M blocks per node – </a:t>
            </a:r>
          </a:p>
          <a:p>
            <a:pPr lvl="2" eaLnBrk="1" hangingPunct="1"/>
            <a:r>
              <a:rPr lang="en-US" altLang="he-IL" sz="1400" dirty="0"/>
              <a:t>5M  is the recommendation , Practically it should be around 1M</a:t>
            </a:r>
          </a:p>
          <a:p>
            <a:pPr lvl="1" eaLnBrk="1" hangingPunct="1"/>
            <a:r>
              <a:rPr lang="en-US" altLang="he-IL" sz="1600" dirty="0"/>
              <a:t>Each file that is written to the HDFS creates 3 blocks , due to the default replication factor that is 1:3</a:t>
            </a:r>
          </a:p>
          <a:p>
            <a:pPr lvl="1" eaLnBrk="1" hangingPunct="1"/>
            <a:r>
              <a:rPr lang="en-US" altLang="he-IL" sz="1600" dirty="0"/>
              <a:t>In QA setup we have reached to 20M Blocks per node</a:t>
            </a:r>
          </a:p>
          <a:p>
            <a:pPr lvl="2" eaLnBrk="1" hangingPunct="1"/>
            <a:r>
              <a:rPr lang="en-US" altLang="he-IL" sz="1400" dirty="0"/>
              <a:t>Due to the high number of blocks, it took the HDFS around 3-4 hours to start</a:t>
            </a:r>
          </a:p>
          <a:p>
            <a:pPr lvl="2" eaLnBrk="1" hangingPunct="1"/>
            <a:r>
              <a:rPr lang="en-US" altLang="he-IL" sz="1400" dirty="0"/>
              <a:t>When HDFS starts , each Data-node (worker) need to scan its own directories and send a report to the Name-Node. The Name-node should take the report and compare it with his metadata records , Check if the report includes corrupted files that been reported – if so , it will send replication request and update the standby Name-node. </a:t>
            </a:r>
            <a:br>
              <a:rPr lang="en-US" altLang="he-IL" sz="1400" dirty="0"/>
            </a:br>
            <a:r>
              <a:rPr lang="en-US" altLang="he-IL" sz="1400" dirty="0"/>
              <a:t>During this process, the Name-node is in a safe mode and can not give any service. </a:t>
            </a:r>
          </a:p>
          <a:p>
            <a:pPr lvl="2" eaLnBrk="1" hangingPunct="1"/>
            <a:endParaRPr lang="en-US" altLang="he-IL" sz="1400" dirty="0"/>
          </a:p>
          <a:p>
            <a:pPr lvl="1" eaLnBrk="1" hangingPunct="1"/>
            <a:endParaRPr lang="en-US" altLang="he-IL" sz="1800" dirty="0"/>
          </a:p>
          <a:p>
            <a:pPr lvl="1" eaLnBrk="1" hangingPunct="1"/>
            <a:endParaRPr lang="en-US" altLang="he-IL" sz="1800" dirty="0"/>
          </a:p>
          <a:p>
            <a:pPr lvl="2" eaLnBrk="1" hangingPunct="1"/>
            <a:endParaRPr lang="en-US" altLang="he-IL" sz="1200" dirty="0"/>
          </a:p>
          <a:p>
            <a:pPr lvl="1" eaLnBrk="1" hangingPunct="1"/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464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1D8-53A9-4B1D-820C-DB04E0CB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BLOCK</a:t>
            </a: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D2A72-1911-4F7C-836F-098007D2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516468"/>
            <a:ext cx="11877675" cy="4781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e-IL" sz="2000" dirty="0"/>
              <a:t>How we can reduce the number of Block size :</a:t>
            </a:r>
          </a:p>
          <a:p>
            <a:pPr lvl="1" eaLnBrk="1" hangingPunct="1">
              <a:defRPr/>
            </a:pPr>
            <a:r>
              <a:rPr lang="en-US" altLang="he-IL" sz="1600" dirty="0"/>
              <a:t>Compaction ; aggregate small files to one or more big files</a:t>
            </a:r>
          </a:p>
          <a:p>
            <a:pPr lvl="1" eaLnBrk="1" hangingPunct="1">
              <a:defRPr/>
            </a:pPr>
            <a:r>
              <a:rPr lang="en-US" altLang="he-IL" sz="1600" dirty="0"/>
              <a:t>Working on a higher level of partition + compaction </a:t>
            </a:r>
          </a:p>
          <a:p>
            <a:pPr lvl="2" eaLnBrk="1" hangingPunct="1">
              <a:defRPr/>
            </a:pPr>
            <a:r>
              <a:rPr lang="en-US" altLang="he-IL" sz="1400" dirty="0"/>
              <a:t>When working on hourly partition &amp; compaction , we will have at least 24 blocks per day per sensor &amp; 72 after replication.</a:t>
            </a:r>
          </a:p>
          <a:p>
            <a:pPr lvl="2" eaLnBrk="1" hangingPunct="1">
              <a:defRPr/>
            </a:pPr>
            <a:r>
              <a:rPr lang="en-US" altLang="he-IL" sz="1400" dirty="0"/>
              <a:t>If we will work on daily partition &amp; compaction , , we will have at least 1 blocks per day per sensor &amp; 3 after replication.</a:t>
            </a:r>
          </a:p>
          <a:p>
            <a:pPr lvl="2" eaLnBrk="1" hangingPunct="1">
              <a:defRPr/>
            </a:pPr>
            <a:r>
              <a:rPr lang="en-US" altLang="he-IL" sz="1400" dirty="0"/>
              <a:t>Updating the partition to Event type + Hourly will increase dramatically the number of file per day (72 block * Number of event type)</a:t>
            </a:r>
          </a:p>
          <a:p>
            <a:pPr lvl="1" eaLnBrk="1" hangingPunct="1">
              <a:defRPr/>
            </a:pPr>
            <a:r>
              <a:rPr lang="en-US" altLang="he-IL" sz="1600" dirty="0"/>
              <a:t>Retention period </a:t>
            </a:r>
          </a:p>
          <a:p>
            <a:pPr lvl="2" eaLnBrk="1" hangingPunct="1">
              <a:defRPr/>
            </a:pPr>
            <a:r>
              <a:rPr lang="en-US" altLang="he-IL" sz="1400" dirty="0"/>
              <a:t>The shorter retention will use to keep the files , the less blocks we will have on the Data-nodes</a:t>
            </a:r>
          </a:p>
          <a:p>
            <a:pPr lvl="1" eaLnBrk="1" hangingPunct="1">
              <a:defRPr/>
            </a:pPr>
            <a:r>
              <a:rPr lang="en-US" altLang="he-IL" sz="1600" dirty="0"/>
              <a:t>Reduce logs that are save on HDFS </a:t>
            </a:r>
          </a:p>
          <a:p>
            <a:pPr lvl="1" eaLnBrk="1" hangingPunct="1">
              <a:defRPr/>
            </a:pPr>
            <a:r>
              <a:rPr lang="en-US" altLang="he-IL" sz="1600" dirty="0"/>
              <a:t>Adding more Data-nodes</a:t>
            </a:r>
          </a:p>
          <a:p>
            <a:pPr lvl="2" eaLnBrk="1" hangingPunct="1">
              <a:defRPr/>
            </a:pPr>
            <a:r>
              <a:rPr lang="en-US" altLang="he-IL" sz="1400" dirty="0"/>
              <a:t>This will reduce the number of blocks per Data-node (worker)</a:t>
            </a:r>
          </a:p>
          <a:p>
            <a:pPr marL="457200" lvl="1" indent="0" eaLnBrk="1" hangingPunct="1">
              <a:buFont typeface="Century Gothic" panose="020B0502020202020204" pitchFamily="34" charset="0"/>
              <a:buNone/>
              <a:defRPr/>
            </a:pPr>
            <a:endParaRPr lang="en-US" altLang="he-IL" sz="1400" dirty="0"/>
          </a:p>
          <a:p>
            <a:pPr marL="914400" lvl="2" indent="0" eaLnBrk="1" hangingPunct="1">
              <a:buFont typeface="Century Gothic" panose="020B0502020202020204" pitchFamily="34" charset="0"/>
              <a:buNone/>
              <a:defRPr/>
            </a:pPr>
            <a:endParaRPr lang="en-US" altLang="he-IL" sz="1400" dirty="0"/>
          </a:p>
          <a:p>
            <a:pPr lvl="2" eaLnBrk="1" hangingPunct="1">
              <a:defRPr/>
            </a:pPr>
            <a:endParaRPr lang="en-US" altLang="he-IL" sz="1000" dirty="0"/>
          </a:p>
          <a:p>
            <a:pPr lvl="1" eaLnBrk="1" hangingPunct="1">
              <a:defRPr/>
            </a:pPr>
            <a:endParaRPr lang="en-US" altLang="he-IL" sz="1800" dirty="0"/>
          </a:p>
          <a:p>
            <a:pPr lvl="2" eaLnBrk="1" hangingPunct="1">
              <a:defRPr/>
            </a:pPr>
            <a:endParaRPr lang="en-US" altLang="he-IL" sz="1200" dirty="0"/>
          </a:p>
          <a:p>
            <a:pPr lvl="1" eaLnBrk="1" hangingPunct="1">
              <a:defRPr/>
            </a:pPr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8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1D8-53A9-4B1D-820C-DB04E0CB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BLOCK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8C453E-10BE-4742-A1E8-41B6DE6F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581013"/>
            <a:ext cx="11877675" cy="4781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he-IL" sz="1800" dirty="0"/>
              <a:t>QA lab system suggestion :</a:t>
            </a:r>
          </a:p>
          <a:p>
            <a:pPr lvl="1" eaLnBrk="1" hangingPunct="1">
              <a:defRPr/>
            </a:pPr>
            <a:r>
              <a:rPr lang="en-US" altLang="he-IL" sz="1400" dirty="0"/>
              <a:t>RAW repository </a:t>
            </a:r>
          </a:p>
          <a:p>
            <a:pPr lvl="2" eaLnBrk="1" hangingPunct="1">
              <a:defRPr/>
            </a:pPr>
            <a:r>
              <a:rPr lang="en-US" altLang="he-IL" sz="1200" dirty="0"/>
              <a:t>Set retention to 1-2 days</a:t>
            </a:r>
          </a:p>
          <a:p>
            <a:pPr lvl="2" eaLnBrk="1" hangingPunct="1">
              <a:defRPr/>
            </a:pPr>
            <a:r>
              <a:rPr lang="en-US" altLang="he-IL" sz="1200" dirty="0"/>
              <a:t>Partition should not include Event Type –OK  </a:t>
            </a:r>
          </a:p>
          <a:p>
            <a:pPr lvl="2" eaLnBrk="1" hangingPunct="1">
              <a:defRPr/>
            </a:pPr>
            <a:r>
              <a:rPr lang="en-US" altLang="he-IL" sz="1200" dirty="0"/>
              <a:t>Partition should be defined based on a Year –OK   (Daily)</a:t>
            </a:r>
          </a:p>
          <a:p>
            <a:pPr lvl="2" eaLnBrk="1" hangingPunct="1">
              <a:defRPr/>
            </a:pPr>
            <a:r>
              <a:rPr lang="en-US" altLang="he-IL" sz="1200" dirty="0"/>
              <a:t>***Need to check if the current installation support different partition per repository </a:t>
            </a:r>
          </a:p>
          <a:p>
            <a:pPr lvl="1" eaLnBrk="1" hangingPunct="1">
              <a:defRPr/>
            </a:pPr>
            <a:r>
              <a:rPr lang="en-US" altLang="he-IL" sz="1400" dirty="0"/>
              <a:t>Curated  repository </a:t>
            </a:r>
          </a:p>
          <a:p>
            <a:pPr lvl="2" eaLnBrk="1" hangingPunct="1">
              <a:defRPr/>
            </a:pPr>
            <a:r>
              <a:rPr lang="en-US" altLang="he-IL" sz="1200" dirty="0"/>
              <a:t>Set retention to X days</a:t>
            </a:r>
          </a:p>
          <a:p>
            <a:pPr lvl="2" eaLnBrk="1" hangingPunct="1">
              <a:defRPr/>
            </a:pPr>
            <a:r>
              <a:rPr lang="en-US" altLang="he-IL" sz="1200" dirty="0"/>
              <a:t>Partition should be defined based on a Month or at least day (Must in DNS and Windows Events)</a:t>
            </a:r>
          </a:p>
          <a:p>
            <a:pPr lvl="1" eaLnBrk="1" hangingPunct="1">
              <a:defRPr/>
            </a:pPr>
            <a:r>
              <a:rPr lang="en-US" altLang="he-IL" sz="1400" dirty="0"/>
              <a:t>Playground</a:t>
            </a:r>
          </a:p>
          <a:p>
            <a:pPr lvl="2" eaLnBrk="1" hangingPunct="1">
              <a:defRPr/>
            </a:pPr>
            <a:r>
              <a:rPr lang="en-US" altLang="he-IL" sz="1200" dirty="0"/>
              <a:t>Delete irrelevant data</a:t>
            </a:r>
          </a:p>
          <a:p>
            <a:pPr lvl="2" eaLnBrk="1" hangingPunct="1">
              <a:defRPr/>
            </a:pPr>
            <a:r>
              <a:rPr lang="en-US" altLang="he-IL" sz="1200" dirty="0"/>
              <a:t>Update replication factor to 1:1 ; This should be done manually on existing files </a:t>
            </a:r>
            <a:r>
              <a:rPr lang="en-US" altLang="en-IL" sz="1200" b="1" dirty="0" err="1"/>
              <a:t>hdfs</a:t>
            </a:r>
            <a:r>
              <a:rPr lang="en-US" altLang="en-IL" sz="1200" b="1" dirty="0"/>
              <a:t> </a:t>
            </a:r>
            <a:r>
              <a:rPr lang="en-US" altLang="en-IL" sz="1200" b="1" dirty="0" err="1"/>
              <a:t>dfs</a:t>
            </a:r>
            <a:r>
              <a:rPr lang="en-US" altLang="en-IL" sz="1200" b="1" dirty="0"/>
              <a:t> -</a:t>
            </a:r>
            <a:r>
              <a:rPr lang="en-US" altLang="en-IL" sz="1200" b="1" dirty="0" err="1"/>
              <a:t>setrep</a:t>
            </a:r>
            <a:r>
              <a:rPr lang="en-US" altLang="en-IL" sz="1200" b="1" dirty="0"/>
              <a:t> -R 1 /playground</a:t>
            </a:r>
          </a:p>
          <a:p>
            <a:pPr lvl="3" eaLnBrk="1" hangingPunct="1">
              <a:defRPr/>
            </a:pPr>
            <a:r>
              <a:rPr lang="en-US" altLang="he-IL" sz="1000" dirty="0"/>
              <a:t>Need to create a </a:t>
            </a:r>
            <a:r>
              <a:rPr lang="en-US" altLang="he-IL" sz="1000" dirty="0" err="1"/>
              <a:t>cronejob</a:t>
            </a:r>
            <a:r>
              <a:rPr lang="en-US" altLang="he-IL" sz="1000" dirty="0"/>
              <a:t> that runs once a day </a:t>
            </a:r>
          </a:p>
          <a:p>
            <a:pPr lvl="1" eaLnBrk="1" hangingPunct="1">
              <a:defRPr/>
            </a:pPr>
            <a:r>
              <a:rPr lang="en-US" altLang="he-IL" sz="1400" dirty="0"/>
              <a:t>Logs</a:t>
            </a:r>
          </a:p>
          <a:p>
            <a:pPr lvl="2" eaLnBrk="1" hangingPunct="1">
              <a:defRPr/>
            </a:pPr>
            <a:r>
              <a:rPr lang="en-US" altLang="he-IL" sz="1200" dirty="0"/>
              <a:t>Yarn logs retention period was set to 3 days </a:t>
            </a:r>
          </a:p>
          <a:p>
            <a:pPr lvl="1" eaLnBrk="1" hangingPunct="1">
              <a:defRPr/>
            </a:pPr>
            <a:r>
              <a:rPr lang="en-US" altLang="he-IL" sz="1400" dirty="0"/>
              <a:t>_</a:t>
            </a:r>
            <a:r>
              <a:rPr lang="en-US" altLang="he-IL" sz="1400" dirty="0" err="1"/>
              <a:t>delta_log</a:t>
            </a:r>
            <a:r>
              <a:rPr lang="en-US" altLang="he-IL" sz="1400" dirty="0"/>
              <a:t> folder ?  </a:t>
            </a:r>
          </a:p>
          <a:p>
            <a:pPr lvl="1" eaLnBrk="1" hangingPunct="1">
              <a:defRPr/>
            </a:pPr>
            <a:r>
              <a:rPr lang="en-US" altLang="he-IL" sz="1400" dirty="0"/>
              <a:t>Compaction in delta ?</a:t>
            </a:r>
          </a:p>
          <a:p>
            <a:pPr lvl="2" eaLnBrk="1" hangingPunct="1">
              <a:defRPr/>
            </a:pPr>
            <a:endParaRPr lang="en-US" altLang="he-IL" sz="1200" dirty="0"/>
          </a:p>
          <a:p>
            <a:pPr lvl="2" eaLnBrk="1" hangingPunct="1">
              <a:defRPr/>
            </a:pPr>
            <a:endParaRPr lang="en-US" altLang="he-IL" sz="1000" dirty="0"/>
          </a:p>
          <a:p>
            <a:pPr lvl="1" eaLnBrk="1" hangingPunct="1">
              <a:defRPr/>
            </a:pPr>
            <a:endParaRPr lang="en-US" altLang="he-IL" sz="1800" dirty="0"/>
          </a:p>
          <a:p>
            <a:pPr lvl="2" eaLnBrk="1" hangingPunct="1">
              <a:defRPr/>
            </a:pPr>
            <a:endParaRPr lang="en-US" altLang="he-IL" sz="1200" dirty="0"/>
          </a:p>
          <a:p>
            <a:pPr lvl="1" eaLnBrk="1" hangingPunct="1">
              <a:defRPr/>
            </a:pPr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21505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1D8-53A9-4B1D-820C-DB04E0CB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BLOCK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7108D9-6B4D-4677-B456-5BD54056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290557"/>
            <a:ext cx="11877675" cy="4781550"/>
          </a:xfrm>
        </p:spPr>
        <p:txBody>
          <a:bodyPr/>
          <a:lstStyle/>
          <a:p>
            <a:pPr eaLnBrk="1" hangingPunct="1"/>
            <a:r>
              <a:rPr lang="en-US" altLang="he-IL" sz="1800" dirty="0"/>
              <a:t>System Configuration:</a:t>
            </a:r>
          </a:p>
          <a:p>
            <a:pPr lvl="1" eaLnBrk="1" hangingPunct="1"/>
            <a:r>
              <a:rPr lang="en-US" altLang="he-IL" sz="1400" dirty="0"/>
              <a:t>Data-node java heap size = 1G for every 1M Blocks  managed by single Data –node + 1G</a:t>
            </a:r>
          </a:p>
          <a:p>
            <a:pPr lvl="2" eaLnBrk="1" hangingPunct="1"/>
            <a:r>
              <a:rPr lang="en-US" altLang="he-IL" sz="1200" dirty="0"/>
              <a:t>For example:  if we have 5M blocks per Data-node, Heap memory should be set to 6G</a:t>
            </a:r>
          </a:p>
          <a:p>
            <a:pPr lvl="1" eaLnBrk="1" hangingPunct="1"/>
            <a:r>
              <a:rPr lang="en-US" altLang="he-IL" sz="1400" dirty="0"/>
              <a:t>Name-node java heap size = 1G for every 1M Blocks managed in the HDFS+ 1G</a:t>
            </a:r>
          </a:p>
          <a:p>
            <a:pPr lvl="2" eaLnBrk="1" hangingPunct="1"/>
            <a:r>
              <a:rPr lang="en-US" altLang="he-IL" sz="1200" dirty="0"/>
              <a:t>For example:  if we have 15M blocks per HDFS Cluster, Heap memory should be set to 16G</a:t>
            </a:r>
          </a:p>
          <a:p>
            <a:pPr lvl="1" eaLnBrk="1" hangingPunct="1"/>
            <a:r>
              <a:rPr lang="en-US" altLang="he-IL" sz="1600" dirty="0"/>
              <a:t>Data-node scan configuration </a:t>
            </a:r>
          </a:p>
          <a:p>
            <a:pPr lvl="2" eaLnBrk="1" hangingPunct="1"/>
            <a:r>
              <a:rPr lang="en-US" altLang="he-IL" sz="1200" dirty="0" err="1"/>
              <a:t>dfs.datanode.directoryscan.threads</a:t>
            </a:r>
            <a:r>
              <a:rPr lang="en-US" altLang="he-IL" sz="1200" dirty="0"/>
              <a:t> – Part of hdfs-site.xml under Data-node group</a:t>
            </a:r>
          </a:p>
          <a:p>
            <a:pPr lvl="3" eaLnBrk="1" hangingPunct="1"/>
            <a:r>
              <a:rPr lang="en-US" altLang="he-IL" sz="1000" dirty="0"/>
              <a:t>This defines the number of handlers that are used in order to scan the data that exists on the Data-node. The scan report is sent for the Name-Node (Default is one)</a:t>
            </a:r>
          </a:p>
          <a:p>
            <a:pPr lvl="3" eaLnBrk="1" hangingPunct="1"/>
            <a:r>
              <a:rPr lang="en-US" altLang="he-IL" sz="1000" dirty="0"/>
              <a:t>In case of high number of blocks , this can be update using the following formula (Number of disk /2)</a:t>
            </a:r>
          </a:p>
          <a:p>
            <a:pPr lvl="2" eaLnBrk="1" hangingPunct="1"/>
            <a:r>
              <a:rPr lang="en-US" altLang="he-IL" sz="1200" dirty="0" err="1"/>
              <a:t>dfs.datanode.directoryscan.interval</a:t>
            </a:r>
            <a:r>
              <a:rPr lang="en-US" altLang="he-IL" sz="1200" dirty="0"/>
              <a:t> – Part of hdfs-site.xml under Data-node group</a:t>
            </a:r>
          </a:p>
          <a:p>
            <a:pPr lvl="3" eaLnBrk="1" hangingPunct="1"/>
            <a:r>
              <a:rPr lang="en-US" altLang="he-IL" sz="1000" dirty="0"/>
              <a:t>This defines the period interval that a data scan is being execute – Default is 6 hours</a:t>
            </a:r>
          </a:p>
          <a:p>
            <a:pPr lvl="3" eaLnBrk="1" hangingPunct="1"/>
            <a:r>
              <a:rPr lang="en-US" altLang="he-IL" sz="1000" dirty="0"/>
              <a:t>In case of high number of blocks , this can be update to 1 days (151200)</a:t>
            </a:r>
          </a:p>
          <a:p>
            <a:pPr lvl="2" eaLnBrk="1" hangingPunct="1"/>
            <a:endParaRPr lang="en-US" altLang="he-IL" sz="1200" dirty="0"/>
          </a:p>
          <a:p>
            <a:pPr lvl="2" eaLnBrk="1" hangingPunct="1"/>
            <a:endParaRPr lang="en-US" altLang="he-IL" sz="1200" dirty="0"/>
          </a:p>
          <a:p>
            <a:pPr lvl="2" eaLnBrk="1" hangingPunct="1"/>
            <a:endParaRPr lang="en-US" altLang="he-IL" sz="1000" dirty="0"/>
          </a:p>
          <a:p>
            <a:pPr lvl="1" eaLnBrk="1" hangingPunct="1"/>
            <a:endParaRPr lang="en-US" altLang="he-IL" sz="1800" dirty="0"/>
          </a:p>
          <a:p>
            <a:pPr lvl="2" eaLnBrk="1" hangingPunct="1"/>
            <a:endParaRPr lang="en-US" altLang="he-IL" sz="1200" dirty="0"/>
          </a:p>
          <a:p>
            <a:pPr lvl="1" eaLnBrk="1" hangingPunct="1"/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3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1D8-53A9-4B1D-820C-DB04E0CB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BLOCK</a:t>
            </a: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74F45-5E6E-442C-A751-A00D7B63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" y="2076450"/>
            <a:ext cx="11877675" cy="4781550"/>
          </a:xfrm>
        </p:spPr>
        <p:txBody>
          <a:bodyPr/>
          <a:lstStyle/>
          <a:p>
            <a:pPr eaLnBrk="1" hangingPunct="1"/>
            <a:r>
              <a:rPr lang="en-US" altLang="he-IL" sz="1800" dirty="0"/>
              <a:t>HDFS Balancer process can be run manually when there is a requirement to rebalance the Data. For example: when adding new nodes  </a:t>
            </a:r>
          </a:p>
          <a:p>
            <a:pPr eaLnBrk="1" hangingPunct="1"/>
            <a:r>
              <a:rPr lang="en-US" altLang="he-IL" sz="1800" dirty="0"/>
              <a:t>Rebalance manual command </a:t>
            </a:r>
            <a:br>
              <a:rPr lang="en-US" altLang="he-IL" sz="1800" dirty="0"/>
            </a:br>
            <a:br>
              <a:rPr lang="en-US" altLang="he-IL" sz="1800" dirty="0"/>
            </a:br>
            <a:r>
              <a:rPr lang="en-US" altLang="he-IL" sz="1800" dirty="0" err="1"/>
              <a:t>nohup</a:t>
            </a:r>
            <a:r>
              <a:rPr lang="en-US" altLang="he-IL" sz="1800" dirty="0"/>
              <a:t> </a:t>
            </a:r>
            <a:r>
              <a:rPr lang="en-US" altLang="he-IL" sz="1800" dirty="0" err="1"/>
              <a:t>hdfs</a:t>
            </a:r>
            <a:r>
              <a:rPr lang="en-US" altLang="he-IL" sz="1800" dirty="0"/>
              <a:t> balancer -</a:t>
            </a:r>
            <a:r>
              <a:rPr lang="en-US" altLang="he-IL" sz="1800" dirty="0" err="1"/>
              <a:t>Ddfs.balancer.moverThreads</a:t>
            </a:r>
            <a:r>
              <a:rPr lang="en-US" altLang="he-IL" sz="1800" dirty="0"/>
              <a:t>=10000 -</a:t>
            </a:r>
            <a:r>
              <a:rPr lang="en-US" altLang="he-IL" sz="1800" dirty="0" err="1"/>
              <a:t>Ddfs.datanode.balance.max.concurrent.moves</a:t>
            </a:r>
            <a:r>
              <a:rPr lang="en-US" altLang="he-IL" sz="1800" dirty="0"/>
              <a:t>=200 -</a:t>
            </a:r>
            <a:r>
              <a:rPr lang="en-US" altLang="he-IL" sz="1800" dirty="0" err="1"/>
              <a:t>Ddfs.datanode.balance.bandwidthPerSec</a:t>
            </a:r>
            <a:r>
              <a:rPr lang="en-US" altLang="he-IL" sz="1800" dirty="0"/>
              <a:t>=100480000 -</a:t>
            </a:r>
            <a:r>
              <a:rPr lang="en-US" altLang="he-IL" sz="1800" dirty="0" err="1"/>
              <a:t>Ddfs.balancer.dispatcherThreads</a:t>
            </a:r>
            <a:r>
              <a:rPr lang="en-US" altLang="he-IL" sz="1800" dirty="0"/>
              <a:t>=400 -</a:t>
            </a:r>
            <a:r>
              <a:rPr lang="en-US" altLang="he-IL" sz="1800" dirty="0" err="1"/>
              <a:t>Ddfs.balancer.max</a:t>
            </a:r>
            <a:r>
              <a:rPr lang="en-US" altLang="he-IL" sz="1800" dirty="0"/>
              <a:t>-size-to-move=100737418240 -</a:t>
            </a:r>
            <a:r>
              <a:rPr lang="en-US" altLang="he-IL" sz="1800" dirty="0" err="1"/>
              <a:t>Ddfs.balancer.getBlocks.min</a:t>
            </a:r>
            <a:r>
              <a:rPr lang="en-US" altLang="he-IL" sz="1800" dirty="0"/>
              <a:t>-block-size=1024 -threshold 5 1&gt;/home/balancer/balancer-out_$(date +"%</a:t>
            </a:r>
            <a:r>
              <a:rPr lang="en-US" altLang="he-IL" sz="1800" dirty="0" err="1"/>
              <a:t>Y%m%d%H%M%S</a:t>
            </a:r>
            <a:r>
              <a:rPr lang="en-US" altLang="he-IL" sz="1800" dirty="0"/>
              <a:t>").log 2&gt;/home/balancer/balancer-err_$(date +"%</a:t>
            </a:r>
            <a:r>
              <a:rPr lang="en-US" altLang="he-IL" sz="1800" dirty="0" err="1"/>
              <a:t>Y%m%d%H%M%S</a:t>
            </a:r>
            <a:r>
              <a:rPr lang="en-US" altLang="he-IL" sz="1800" dirty="0"/>
              <a:t>").log &amp;</a:t>
            </a:r>
          </a:p>
          <a:p>
            <a:pPr eaLnBrk="1" hangingPunct="1"/>
            <a:endParaRPr lang="en-US" altLang="he-IL" sz="1000" dirty="0"/>
          </a:p>
          <a:p>
            <a:pPr eaLnBrk="1" hangingPunct="1"/>
            <a:r>
              <a:rPr lang="en-US" altLang="he-IL" sz="1800" dirty="0"/>
              <a:t>-</a:t>
            </a:r>
            <a:r>
              <a:rPr lang="en-US" altLang="he-IL" sz="1800" dirty="0" err="1">
                <a:solidFill>
                  <a:srgbClr val="FF0000"/>
                </a:solidFill>
              </a:rPr>
              <a:t>Ddfs.balancer.getBlocks.min</a:t>
            </a:r>
            <a:r>
              <a:rPr lang="en-US" altLang="he-IL" sz="1800" dirty="0">
                <a:solidFill>
                  <a:srgbClr val="FF0000"/>
                </a:solidFill>
              </a:rPr>
              <a:t>-block-size=1024 </a:t>
            </a:r>
            <a:r>
              <a:rPr lang="en-US" altLang="he-IL" sz="1800" dirty="0"/>
              <a:t>; this parameter define the minimal block size that will be removed.  - For system with large files you the parameter should be </a:t>
            </a:r>
            <a:r>
              <a:rPr lang="en-US" altLang="he-IL" sz="1800" dirty="0" err="1"/>
              <a:t>incrse</a:t>
            </a:r>
            <a:r>
              <a:rPr lang="en-US" altLang="he-IL" sz="1800" dirty="0"/>
              <a:t> in order to get more performance from the process </a:t>
            </a:r>
          </a:p>
          <a:p>
            <a:pPr lvl="2" eaLnBrk="1" hangingPunct="1"/>
            <a:endParaRPr lang="en-US" altLang="he-IL" sz="1200" dirty="0"/>
          </a:p>
          <a:p>
            <a:pPr lvl="2" eaLnBrk="1" hangingPunct="1"/>
            <a:endParaRPr lang="en-US" altLang="he-IL" sz="1200" dirty="0"/>
          </a:p>
          <a:p>
            <a:pPr lvl="2" eaLnBrk="1" hangingPunct="1"/>
            <a:endParaRPr lang="en-US" altLang="he-IL" sz="1000" dirty="0"/>
          </a:p>
          <a:p>
            <a:pPr lvl="1" eaLnBrk="1" hangingPunct="1"/>
            <a:endParaRPr lang="en-US" altLang="he-IL" sz="1800" dirty="0"/>
          </a:p>
          <a:p>
            <a:pPr lvl="2" eaLnBrk="1" hangingPunct="1"/>
            <a:endParaRPr lang="en-US" altLang="he-IL" sz="1200" dirty="0"/>
          </a:p>
          <a:p>
            <a:pPr lvl="1" eaLnBrk="1" hangingPunct="1"/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7625110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</TotalTime>
  <Words>869</Words>
  <Application>Microsoft Office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Gill Sans MT</vt:lpstr>
      <vt:lpstr>Roboto</vt:lpstr>
      <vt:lpstr>Wingdings 2</vt:lpstr>
      <vt:lpstr>Dividend</vt:lpstr>
      <vt:lpstr>HDFS Block</vt:lpstr>
      <vt:lpstr>HDFS Block</vt:lpstr>
      <vt:lpstr>Hdfs BLOCK</vt:lpstr>
      <vt:lpstr>Hdfs BLOCK</vt:lpstr>
      <vt:lpstr>Hdfs BLOCK</vt:lpstr>
      <vt:lpstr>Hdfs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Block</dc:title>
  <dc:creator>Zbeda, Dudu</dc:creator>
  <cp:lastModifiedBy>Zbeda, Dudu</cp:lastModifiedBy>
  <cp:revision>1</cp:revision>
  <dcterms:created xsi:type="dcterms:W3CDTF">2021-11-18T07:06:29Z</dcterms:created>
  <dcterms:modified xsi:type="dcterms:W3CDTF">2021-11-18T07:11:10Z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