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5943600" cy="2971800"/>
  <p:notesSz cx="6858000" cy="9144000"/>
  <p:defaultTextStyle>
    <a:defPPr>
      <a:defRPr lang="en-US"/>
    </a:defPPr>
    <a:lvl1pPr marL="0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508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5015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523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0031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539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5046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554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40062" algn="l" defTabSz="26750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 snapToGrid="0" snapToObjects="1">
      <p:cViewPr>
        <p:scale>
          <a:sx n="180" d="100"/>
          <a:sy n="180" d="100"/>
        </p:scale>
        <p:origin x="-1920" y="-1472"/>
      </p:cViewPr>
      <p:guideLst>
        <p:guide orient="horz" pos="936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23186"/>
            <a:ext cx="5052060" cy="637011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1684020"/>
            <a:ext cx="416052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0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5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4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119011"/>
            <a:ext cx="1337310" cy="253566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119011"/>
            <a:ext cx="3912870" cy="253566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1909657"/>
            <a:ext cx="5052060" cy="590233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1259577"/>
            <a:ext cx="5052060" cy="65008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5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693422"/>
            <a:ext cx="2625090" cy="19612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693422"/>
            <a:ext cx="2625090" cy="19612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65217"/>
            <a:ext cx="2626122" cy="277229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508" indent="0">
              <a:buNone/>
              <a:defRPr sz="1200" b="1"/>
            </a:lvl2pPr>
            <a:lvl3pPr marL="535015" indent="0">
              <a:buNone/>
              <a:defRPr sz="1100" b="1"/>
            </a:lvl3pPr>
            <a:lvl4pPr marL="802523" indent="0">
              <a:buNone/>
              <a:defRPr sz="900" b="1"/>
            </a:lvl4pPr>
            <a:lvl5pPr marL="1070031" indent="0">
              <a:buNone/>
              <a:defRPr sz="900" b="1"/>
            </a:lvl5pPr>
            <a:lvl6pPr marL="1337539" indent="0">
              <a:buNone/>
              <a:defRPr sz="900" b="1"/>
            </a:lvl6pPr>
            <a:lvl7pPr marL="1605046" indent="0">
              <a:buNone/>
              <a:defRPr sz="900" b="1"/>
            </a:lvl7pPr>
            <a:lvl8pPr marL="1872554" indent="0">
              <a:buNone/>
              <a:defRPr sz="900" b="1"/>
            </a:lvl8pPr>
            <a:lvl9pPr marL="2140062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942446"/>
            <a:ext cx="2626122" cy="1712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665217"/>
            <a:ext cx="2627154" cy="277229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508" indent="0">
              <a:buNone/>
              <a:defRPr sz="1200" b="1"/>
            </a:lvl2pPr>
            <a:lvl3pPr marL="535015" indent="0">
              <a:buNone/>
              <a:defRPr sz="1100" b="1"/>
            </a:lvl3pPr>
            <a:lvl4pPr marL="802523" indent="0">
              <a:buNone/>
              <a:defRPr sz="900" b="1"/>
            </a:lvl4pPr>
            <a:lvl5pPr marL="1070031" indent="0">
              <a:buNone/>
              <a:defRPr sz="900" b="1"/>
            </a:lvl5pPr>
            <a:lvl6pPr marL="1337539" indent="0">
              <a:buNone/>
              <a:defRPr sz="900" b="1"/>
            </a:lvl6pPr>
            <a:lvl7pPr marL="1605046" indent="0">
              <a:buNone/>
              <a:defRPr sz="900" b="1"/>
            </a:lvl7pPr>
            <a:lvl8pPr marL="1872554" indent="0">
              <a:buNone/>
              <a:defRPr sz="900" b="1"/>
            </a:lvl8pPr>
            <a:lvl9pPr marL="2140062" indent="0">
              <a:buNone/>
              <a:defRPr sz="9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942446"/>
            <a:ext cx="2627154" cy="17122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3" y="118323"/>
            <a:ext cx="1955403" cy="50355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118324"/>
            <a:ext cx="3322638" cy="25363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3" y="621876"/>
            <a:ext cx="1955403" cy="2032794"/>
          </a:xfrm>
        </p:spPr>
        <p:txBody>
          <a:bodyPr/>
          <a:lstStyle>
            <a:lvl1pPr marL="0" indent="0">
              <a:buNone/>
              <a:defRPr sz="800"/>
            </a:lvl1pPr>
            <a:lvl2pPr marL="267508" indent="0">
              <a:buNone/>
              <a:defRPr sz="700"/>
            </a:lvl2pPr>
            <a:lvl3pPr marL="535015" indent="0">
              <a:buNone/>
              <a:defRPr sz="600"/>
            </a:lvl3pPr>
            <a:lvl4pPr marL="802523" indent="0">
              <a:buNone/>
              <a:defRPr sz="500"/>
            </a:lvl4pPr>
            <a:lvl5pPr marL="1070031" indent="0">
              <a:buNone/>
              <a:defRPr sz="500"/>
            </a:lvl5pPr>
            <a:lvl6pPr marL="1337539" indent="0">
              <a:buNone/>
              <a:defRPr sz="500"/>
            </a:lvl6pPr>
            <a:lvl7pPr marL="1605046" indent="0">
              <a:buNone/>
              <a:defRPr sz="500"/>
            </a:lvl7pPr>
            <a:lvl8pPr marL="1872554" indent="0">
              <a:buNone/>
              <a:defRPr sz="500"/>
            </a:lvl8pPr>
            <a:lvl9pPr marL="2140062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2080259"/>
            <a:ext cx="3566160" cy="24558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265537"/>
            <a:ext cx="3566160" cy="1783080"/>
          </a:xfrm>
        </p:spPr>
        <p:txBody>
          <a:bodyPr/>
          <a:lstStyle>
            <a:lvl1pPr marL="0" indent="0">
              <a:buNone/>
              <a:defRPr sz="1900"/>
            </a:lvl1pPr>
            <a:lvl2pPr marL="267508" indent="0">
              <a:buNone/>
              <a:defRPr sz="1600"/>
            </a:lvl2pPr>
            <a:lvl3pPr marL="535015" indent="0">
              <a:buNone/>
              <a:defRPr sz="1400"/>
            </a:lvl3pPr>
            <a:lvl4pPr marL="802523" indent="0">
              <a:buNone/>
              <a:defRPr sz="1200"/>
            </a:lvl4pPr>
            <a:lvl5pPr marL="1070031" indent="0">
              <a:buNone/>
              <a:defRPr sz="1200"/>
            </a:lvl5pPr>
            <a:lvl6pPr marL="1337539" indent="0">
              <a:buNone/>
              <a:defRPr sz="1200"/>
            </a:lvl6pPr>
            <a:lvl7pPr marL="1605046" indent="0">
              <a:buNone/>
              <a:defRPr sz="1200"/>
            </a:lvl7pPr>
            <a:lvl8pPr marL="1872554" indent="0">
              <a:buNone/>
              <a:defRPr sz="1200"/>
            </a:lvl8pPr>
            <a:lvl9pPr marL="2140062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2325847"/>
            <a:ext cx="3566160" cy="348773"/>
          </a:xfrm>
        </p:spPr>
        <p:txBody>
          <a:bodyPr/>
          <a:lstStyle>
            <a:lvl1pPr marL="0" indent="0">
              <a:buNone/>
              <a:defRPr sz="800"/>
            </a:lvl1pPr>
            <a:lvl2pPr marL="267508" indent="0">
              <a:buNone/>
              <a:defRPr sz="700"/>
            </a:lvl2pPr>
            <a:lvl3pPr marL="535015" indent="0">
              <a:buNone/>
              <a:defRPr sz="600"/>
            </a:lvl3pPr>
            <a:lvl4pPr marL="802523" indent="0">
              <a:buNone/>
              <a:defRPr sz="500"/>
            </a:lvl4pPr>
            <a:lvl5pPr marL="1070031" indent="0">
              <a:buNone/>
              <a:defRPr sz="500"/>
            </a:lvl5pPr>
            <a:lvl6pPr marL="1337539" indent="0">
              <a:buNone/>
              <a:defRPr sz="500"/>
            </a:lvl6pPr>
            <a:lvl7pPr marL="1605046" indent="0">
              <a:buNone/>
              <a:defRPr sz="500"/>
            </a:lvl7pPr>
            <a:lvl8pPr marL="1872554" indent="0">
              <a:buNone/>
              <a:defRPr sz="500"/>
            </a:lvl8pPr>
            <a:lvl9pPr marL="2140062" indent="0">
              <a:buNone/>
              <a:defRPr sz="5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119010"/>
            <a:ext cx="5349240" cy="495301"/>
          </a:xfrm>
          <a:prstGeom prst="rect">
            <a:avLst/>
          </a:prstGeom>
        </p:spPr>
        <p:txBody>
          <a:bodyPr vert="horz" lIns="53502" tIns="26751" rIns="53502" bIns="2675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693422"/>
            <a:ext cx="5349240" cy="1961250"/>
          </a:xfrm>
          <a:prstGeom prst="rect">
            <a:avLst/>
          </a:prstGeom>
        </p:spPr>
        <p:txBody>
          <a:bodyPr vert="horz" lIns="53502" tIns="26751" rIns="53502" bIns="2675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2754419"/>
            <a:ext cx="13868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43E4-7E76-244D-8DF7-EC97C9F24A0B}" type="datetimeFigureOut">
              <a:rPr lang="en-US" smtClean="0"/>
              <a:t>08/06/2014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2754419"/>
            <a:ext cx="18821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2754419"/>
            <a:ext cx="1386840" cy="158220"/>
          </a:xfrm>
          <a:prstGeom prst="rect">
            <a:avLst/>
          </a:prstGeom>
        </p:spPr>
        <p:txBody>
          <a:bodyPr vert="horz" lIns="53502" tIns="26751" rIns="53502" bIns="2675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3816-6EDA-9440-AE78-D9F28A8C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750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631" indent="-200631" algn="l" defTabSz="267508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700" indent="-167192" algn="l" defTabSz="26750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26750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26750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267508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267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26750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10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1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2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13.emf"/><Relationship Id="rId10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7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emf"/><Relationship Id="rId19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5" y="0"/>
            <a:ext cx="3457324" cy="29138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5943600" cy="29718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33221"/>
              </p:ext>
            </p:extLst>
          </p:nvPr>
        </p:nvGraphicFramePr>
        <p:xfrm>
          <a:off x="461520" y="633632"/>
          <a:ext cx="1790700" cy="48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1790700" imgH="469900" progId="Equation.3">
                  <p:embed/>
                </p:oleObj>
              </mc:Choice>
              <mc:Fallback>
                <p:oleObj name="Equation" r:id="rId3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520" y="633632"/>
                        <a:ext cx="1790700" cy="484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878093"/>
              </p:ext>
            </p:extLst>
          </p:nvPr>
        </p:nvGraphicFramePr>
        <p:xfrm>
          <a:off x="1006531" y="1345445"/>
          <a:ext cx="787400" cy="23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531" y="1345445"/>
                        <a:ext cx="787400" cy="23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1798798" y="1018432"/>
            <a:ext cx="371329" cy="447254"/>
            <a:chOff x="4090571" y="1216655"/>
            <a:chExt cx="283943" cy="433397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4090571" y="1650052"/>
              <a:ext cx="276256" cy="0"/>
            </a:xfrm>
            <a:prstGeom prst="straightConnector1">
              <a:avLst/>
            </a:prstGeom>
            <a:ln w="254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374514" y="1216655"/>
              <a:ext cx="0" cy="433397"/>
            </a:xfrm>
            <a:prstGeom prst="straightConnector1">
              <a:avLst/>
            </a:prstGeom>
            <a:ln w="25400" cap="rnd"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62118" y="1018431"/>
            <a:ext cx="310465" cy="447255"/>
            <a:chOff x="648102" y="871674"/>
            <a:chExt cx="310465" cy="433398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648102" y="871674"/>
              <a:ext cx="0" cy="433397"/>
            </a:xfrm>
            <a:prstGeom prst="straightConnector1">
              <a:avLst/>
            </a:prstGeom>
            <a:ln w="2540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48102" y="1305071"/>
              <a:ext cx="310465" cy="1"/>
            </a:xfrm>
            <a:prstGeom prst="straightConnector1">
              <a:avLst/>
            </a:prstGeom>
            <a:ln w="25400" cap="rnd">
              <a:prstDash val="solid"/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73117"/>
              </p:ext>
            </p:extLst>
          </p:nvPr>
        </p:nvGraphicFramePr>
        <p:xfrm>
          <a:off x="1011398" y="1127545"/>
          <a:ext cx="738807" cy="13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398" y="1127545"/>
                        <a:ext cx="738807" cy="131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ounded Rectangle 71"/>
          <p:cNvSpPr/>
          <p:nvPr/>
        </p:nvSpPr>
        <p:spPr>
          <a:xfrm>
            <a:off x="358128" y="580511"/>
            <a:ext cx="1993182" cy="1133711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17762" y="1584604"/>
            <a:ext cx="1467524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Plants (Growing Season )</a:t>
            </a:r>
            <a:endParaRPr lang="en-US" sz="1000" dirty="0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5394"/>
              </p:ext>
            </p:extLst>
          </p:nvPr>
        </p:nvGraphicFramePr>
        <p:xfrm>
          <a:off x="2616541" y="511509"/>
          <a:ext cx="960120" cy="33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9" imgW="1371600" imgH="469900" progId="Equation.DSMT4">
                  <p:embed/>
                </p:oleObj>
              </mc:Choice>
              <mc:Fallback>
                <p:oleObj name="Equation" r:id="rId9" imgW="13716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541" y="511509"/>
                        <a:ext cx="960120" cy="339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47017"/>
              </p:ext>
            </p:extLst>
          </p:nvPr>
        </p:nvGraphicFramePr>
        <p:xfrm>
          <a:off x="2862643" y="1997070"/>
          <a:ext cx="5842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11" imgW="584200" imgH="241300" progId="Equation.DSMT4">
                  <p:embed/>
                </p:oleObj>
              </mc:Choice>
              <mc:Fallback>
                <p:oleObj name="Equation" r:id="rId11" imgW="584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62643" y="1997070"/>
                        <a:ext cx="5842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63584"/>
              </p:ext>
            </p:extLst>
          </p:nvPr>
        </p:nvGraphicFramePr>
        <p:xfrm>
          <a:off x="455481" y="1999923"/>
          <a:ext cx="3810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Equation" r:id="rId13" imgW="381000" imgH="241300" progId="Equation.DSMT4">
                  <p:embed/>
                </p:oleObj>
              </mc:Choice>
              <mc:Fallback>
                <p:oleObj name="Equation" r:id="rId13" imgW="38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481" y="1999923"/>
                        <a:ext cx="3810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Group 76"/>
          <p:cNvGrpSpPr/>
          <p:nvPr/>
        </p:nvGrpSpPr>
        <p:grpSpPr>
          <a:xfrm>
            <a:off x="2473202" y="886432"/>
            <a:ext cx="722478" cy="372199"/>
            <a:chOff x="2737489" y="1579497"/>
            <a:chExt cx="628734" cy="724189"/>
          </a:xfrm>
        </p:grpSpPr>
        <p:cxnSp>
          <p:nvCxnSpPr>
            <p:cNvPr id="78" name="Straight Arrow Connector 77"/>
            <p:cNvCxnSpPr/>
            <p:nvPr/>
          </p:nvCxnSpPr>
          <p:spPr>
            <a:xfrm rot="16200000" flipH="1">
              <a:off x="3008439" y="1945903"/>
              <a:ext cx="715567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>
              <a:off x="3051856" y="1265130"/>
              <a:ext cx="0" cy="628733"/>
            </a:xfrm>
            <a:prstGeom prst="straightConnector1">
              <a:avLst/>
            </a:prstGeom>
            <a:ln w="38100" cap="rnd">
              <a:round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37303"/>
              </p:ext>
            </p:extLst>
          </p:nvPr>
        </p:nvGraphicFramePr>
        <p:xfrm>
          <a:off x="1490503" y="2180942"/>
          <a:ext cx="577850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Equation" r:id="rId15" imgW="825500" imgH="254000" progId="Equation.DSMT4">
                  <p:embed/>
                </p:oleObj>
              </mc:Choice>
              <mc:Fallback>
                <p:oleObj name="Equation" r:id="rId15" imgW="825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0503" y="2180942"/>
                        <a:ext cx="577850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906537" y="2124097"/>
            <a:ext cx="1826277" cy="0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03891"/>
              </p:ext>
            </p:extLst>
          </p:nvPr>
        </p:nvGraphicFramePr>
        <p:xfrm>
          <a:off x="2974128" y="1377541"/>
          <a:ext cx="3937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17" imgW="393700" imgH="241300" progId="Equation.DSMT4">
                  <p:embed/>
                </p:oleObj>
              </mc:Choice>
              <mc:Fallback>
                <p:oleObj name="Equation" r:id="rId17" imgW="393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74128" y="1377541"/>
                        <a:ext cx="3937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473178" y="1669872"/>
            <a:ext cx="1422365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Seeds Post Flowering</a:t>
            </a:r>
            <a:endParaRPr lang="en-US" sz="1000" dirty="0"/>
          </a:p>
        </p:txBody>
      </p: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19040"/>
              </p:ext>
            </p:extLst>
          </p:nvPr>
        </p:nvGraphicFramePr>
        <p:xfrm>
          <a:off x="3876408" y="2241453"/>
          <a:ext cx="862330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19" imgW="1231900" imgH="254000" progId="Equation.DSMT4">
                  <p:embed/>
                </p:oleObj>
              </mc:Choice>
              <mc:Fallback>
                <p:oleObj name="Equation" r:id="rId19" imgW="12319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76408" y="2241453"/>
                        <a:ext cx="862330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361919"/>
              </p:ext>
            </p:extLst>
          </p:nvPr>
        </p:nvGraphicFramePr>
        <p:xfrm>
          <a:off x="3851256" y="593866"/>
          <a:ext cx="923925" cy="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21" imgW="1320800" imgH="254000" progId="Equation.DSMT4">
                  <p:embed/>
                </p:oleObj>
              </mc:Choice>
              <mc:Fallback>
                <p:oleObj name="Equation" r:id="rId21" imgW="1320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51256" y="593866"/>
                        <a:ext cx="923925" cy="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V="1">
            <a:off x="4307575" y="880995"/>
            <a:ext cx="585264" cy="9867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035842" y="1799630"/>
            <a:ext cx="271733" cy="2"/>
          </a:xfrm>
          <a:prstGeom prst="straightConnector1">
            <a:avLst/>
          </a:prstGeom>
          <a:ln w="38100" cap="rnd"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762772" y="1799633"/>
            <a:ext cx="267425" cy="326128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762774" y="1480120"/>
            <a:ext cx="273069" cy="319511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307573" y="890860"/>
            <a:ext cx="4842" cy="1244886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313219" y="2135748"/>
            <a:ext cx="704159" cy="0"/>
          </a:xfrm>
          <a:prstGeom prst="straightConnector1">
            <a:avLst/>
          </a:prstGeom>
          <a:ln w="38100" cap="rnd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62924"/>
              </p:ext>
            </p:extLst>
          </p:nvPr>
        </p:nvGraphicFramePr>
        <p:xfrm>
          <a:off x="5088804" y="1997070"/>
          <a:ext cx="381000" cy="2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23" imgW="381000" imgH="241300" progId="Equation.DSMT4">
                  <p:embed/>
                </p:oleObj>
              </mc:Choice>
              <mc:Fallback>
                <p:oleObj name="Equation" r:id="rId23" imgW="38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88804" y="1997070"/>
                        <a:ext cx="381000" cy="2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94552"/>
              </p:ext>
            </p:extLst>
          </p:nvPr>
        </p:nvGraphicFramePr>
        <p:xfrm>
          <a:off x="4944387" y="747221"/>
          <a:ext cx="609600" cy="23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25" imgW="609600" imgH="228600" progId="Equation.DSMT4">
                  <p:embed/>
                </p:oleObj>
              </mc:Choice>
              <mc:Fallback>
                <p:oleObj name="Equation" r:id="rId25" imgW="60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44387" y="747221"/>
                        <a:ext cx="609600" cy="23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4543148" y="1684734"/>
            <a:ext cx="1442215" cy="254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Seeds Post Germination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4693836" y="1054838"/>
            <a:ext cx="1164932" cy="2540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Recruits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3032" y="1859634"/>
            <a:ext cx="1347571" cy="222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SEED AGEING TRANSITION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4447" y="1398399"/>
            <a:ext cx="886138" cy="222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NEW SEASON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597782" y="880995"/>
            <a:ext cx="250935" cy="0"/>
          </a:xfrm>
          <a:prstGeom prst="straightConnector1">
            <a:avLst/>
          </a:prstGeom>
          <a:ln w="38100" cap="rnd"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517842" y="2081967"/>
            <a:ext cx="330875" cy="5824"/>
          </a:xfrm>
          <a:prstGeom prst="straightConnector1">
            <a:avLst/>
          </a:prstGeom>
          <a:ln w="38100" cap="rnd"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979" y="880995"/>
            <a:ext cx="237032" cy="10689"/>
          </a:xfrm>
          <a:prstGeom prst="straightConnector1">
            <a:avLst/>
          </a:prstGeom>
          <a:ln w="38100" cap="rnd"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979" y="2110126"/>
            <a:ext cx="366880" cy="0"/>
          </a:xfrm>
          <a:prstGeom prst="straightConnector1">
            <a:avLst/>
          </a:prstGeom>
          <a:ln w="38100" cap="rnd"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565375" y="1481493"/>
            <a:ext cx="186111" cy="0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565375" y="2128452"/>
            <a:ext cx="186111" cy="0"/>
          </a:xfrm>
          <a:prstGeom prst="straightConnector1">
            <a:avLst/>
          </a:prstGeom>
          <a:ln w="38100" cap="rnd"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2732" y="54409"/>
            <a:ext cx="579031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g</a:t>
            </a:r>
            <a:r>
              <a:rPr lang="en-US" sz="1000" dirty="0" smtClean="0">
                <a:solidFill>
                  <a:srgbClr val="008000"/>
                </a:solidFill>
              </a:rPr>
              <a:t>rowth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kernel</a:t>
            </a:r>
            <a:endParaRPr lang="en-US" sz="1000" dirty="0">
              <a:solidFill>
                <a:srgbClr val="008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61979" y="446106"/>
            <a:ext cx="0" cy="331245"/>
          </a:xfrm>
          <a:prstGeom prst="straightConnector1">
            <a:avLst/>
          </a:prstGeom>
          <a:ln cap="rnd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335522" y="441084"/>
            <a:ext cx="0" cy="336267"/>
          </a:xfrm>
          <a:prstGeom prst="straightConnector1">
            <a:avLst/>
          </a:prstGeom>
          <a:ln cap="rnd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11398" y="54409"/>
            <a:ext cx="67217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s</a:t>
            </a:r>
            <a:r>
              <a:rPr lang="en-US" sz="1000" dirty="0" smtClean="0">
                <a:solidFill>
                  <a:srgbClr val="008000"/>
                </a:solidFill>
              </a:rPr>
              <a:t>urvival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function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37088" y="56008"/>
            <a:ext cx="67217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fecundity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function</a:t>
            </a:r>
            <a:endParaRPr lang="en-US" sz="1000" dirty="0">
              <a:solidFill>
                <a:srgbClr val="008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200094" y="307298"/>
            <a:ext cx="156566" cy="283367"/>
            <a:chOff x="2794668" y="211353"/>
            <a:chExt cx="156566" cy="274587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cxnSp>
          <p:nvCxnSpPr>
            <p:cNvPr id="111" name="Straight Arrow Connector 110"/>
            <p:cNvCxnSpPr/>
            <p:nvPr/>
          </p:nvCxnSpPr>
          <p:spPr>
            <a:xfrm>
              <a:off x="2950215" y="213618"/>
              <a:ext cx="0" cy="2723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2794668" y="211353"/>
              <a:ext cx="156566" cy="0"/>
            </a:xfrm>
            <a:prstGeom prst="straightConnector1">
              <a:avLst/>
            </a:prstGeom>
            <a:ln cap="rnd">
              <a:solidFill>
                <a:schemeClr val="bg1">
                  <a:lumMod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476040" y="58311"/>
            <a:ext cx="782447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8000"/>
                </a:solidFill>
              </a:rPr>
              <a:t>r</a:t>
            </a:r>
            <a:r>
              <a:rPr lang="en-US" sz="1000" dirty="0" smtClean="0">
                <a:solidFill>
                  <a:srgbClr val="008000"/>
                </a:solidFill>
              </a:rPr>
              <a:t>ecruit size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distribution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62733" y="71569"/>
            <a:ext cx="4718235" cy="424875"/>
          </a:xfrm>
          <a:prstGeom prst="round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2755164" y="307823"/>
            <a:ext cx="156566" cy="283367"/>
            <a:chOff x="2794668" y="211353"/>
            <a:chExt cx="156566" cy="274587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cxnSp>
          <p:nvCxnSpPr>
            <p:cNvPr id="116" name="Straight Arrow Connector 115"/>
            <p:cNvCxnSpPr/>
            <p:nvPr/>
          </p:nvCxnSpPr>
          <p:spPr>
            <a:xfrm>
              <a:off x="2950215" y="213618"/>
              <a:ext cx="0" cy="2723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2794668" y="211353"/>
              <a:ext cx="156566" cy="0"/>
            </a:xfrm>
            <a:prstGeom prst="straightConnector1">
              <a:avLst/>
            </a:prstGeom>
            <a:ln cap="rnd">
              <a:solidFill>
                <a:schemeClr val="bg1">
                  <a:lumMod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4677533" y="71568"/>
            <a:ext cx="603434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PLANT</a:t>
            </a:r>
          </a:p>
          <a:p>
            <a:pPr algn="ctr"/>
            <a:r>
              <a:rPr lang="en-US" sz="1000" dirty="0" smtClean="0">
                <a:solidFill>
                  <a:srgbClr val="008000"/>
                </a:solidFill>
              </a:rPr>
              <a:t>TRAITS</a:t>
            </a:r>
            <a:endParaRPr lang="en-US" sz="1000" dirty="0">
              <a:solidFill>
                <a:srgbClr val="008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62733" y="2458778"/>
            <a:ext cx="4718235" cy="424875"/>
          </a:xfrm>
          <a:prstGeom prst="roundRect">
            <a:avLst/>
          </a:prstGeom>
          <a:noFill/>
          <a:ln w="12700">
            <a:solidFill>
              <a:schemeClr val="accent4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7812" y="2458777"/>
            <a:ext cx="3641528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sz="1000" i="1" baseline="-250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mortality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growing season);  </a:t>
            </a:r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sz="1000" i="1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mortality (between season); </a:t>
            </a:r>
          </a:p>
          <a:p>
            <a:r>
              <a:rPr lang="en-US" sz="1000" i="1" dirty="0" smtClean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germination fraction;  </a:t>
            </a:r>
            <a:r>
              <a:rPr lang="en-US" sz="1000" i="1" dirty="0" err="1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000" i="1" baseline="-25000" dirty="0" err="1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sz="1000" dirty="0" smtClean="0">
                <a:solidFill>
                  <a:schemeClr val="accent4">
                    <a:lumMod val="75000"/>
                  </a:schemeClr>
                </a:solidFill>
              </a:rPr>
              <a:t>: establishment probability 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723190" y="2458777"/>
            <a:ext cx="545657" cy="41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04A7B"/>
                </a:solidFill>
              </a:rPr>
              <a:t>SEED</a:t>
            </a:r>
          </a:p>
          <a:p>
            <a:pPr algn="ctr"/>
            <a:r>
              <a:rPr lang="en-US" sz="1000" dirty="0" smtClean="0">
                <a:solidFill>
                  <a:srgbClr val="604A7B"/>
                </a:solidFill>
              </a:rPr>
              <a:t>TRAITS</a:t>
            </a:r>
            <a:endParaRPr lang="en-US" sz="1000" dirty="0"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fs525\Desktop\pie chart for rob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7" y="43043"/>
            <a:ext cx="5122143" cy="29287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0"/>
            <a:ext cx="5943600" cy="29718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848475" y="315770"/>
            <a:ext cx="1638182" cy="457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bIns="72000" rtlCol="0">
            <a:spAutoFit/>
          </a:bodyPr>
          <a:lstStyle/>
          <a:p>
            <a:pPr algn="ctr"/>
            <a:r>
              <a:rPr lang="en-GB" b="1" dirty="0" smtClean="0"/>
              <a:t>Land-use/management changes on study farms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907904" y="409380"/>
            <a:ext cx="1638182" cy="2881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bIns="72000" rtlCol="0">
            <a:spAutoFit/>
          </a:bodyPr>
          <a:lstStyle/>
          <a:p>
            <a:pPr algn="ctr"/>
            <a:r>
              <a:rPr lang="en-GB" b="1" dirty="0" smtClean="0"/>
              <a:t>Scenarios</a:t>
            </a:r>
            <a:endParaRPr lang="en-GB" b="1" dirty="0"/>
          </a:p>
        </p:txBody>
      </p:sp>
      <p:cxnSp>
        <p:nvCxnSpPr>
          <p:cNvPr id="41" name="Straight Arrow Connector 40"/>
          <p:cNvCxnSpPr>
            <a:stCxn id="40" idx="1"/>
            <a:endCxn id="39" idx="3"/>
          </p:cNvCxnSpPr>
          <p:nvPr/>
        </p:nvCxnSpPr>
        <p:spPr>
          <a:xfrm flipH="1" flipV="1">
            <a:off x="3486657" y="544482"/>
            <a:ext cx="421247" cy="89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2371" y="1392290"/>
            <a:ext cx="1076520" cy="457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bIns="72000" rtlCol="0">
            <a:spAutoFit/>
          </a:bodyPr>
          <a:lstStyle/>
          <a:p>
            <a:pPr algn="ctr"/>
            <a:r>
              <a:rPr lang="en-GB" dirty="0" smtClean="0"/>
              <a:t>Farm economics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082501" y="1392290"/>
            <a:ext cx="1076520" cy="457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bIns="72000" rtlCol="0">
            <a:spAutoFit/>
          </a:bodyPr>
          <a:lstStyle/>
          <a:p>
            <a:pPr algn="ctr"/>
            <a:r>
              <a:rPr lang="en-GB" dirty="0" smtClean="0"/>
              <a:t>Herbicide resistance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252631" y="1111459"/>
            <a:ext cx="1170130" cy="7344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88000" bIns="72000" rtlCol="0">
            <a:spAutoFit/>
          </a:bodyPr>
          <a:lstStyle/>
          <a:p>
            <a:pPr marL="23400"/>
            <a:r>
              <a:rPr lang="en-GB" dirty="0" smtClean="0"/>
              <a:t>Environment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sz="900" dirty="0"/>
              <a:t>Biodiversity</a:t>
            </a:r>
          </a:p>
          <a:p>
            <a:pPr>
              <a:buFontTx/>
              <a:buChar char="-"/>
            </a:pPr>
            <a:r>
              <a:rPr lang="en-GB" sz="900" dirty="0"/>
              <a:t> GHGs</a:t>
            </a:r>
          </a:p>
          <a:p>
            <a:pPr>
              <a:buFontTx/>
              <a:buChar char="-"/>
            </a:pPr>
            <a:r>
              <a:rPr lang="en-GB" sz="900" dirty="0"/>
              <a:t> Water quality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18761" y="1017849"/>
            <a:ext cx="3697611" cy="889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912371" y="1064654"/>
            <a:ext cx="2153039" cy="288147"/>
          </a:xfrm>
          <a:prstGeom prst="rect">
            <a:avLst/>
          </a:prstGeom>
          <a:noFill/>
        </p:spPr>
        <p:txBody>
          <a:bodyPr wrap="square" bIns="72000" rtlCol="0">
            <a:spAutoFit/>
          </a:bodyPr>
          <a:lstStyle/>
          <a:p>
            <a:r>
              <a:rPr lang="en-GB" b="1" dirty="0" smtClean="0"/>
              <a:t>Impact Analyses</a:t>
            </a:r>
            <a:endParaRPr lang="en-GB" b="1" dirty="0"/>
          </a:p>
        </p:txBody>
      </p:sp>
      <p:cxnSp>
        <p:nvCxnSpPr>
          <p:cNvPr id="47" name="Straight Arrow Connector 46"/>
          <p:cNvCxnSpPr>
            <a:stCxn id="39" idx="2"/>
            <a:endCxn id="45" idx="0"/>
          </p:cNvCxnSpPr>
          <p:nvPr/>
        </p:nvCxnSpPr>
        <p:spPr>
          <a:xfrm>
            <a:off x="2667566" y="773194"/>
            <a:ext cx="1" cy="2446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48475" y="2187978"/>
            <a:ext cx="1638182" cy="457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bIns="72000" rtlCol="0">
            <a:spAutoFit/>
          </a:bodyPr>
          <a:lstStyle/>
          <a:p>
            <a:pPr algn="ctr"/>
            <a:r>
              <a:rPr lang="en-GB" b="1" dirty="0" smtClean="0"/>
              <a:t>Risk identification and response options</a:t>
            </a:r>
            <a:endParaRPr lang="en-GB" b="1" dirty="0"/>
          </a:p>
        </p:txBody>
      </p:sp>
      <p:cxnSp>
        <p:nvCxnSpPr>
          <p:cNvPr id="49" name="Straight Arrow Connector 48"/>
          <p:cNvCxnSpPr>
            <a:stCxn id="45" idx="2"/>
            <a:endCxn id="48" idx="0"/>
          </p:cNvCxnSpPr>
          <p:nvPr/>
        </p:nvCxnSpPr>
        <p:spPr>
          <a:xfrm flipH="1">
            <a:off x="2667566" y="1907148"/>
            <a:ext cx="1" cy="2808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1"/>
            <a:endCxn id="39" idx="1"/>
          </p:cNvCxnSpPr>
          <p:nvPr/>
        </p:nvCxnSpPr>
        <p:spPr>
          <a:xfrm rot="10800000">
            <a:off x="1848475" y="544482"/>
            <a:ext cx="12700" cy="1872208"/>
          </a:xfrm>
          <a:prstGeom prst="bentConnector3">
            <a:avLst>
              <a:gd name="adj1" fmla="val 113002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5943600" cy="29718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84</Words>
  <Application>Microsoft Macintosh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Childs</dc:creator>
  <cp:lastModifiedBy>Dylan Childs</cp:lastModifiedBy>
  <cp:revision>10</cp:revision>
  <dcterms:created xsi:type="dcterms:W3CDTF">2012-10-19T13:11:08Z</dcterms:created>
  <dcterms:modified xsi:type="dcterms:W3CDTF">2014-06-08T21:38:24Z</dcterms:modified>
</cp:coreProperties>
</file>