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3" r:id="rId5"/>
    <p:sldId id="260" r:id="rId6"/>
    <p:sldId id="262" r:id="rId7"/>
    <p:sldId id="261" r:id="rId8"/>
    <p:sldId id="25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D191-96D6-7593-489F-8488C06A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ACB5D-2B6D-4189-4C72-29F986381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2441-D8E5-9E0B-FFDE-8363BF16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375A-EF53-7A32-CA83-EC098AC0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BADA-B3B8-465D-7AEF-3B8AB72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0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8C66-D954-F103-34BC-56EF41D6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6A8E-707A-8F20-B45C-51EC0249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6B33-CA2C-8C56-4041-8A215034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30CE4-FFFC-0B20-AF51-7488DD03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7C91-E8E3-4C00-3C47-ED785696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93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73F49-8550-770B-EAB7-0116837D3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FB9C-E9A8-39AE-60E8-855EF6EC8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F129F-7CB5-597F-3E98-C870F32F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0220-0EBE-05EC-5F71-BB42C394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7CDA-877F-0594-99EE-E0AAE977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08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0FFE-DD57-D52B-9C74-2D15FC6B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2D6E-A8BE-C928-268C-AFB15680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21BBC-92C8-AC99-B4D0-9E0D741B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C1B1D-0E51-D0C9-C78F-5FAA5335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6F2E-2280-3AD2-3BAE-E54DE458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08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B1AD-E3AB-7FEC-9DC8-96BF6507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7630-0989-4336-D26B-48C0A03A8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5CCE-A19E-9667-18F8-F1252B6B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C97A-AD87-5357-ADD4-B259D534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0150-32D0-239E-F57B-D2674629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96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E44-1EF0-75DC-6640-ABD2DEC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220-8A23-A625-B8AA-A3A5D7E29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0054D-0D5E-546A-8DED-B945C10F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1D7F-20D2-6282-A369-E828594E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8A0B3-285D-D46A-F3D9-4FC84FE0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7638D-E974-4A4F-6517-3259D363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8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25BB-1BA0-3813-4429-811AFC8D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92D08-1543-F8AC-A9B0-444FFAFD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0B92-8F4B-03D6-BCE9-59DDCC51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B7E8A-FAD3-9778-79B4-B50F15B61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C7A7B-F519-4677-4E03-C6088659B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6DD93-ED94-870B-8A49-8A208831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75306-82B4-8940-32F2-4EA35E02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D2E2B-AA7B-228D-4868-2559820B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28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F9C2-42E4-CBC3-716D-C7DB1952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D8F89-1074-99B0-3D95-04D260ED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2B302-2502-C137-8FF8-E264886D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3DD92-F117-F28B-8FC3-9EB24654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8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5208B-5585-592A-C648-C907443A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3E38B-4F8E-3301-81BF-FD0FBB90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20E6B-80D0-26E1-075A-3B311121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82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8E7F-CE67-C8AE-4AA4-E659DC6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9EA9-AC1F-2F60-8082-3487B953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F3943-7977-C428-42D0-4DD1EA5BD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5D7C5-3C5B-AEE3-441D-82DB759B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C29E9-F7B7-02B3-EAA2-974D7CAD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233F-4F69-ACF9-68DB-83A14E03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0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3232-E121-9339-A72B-13760DA8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85019-2DCC-E22D-2321-6D3C94BDB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A73FE-A3F3-4266-4690-011C3984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69B0D-2DEB-1E5A-B4C9-E7C6783D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FAE05-D6D7-ABBE-3E22-6D76E188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3BFC-1FD7-0045-75FE-8929E796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7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4AAEC-1B8B-9615-8466-FAB24177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7622-54A2-B70B-B6C1-AA8CC70B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2A15-68AF-C829-AC16-2980D6157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FC94-823C-4F18-B9AE-4F29ECE8BC1A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89EE-2037-C444-4B71-31469320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9D0E-DA62-9F6C-88CB-3E8DD5D72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B2F4D-2962-4742-A882-D105D80C1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03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A11-D6CA-BAD6-BEE0-E0503D3D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B11F-DB90-5033-685B-41E33441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Variables that contributes to the profitability of insurance premium</a:t>
            </a:r>
          </a:p>
        </p:txBody>
      </p:sp>
    </p:spTree>
    <p:extLst>
      <p:ext uri="{BB962C8B-B14F-4D97-AF65-F5344CB8AC3E}">
        <p14:creationId xmlns:p14="http://schemas.microsoft.com/office/powerpoint/2010/main" val="66447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DE5E-F20A-3C47-2440-7977503F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144581"/>
            <a:ext cx="10515600" cy="1325563"/>
          </a:xfrm>
        </p:spPr>
        <p:txBody>
          <a:bodyPr/>
          <a:lstStyle/>
          <a:p>
            <a:r>
              <a:rPr lang="en-SG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AD84E-EFEF-0DA7-72CF-875780B14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10" y="1470144"/>
            <a:ext cx="7615990" cy="28214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74301-0E72-1DCC-F3A4-E7D031C08F9B}"/>
              </a:ext>
            </a:extLst>
          </p:cNvPr>
          <p:cNvSpPr txBox="1"/>
          <p:nvPr/>
        </p:nvSpPr>
        <p:spPr>
          <a:xfrm>
            <a:off x="232609" y="5018524"/>
            <a:ext cx="1091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No missing values from any columns while age, BMI, children and charges are in either int or float. Data can be used straight away.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827E0-8607-B647-CA04-E7B1B392E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85" y="1330690"/>
            <a:ext cx="4026568" cy="3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1976-D2D5-F574-BB79-A6083A59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60993"/>
            <a:ext cx="10515600" cy="1325563"/>
          </a:xfrm>
        </p:spPr>
        <p:txBody>
          <a:bodyPr/>
          <a:lstStyle/>
          <a:p>
            <a:r>
              <a:rPr lang="en-SG" dirty="0"/>
              <a:t>Insights -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EF1F-D2B7-4C3F-2492-C1838986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31" y="1379490"/>
            <a:ext cx="1051560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Southeast region pays the most and </a:t>
            </a:r>
            <a:br>
              <a:rPr lang="en-SG" sz="2000" dirty="0"/>
            </a:br>
            <a:r>
              <a:rPr lang="en-SG" sz="2000" dirty="0"/>
              <a:t>rest of the regions are comparable and well-balanced</a:t>
            </a:r>
          </a:p>
          <a:p>
            <a:r>
              <a:rPr lang="en-SG" sz="2000" dirty="0"/>
              <a:t>The available variables that could impact on how much </a:t>
            </a:r>
            <a:br>
              <a:rPr lang="en-SG" sz="2000" dirty="0"/>
            </a:br>
            <a:r>
              <a:rPr lang="en-SG" sz="2000" dirty="0"/>
              <a:t>the premium is paid for southeast against the other regions </a:t>
            </a:r>
            <a:br>
              <a:rPr lang="en-SG" sz="2000" dirty="0"/>
            </a:br>
            <a:r>
              <a:rPr lang="en-SG" sz="2000" dirty="0"/>
              <a:t>are BMI or children to find the profitability</a:t>
            </a:r>
          </a:p>
          <a:p>
            <a:endParaRPr lang="en-SG" sz="2000" dirty="0"/>
          </a:p>
          <a:p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F14A40-A96C-9FBD-D511-DEB20280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41" y="221346"/>
            <a:ext cx="4274228" cy="641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DF41B1-B813-FFBB-7E96-6BA53F9C1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36" y="221346"/>
            <a:ext cx="151468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7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B3BE-CC79-93FA-C760-5C41AD64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09249"/>
            <a:ext cx="10515600" cy="1325563"/>
          </a:xfrm>
        </p:spPr>
        <p:txBody>
          <a:bodyPr/>
          <a:lstStyle/>
          <a:p>
            <a:r>
              <a:rPr lang="en-SG" dirty="0"/>
              <a:t>Insights – Sex factor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D1F08-AEA0-B39F-46D4-C62B91516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006" y="675568"/>
            <a:ext cx="2518517" cy="60731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1DEA2D-7BBD-38F0-B810-9BCA5A3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20" y="675568"/>
            <a:ext cx="1514686" cy="7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7815B4-658F-E383-17F0-F2631BD44FD6}"/>
              </a:ext>
            </a:extLst>
          </p:cNvPr>
          <p:cNvSpPr txBox="1"/>
          <p:nvPr/>
        </p:nvSpPr>
        <p:spPr>
          <a:xfrm>
            <a:off x="336835" y="1205377"/>
            <a:ext cx="6111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Sexuality does not matter whether there is money to be made, although male smokers do pay substantially more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78072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52F2-C978-AEFD-7CD0-F661A41E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63789"/>
            <a:ext cx="10515600" cy="1325563"/>
          </a:xfrm>
        </p:spPr>
        <p:txBody>
          <a:bodyPr/>
          <a:lstStyle/>
          <a:p>
            <a:r>
              <a:rPr lang="en-SG" dirty="0"/>
              <a:t>Insights – Region by BMI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4745F-84E3-6AEC-8DCC-6F5147ADF946}"/>
              </a:ext>
            </a:extLst>
          </p:cNvPr>
          <p:cNvSpPr txBox="1"/>
          <p:nvPr/>
        </p:nvSpPr>
        <p:spPr>
          <a:xfrm>
            <a:off x="267748" y="1397675"/>
            <a:ext cx="60946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Mean line by BMI is shown, no correlation between the relations of premium paid against 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However, a positive correlation of smokers with higher BMI seems to suggest that they do pay at higher premium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83CCB-B973-E824-B6E9-49AC31E0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704" y="2597788"/>
            <a:ext cx="1338296" cy="631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4211A-9E3D-34F7-932C-8C9141F9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19" y="3385208"/>
            <a:ext cx="10357581" cy="34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6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5CBA-E935-5B7B-76D7-AB714A60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25" y="133088"/>
            <a:ext cx="10515600" cy="1325563"/>
          </a:xfrm>
        </p:spPr>
        <p:txBody>
          <a:bodyPr/>
          <a:lstStyle/>
          <a:p>
            <a:r>
              <a:rPr lang="en-SG" dirty="0"/>
              <a:t>Insights – Region by Children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79C53D-5077-BF6B-B302-F93792781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044" y="3625457"/>
            <a:ext cx="10515600" cy="323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D66AA-3CA3-66E7-3627-AC24903E19C2}"/>
              </a:ext>
            </a:extLst>
          </p:cNvPr>
          <p:cNvSpPr txBox="1"/>
          <p:nvPr/>
        </p:nvSpPr>
        <p:spPr>
          <a:xfrm>
            <a:off x="133525" y="1458651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Overall, parents with less than 4 children are willing to buy insurance but smokers will pay much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Possibly due to financial means of a family, but cannot be confirmed due to lack of data.</a:t>
            </a:r>
            <a:endParaRPr lang="en-SG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B0035-DADF-BD07-104C-C264C695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348" y="3014835"/>
            <a:ext cx="1338296" cy="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1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2626-DAE2-5C61-E22D-2E48DC4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3" y="76800"/>
            <a:ext cx="10515600" cy="1325563"/>
          </a:xfrm>
        </p:spPr>
        <p:txBody>
          <a:bodyPr/>
          <a:lstStyle/>
          <a:p>
            <a:r>
              <a:rPr lang="en-SG" dirty="0"/>
              <a:t>Insights – Age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813D-A1A5-BB32-F236-AA28DEE6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3" y="1390799"/>
            <a:ext cx="10515600" cy="4351338"/>
          </a:xfrm>
        </p:spPr>
        <p:txBody>
          <a:bodyPr>
            <a:normAutofit/>
          </a:bodyPr>
          <a:lstStyle/>
          <a:p>
            <a:r>
              <a:rPr lang="en-SG" sz="1800" dirty="0"/>
              <a:t>Positive correlation showing an uptrend irrespective of regions, the skew of older age pays significantly more compared to youngsters especially if they are smokers</a:t>
            </a:r>
          </a:p>
          <a:p>
            <a:r>
              <a:rPr lang="en-SG" sz="1800" dirty="0"/>
              <a:t>Obvious outliers spotted that could be impacted from different variables that were not provided, more information is needed to ascertain the problem</a:t>
            </a:r>
          </a:p>
          <a:p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81367-F94D-463A-8D12-27178E38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94" y="2672149"/>
            <a:ext cx="6368506" cy="4114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A9B398-955B-E11A-2C74-BB3EB49B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291" y="1902840"/>
            <a:ext cx="1338296" cy="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9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1B7FDF-3FB1-14B7-6917-E1A0F3881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95" y="5889604"/>
            <a:ext cx="11017541" cy="1655762"/>
          </a:xfrm>
        </p:spPr>
        <p:txBody>
          <a:bodyPr/>
          <a:lstStyle/>
          <a:p>
            <a:pPr algn="l"/>
            <a:r>
              <a:rPr lang="en-SG" dirty="0"/>
              <a:t>https://public.tableau.com/app/profile/chua.ding.zhang/viz/InsurancePremiumPaid/Dashboard1?publish=yes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B7BBC-077A-192F-6DA9-8D204804EBCA}"/>
              </a:ext>
            </a:extLst>
          </p:cNvPr>
          <p:cNvSpPr txBox="1"/>
          <p:nvPr/>
        </p:nvSpPr>
        <p:spPr>
          <a:xfrm>
            <a:off x="513826" y="514973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4400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40349-0539-6FB6-9ADE-1CE3679F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15" y="693042"/>
            <a:ext cx="8174325" cy="47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E5BA-C061-12F3-7723-16F6FFC5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8D4E-7FEC-E756-F2D4-6C877DBB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is a positive correlation between smokers with higher BMI, or older age and it will yield higher premium paid</a:t>
            </a:r>
          </a:p>
          <a:p>
            <a:r>
              <a:rPr lang="en-SG" dirty="0"/>
              <a:t>Customers with fewer children, preferentially, less than 4 would pay for insurance. And more than 3 suggest that they are less likely to smoke</a:t>
            </a:r>
          </a:p>
          <a:p>
            <a:r>
              <a:rPr lang="en-SG" dirty="0"/>
              <a:t>Therefore, smokers generally pay at much higher premium due to direct or indirect complications, such as health or child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703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346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Problem Statement</vt:lpstr>
      <vt:lpstr>Data Cleaning</vt:lpstr>
      <vt:lpstr>Insights - Region</vt:lpstr>
      <vt:lpstr>Insights – Sex factor</vt:lpstr>
      <vt:lpstr>Insights – Region by BMI</vt:lpstr>
      <vt:lpstr>Insights – Region by Children</vt:lpstr>
      <vt:lpstr>Insights – Age factor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#CHUA DING ZHANG#</dc:creator>
  <cp:lastModifiedBy>#CHUA DING ZHANG#</cp:lastModifiedBy>
  <cp:revision>18</cp:revision>
  <dcterms:created xsi:type="dcterms:W3CDTF">2022-04-29T12:12:05Z</dcterms:created>
  <dcterms:modified xsi:type="dcterms:W3CDTF">2022-05-04T03:09:21Z</dcterms:modified>
</cp:coreProperties>
</file>